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notesMasterIdLst>
    <p:notesMasterId r:id="rId17"/>
  </p:notesMasterIdLst>
  <p:sldIdLst>
    <p:sldId id="340" r:id="rId2"/>
    <p:sldId id="1255" r:id="rId3"/>
    <p:sldId id="1256" r:id="rId4"/>
    <p:sldId id="1260" r:id="rId5"/>
    <p:sldId id="1262" r:id="rId6"/>
    <p:sldId id="1261" r:id="rId7"/>
    <p:sldId id="1271" r:id="rId8"/>
    <p:sldId id="1272" r:id="rId9"/>
    <p:sldId id="1264" r:id="rId10"/>
    <p:sldId id="1258" r:id="rId11"/>
    <p:sldId id="1259" r:id="rId12"/>
    <p:sldId id="1266" r:id="rId13"/>
    <p:sldId id="1270" r:id="rId14"/>
    <p:sldId id="1268" r:id="rId15"/>
    <p:sldId id="1269"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BDFF"/>
    <a:srgbClr val="FFFACA"/>
    <a:srgbClr val="E8E8E7"/>
    <a:srgbClr val="558ED5"/>
    <a:srgbClr val="CCA6FB"/>
    <a:srgbClr val="000000"/>
    <a:srgbClr val="CE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3" autoAdjust="0"/>
    <p:restoredTop sz="85205" autoAdjust="0"/>
  </p:normalViewPr>
  <p:slideViewPr>
    <p:cSldViewPr snapToGrid="0" snapToObjects="1">
      <p:cViewPr varScale="1">
        <p:scale>
          <a:sx n="143" d="100"/>
          <a:sy n="143" d="100"/>
        </p:scale>
        <p:origin x="272" y="200"/>
      </p:cViewPr>
      <p:guideLst>
        <p:guide orient="horz" pos="1620"/>
        <p:guide pos="2880"/>
      </p:guideLst>
    </p:cSldViewPr>
  </p:slideViewPr>
  <p:notesTextViewPr>
    <p:cViewPr>
      <p:scale>
        <a:sx n="100" d="100"/>
        <a:sy n="100" d="100"/>
      </p:scale>
      <p:origin x="0" y="0"/>
    </p:cViewPr>
  </p:notesTextViewPr>
  <p:sorterViewPr>
    <p:cViewPr>
      <p:scale>
        <a:sx n="133" d="100"/>
        <a:sy n="1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venir Light" panose="020B0402020203020204" pitchFamily="34" charset="77"/>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venir Light" panose="020B0402020203020204" pitchFamily="34" charset="77"/>
              </a:defRPr>
            </a:lvl1pPr>
          </a:lstStyle>
          <a:p>
            <a:fld id="{4F9EA197-9B8E-2449-A5A6-B66DF7A6705F}" type="datetimeFigureOut">
              <a:rPr lang="en-US" smtClean="0"/>
              <a:pPr/>
              <a:t>7/28/25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venir Light" panose="020B0402020203020204"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venir Light" panose="020B0402020203020204" pitchFamily="34" charset="77"/>
              </a:defRPr>
            </a:lvl1pPr>
          </a:lstStyle>
          <a:p>
            <a:fld id="{B3981FC6-C8AA-7940-8A7C-E3E266B29C15}" type="slidenum">
              <a:rPr lang="en-US" smtClean="0"/>
              <a:pPr/>
              <a:t>‹#›</a:t>
            </a:fld>
            <a:endParaRPr lang="en-US" dirty="0"/>
          </a:p>
        </p:txBody>
      </p:sp>
    </p:spTree>
    <p:extLst>
      <p:ext uri="{BB962C8B-B14F-4D97-AF65-F5344CB8AC3E}">
        <p14:creationId xmlns:p14="http://schemas.microsoft.com/office/powerpoint/2010/main" val="4216394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venir Light" panose="020B0402020203020204" pitchFamily="34" charset="77"/>
        <a:ea typeface="+mn-ea"/>
        <a:cs typeface="+mn-cs"/>
      </a:defRPr>
    </a:lvl1pPr>
    <a:lvl2pPr marL="457200" algn="l" defTabSz="457200" rtl="0" eaLnBrk="1" latinLnBrk="0" hangingPunct="1">
      <a:defRPr sz="1200" b="0" i="0" kern="1200">
        <a:solidFill>
          <a:schemeClr val="tx1"/>
        </a:solidFill>
        <a:latin typeface="Avenir Light" panose="020B0402020203020204" pitchFamily="34" charset="77"/>
        <a:ea typeface="+mn-ea"/>
        <a:cs typeface="+mn-cs"/>
      </a:defRPr>
    </a:lvl2pPr>
    <a:lvl3pPr marL="914400" algn="l" defTabSz="457200" rtl="0" eaLnBrk="1" latinLnBrk="0" hangingPunct="1">
      <a:defRPr sz="1200" b="0" i="0" kern="1200">
        <a:solidFill>
          <a:schemeClr val="tx1"/>
        </a:solidFill>
        <a:latin typeface="Avenir Light" panose="020B0402020203020204" pitchFamily="34" charset="77"/>
        <a:ea typeface="+mn-ea"/>
        <a:cs typeface="+mn-cs"/>
      </a:defRPr>
    </a:lvl3pPr>
    <a:lvl4pPr marL="1371600" algn="l" defTabSz="457200" rtl="0" eaLnBrk="1" latinLnBrk="0" hangingPunct="1">
      <a:defRPr sz="1200" b="0" i="0" kern="1200">
        <a:solidFill>
          <a:schemeClr val="tx1"/>
        </a:solidFill>
        <a:latin typeface="Avenir Light" panose="020B0402020203020204" pitchFamily="34" charset="77"/>
        <a:ea typeface="+mn-ea"/>
        <a:cs typeface="+mn-cs"/>
      </a:defRPr>
    </a:lvl4pPr>
    <a:lvl5pPr marL="1828800" algn="l" defTabSz="457200" rtl="0" eaLnBrk="1" latinLnBrk="0" hangingPunct="1">
      <a:defRPr sz="1200" b="0" i="0" kern="1200">
        <a:solidFill>
          <a:schemeClr val="tx1"/>
        </a:solidFill>
        <a:latin typeface="Avenir Light" panose="020B0402020203020204" pitchFamily="34" charset="77"/>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1</a:t>
            </a:fld>
            <a:endParaRPr lang="en-US"/>
          </a:p>
        </p:txBody>
      </p:sp>
    </p:spTree>
    <p:extLst>
      <p:ext uri="{BB962C8B-B14F-4D97-AF65-F5344CB8AC3E}">
        <p14:creationId xmlns:p14="http://schemas.microsoft.com/office/powerpoint/2010/main" val="2001504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Slide: Name It to Tame </a:t>
            </a:r>
            <a:r>
              <a:rPr lang="en-US" b="1" dirty="0" err="1"/>
              <a:t>It</a:t>
            </a:r>
            <a:r>
              <a:rPr lang="en-US" dirty="0" err="1"/>
              <a:t>Recognizing</a:t>
            </a:r>
            <a:r>
              <a:rPr lang="en-US" dirty="0"/>
              <a:t> Imposter Syndrome </a:t>
            </a:r>
            <a:r>
              <a:rPr lang="en-US" b="1" dirty="0"/>
              <a:t>reduces its power</a:t>
            </a:r>
            <a:r>
              <a:rPr lang="en-US" dirty="0"/>
              <a:t>.</a:t>
            </a:r>
          </a:p>
          <a:p>
            <a:pPr>
              <a:buFont typeface="Arial" panose="020B0604020202020204" pitchFamily="34" charset="0"/>
              <a:buChar char="•"/>
            </a:pPr>
            <a:r>
              <a:rPr lang="en-US" b="1" dirty="0"/>
              <a:t>Separate Feelings from </a:t>
            </a:r>
            <a:r>
              <a:rPr lang="en-US" b="1" dirty="0" err="1"/>
              <a:t>Facts</a:t>
            </a:r>
            <a:r>
              <a:rPr lang="en-US" dirty="0" err="1"/>
              <a:t>Feeling</a:t>
            </a:r>
            <a:r>
              <a:rPr lang="en-US" dirty="0"/>
              <a:t> inadequate ≠ Being inadequate.</a:t>
            </a:r>
          </a:p>
          <a:p>
            <a:pPr>
              <a:buFont typeface="Arial" panose="020B0604020202020204" pitchFamily="34" charset="0"/>
              <a:buChar char="•"/>
            </a:pPr>
            <a:r>
              <a:rPr lang="en-US" b="1" dirty="0"/>
              <a:t>Reframe </a:t>
            </a:r>
            <a:r>
              <a:rPr lang="en-US" b="1" dirty="0" err="1"/>
              <a:t>Failure</a:t>
            </a:r>
            <a:r>
              <a:rPr lang="en-US" i="1" dirty="0" err="1"/>
              <a:t>Henry</a:t>
            </a:r>
            <a:r>
              <a:rPr lang="en-US" i="1" dirty="0"/>
              <a:t> Ford: "Failure is only the opportunity to begin again more intelligently."</a:t>
            </a:r>
            <a:endParaRPr lang="en-US" dirty="0"/>
          </a:p>
          <a:p>
            <a:pPr>
              <a:buFont typeface="Arial" panose="020B0604020202020204" pitchFamily="34" charset="0"/>
              <a:buChar char="•"/>
            </a:pPr>
            <a:r>
              <a:rPr lang="en-US" b="1" dirty="0"/>
              <a:t>Develop a New </a:t>
            </a:r>
            <a:r>
              <a:rPr lang="en-US" b="1" dirty="0" err="1"/>
              <a:t>Script</a:t>
            </a:r>
            <a:r>
              <a:rPr lang="en-US" dirty="0" err="1"/>
              <a:t>Instead</a:t>
            </a:r>
            <a:r>
              <a:rPr lang="en-US" dirty="0"/>
              <a:t> of: </a:t>
            </a:r>
            <a:r>
              <a:rPr lang="en-US" i="1" dirty="0"/>
              <a:t>"I don’t belong here"</a:t>
            </a:r>
            <a:r>
              <a:rPr lang="en-US" dirty="0"/>
              <a:t>, think: </a:t>
            </a:r>
            <a:r>
              <a:rPr lang="en-US" i="1" dirty="0"/>
              <a:t>"Everyone feels this way when they start."</a:t>
            </a:r>
            <a:endParaRPr lang="en-US" dirty="0"/>
          </a:p>
          <a:p>
            <a:pPr>
              <a:buFont typeface="Arial" panose="020B0604020202020204" pitchFamily="34" charset="0"/>
              <a:buChar char="•"/>
            </a:pPr>
            <a:r>
              <a:rPr lang="en-US" b="1" dirty="0"/>
              <a:t>Celebrate </a:t>
            </a:r>
            <a:r>
              <a:rPr lang="en-US" b="1" dirty="0" err="1"/>
              <a:t>Success</a:t>
            </a:r>
            <a:r>
              <a:rPr lang="en-US" dirty="0" err="1"/>
              <a:t>Scientists</a:t>
            </a:r>
            <a:r>
              <a:rPr lang="en-US" dirty="0"/>
              <a:t> rarely </a:t>
            </a:r>
            <a:r>
              <a:rPr lang="en-US" b="1" dirty="0"/>
              <a:t>stop to appreciate their wins</a:t>
            </a:r>
            <a:r>
              <a:rPr lang="en-US" dirty="0"/>
              <a:t>.</a:t>
            </a:r>
          </a:p>
          <a:p>
            <a:pPr>
              <a:buFont typeface="Arial" panose="020B0604020202020204" pitchFamily="34" charset="0"/>
              <a:buChar char="•"/>
            </a:pPr>
            <a:r>
              <a:rPr lang="en-US" dirty="0"/>
              <a:t>Learn to celebrate small victories (a successful PCR, a paper submission, etc.).</a:t>
            </a:r>
          </a:p>
          <a:p>
            <a:pPr>
              <a:buFont typeface="Arial" panose="020B0604020202020204" pitchFamily="34" charset="0"/>
              <a:buChar char="•"/>
            </a:pPr>
            <a:r>
              <a:rPr lang="en-US" b="1" dirty="0"/>
              <a:t>Fake It </a:t>
            </a:r>
            <a:r>
              <a:rPr lang="en-US" b="1" dirty="0" err="1"/>
              <a:t>‘Til</a:t>
            </a:r>
            <a:r>
              <a:rPr lang="en-US" b="1" dirty="0"/>
              <a:t> You Make </a:t>
            </a:r>
            <a:r>
              <a:rPr lang="en-US" b="1" dirty="0" err="1"/>
              <a:t>It</a:t>
            </a:r>
            <a:r>
              <a:rPr lang="en-US" dirty="0" err="1"/>
              <a:t>Confidence</a:t>
            </a:r>
            <a:r>
              <a:rPr lang="en-US" dirty="0"/>
              <a:t> is </a:t>
            </a:r>
            <a:r>
              <a:rPr lang="en-US" b="1" dirty="0"/>
              <a:t>not about knowing everything</a:t>
            </a:r>
            <a:r>
              <a:rPr lang="en-US" dirty="0"/>
              <a:t>—it’s about being willing to figure things out.</a:t>
            </a:r>
          </a:p>
          <a:p>
            <a:endParaRPr lang="en-US" dirty="0"/>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12</a:t>
            </a:fld>
            <a:endParaRPr lang="en-US"/>
          </a:p>
        </p:txBody>
      </p:sp>
    </p:spTree>
    <p:extLst>
      <p:ext uri="{BB962C8B-B14F-4D97-AF65-F5344CB8AC3E}">
        <p14:creationId xmlns:p14="http://schemas.microsoft.com/office/powerpoint/2010/main" val="218080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15</a:t>
            </a:fld>
            <a:endParaRPr lang="en-US" dirty="0"/>
          </a:p>
        </p:txBody>
      </p:sp>
    </p:spTree>
    <p:extLst>
      <p:ext uri="{BB962C8B-B14F-4D97-AF65-F5344CB8AC3E}">
        <p14:creationId xmlns:p14="http://schemas.microsoft.com/office/powerpoint/2010/main" val="305540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 syndrome where sufferers are unable to internalize their accomplishments.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Regardless of what level of success they may have achieved or what external proof they get, they remain convinced internally that they do not deserve the success and are really frauds.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Proofs of success are dismissed as luck, timing, or ability to deceive others.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This syndrome is typically associated with academics (70%).</a:t>
            </a: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2</a:t>
            </a:fld>
            <a:endParaRPr lang="en-US"/>
          </a:p>
        </p:txBody>
      </p:sp>
    </p:spTree>
    <p:extLst>
      <p:ext uri="{BB962C8B-B14F-4D97-AF65-F5344CB8AC3E}">
        <p14:creationId xmlns:p14="http://schemas.microsoft.com/office/powerpoint/2010/main" val="331586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Human minds amplify </a:t>
            </a:r>
            <a:r>
              <a:rPr lang="en-US" b="1" dirty="0"/>
              <a:t>failure and self-doubt</a:t>
            </a:r>
            <a:r>
              <a:rPr lang="en-US" dirty="0"/>
              <a:t> while discounting praise– nobody ever notices perfection.</a:t>
            </a:r>
          </a:p>
          <a:p>
            <a:endParaRPr lang="en-US" dirty="0"/>
          </a:p>
          <a:p>
            <a:r>
              <a:rPr lang="en-US" sz="1200" dirty="0"/>
              <a:t>If you do your job perfectly, nobody, including you, notices. But that doesn’t mean it didn’t matter. It means you made it look easy. </a:t>
            </a:r>
          </a:p>
          <a:p>
            <a:endParaRPr lang="en-US" sz="1200" dirty="0"/>
          </a:p>
          <a:p>
            <a:r>
              <a:rPr lang="en-US" sz="1200" dirty="0"/>
              <a:t>And that is the mark of expertise, not fraudulence.</a:t>
            </a: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3</a:t>
            </a:fld>
            <a:endParaRPr lang="en-US"/>
          </a:p>
        </p:txBody>
      </p:sp>
    </p:spTree>
    <p:extLst>
      <p:ext uri="{BB962C8B-B14F-4D97-AF65-F5344CB8AC3E}">
        <p14:creationId xmlns:p14="http://schemas.microsoft.com/office/powerpoint/2010/main" val="198719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Science is </a:t>
            </a:r>
            <a:r>
              <a:rPr lang="en-US" b="1" dirty="0"/>
              <a:t>uncertain</a:t>
            </a:r>
            <a:r>
              <a:rPr lang="en-US" dirty="0"/>
              <a:t>, but we are trained to believe in </a:t>
            </a:r>
            <a:r>
              <a:rPr lang="en-US" b="1" dirty="0"/>
              <a:t>absolute truths</a:t>
            </a:r>
            <a:r>
              <a:rPr lang="en-US" dirty="0"/>
              <a:t>.</a:t>
            </a:r>
          </a:p>
          <a:p>
            <a:pPr>
              <a:buFont typeface="Arial" panose="020B0604020202020204" pitchFamily="34" charset="0"/>
              <a:buChar char="•"/>
            </a:pPr>
            <a:r>
              <a:rPr lang="en-US" dirty="0"/>
              <a:t>Research is often </a:t>
            </a:r>
            <a:r>
              <a:rPr lang="en-US" b="1" dirty="0"/>
              <a:t>messy, random, and full of failure</a:t>
            </a:r>
            <a:r>
              <a:rPr lang="en-US" dirty="0"/>
              <a:t>—yet we only hear polished success stories in papers and talks.</a:t>
            </a:r>
          </a:p>
          <a:p>
            <a:endParaRPr lang="en-US" dirty="0"/>
          </a:p>
          <a:p>
            <a:pPr>
              <a:lnSpc>
                <a:spcPct val="80000"/>
              </a:lnSpc>
            </a:pPr>
            <a:r>
              <a:rPr lang="en-US" sz="2100" dirty="0">
                <a:latin typeface="Avenir Light" panose="020B0402020203020204" pitchFamily="34" charset="77"/>
              </a:rPr>
              <a:t>This is because of our distorted take on science!</a:t>
            </a:r>
          </a:p>
          <a:p>
            <a:pPr>
              <a:lnSpc>
                <a:spcPct val="80000"/>
              </a:lnSpc>
            </a:pPr>
            <a:endParaRPr lang="en-US" sz="2100" dirty="0">
              <a:latin typeface="Avenir Light" panose="020B0402020203020204" pitchFamily="34" charset="77"/>
            </a:endParaRPr>
          </a:p>
          <a:p>
            <a:pPr lvl="1" indent="-342900">
              <a:lnSpc>
                <a:spcPct val="80000"/>
              </a:lnSpc>
              <a:buFont typeface="Arial" charset="0"/>
              <a:buChar char="•"/>
            </a:pPr>
            <a:r>
              <a:rPr lang="en-US" sz="2100" dirty="0">
                <a:latin typeface="Avenir Light" panose="020B0402020203020204" pitchFamily="34" charset="77"/>
              </a:rPr>
              <a:t>We are often taught that Science deals with objective things and absolute truths  and think that doing science is the same.</a:t>
            </a:r>
          </a:p>
          <a:p>
            <a:pPr lvl="1" indent="-342900">
              <a:lnSpc>
                <a:spcPct val="80000"/>
              </a:lnSpc>
              <a:buFont typeface="Arial" charset="0"/>
              <a:buChar char="•"/>
            </a:pPr>
            <a:endParaRPr lang="en-US" sz="2100" dirty="0">
              <a:latin typeface="Avenir Light" panose="020B0402020203020204" pitchFamily="34" charset="77"/>
            </a:endParaRPr>
          </a:p>
          <a:p>
            <a:pPr lvl="1" indent="-342900">
              <a:lnSpc>
                <a:spcPct val="80000"/>
              </a:lnSpc>
              <a:buFont typeface="Arial" charset="0"/>
              <a:buChar char="•"/>
            </a:pPr>
            <a:r>
              <a:rPr lang="en-US" sz="2100" dirty="0">
                <a:latin typeface="Avenir Light" panose="020B0402020203020204" pitchFamily="34" charset="77"/>
              </a:rPr>
              <a:t>When we find that our own discoveries have a big element of randomness we feel that we were just lucky. </a:t>
            </a:r>
          </a:p>
          <a:p>
            <a:pPr lvl="1" indent="-342900">
              <a:lnSpc>
                <a:spcPct val="80000"/>
              </a:lnSpc>
              <a:buFont typeface="Arial" charset="0"/>
              <a:buChar char="•"/>
            </a:pPr>
            <a:endParaRPr lang="en-US" sz="2100" dirty="0">
              <a:latin typeface="Avenir Light" panose="020B0402020203020204" pitchFamily="34" charset="77"/>
            </a:endParaRPr>
          </a:p>
          <a:p>
            <a:pPr lvl="1" indent="-342900">
              <a:lnSpc>
                <a:spcPct val="80000"/>
              </a:lnSpc>
              <a:buFont typeface="Arial" charset="0"/>
              <a:buChar char="•"/>
            </a:pPr>
            <a:r>
              <a:rPr lang="en-US" sz="2100" dirty="0">
                <a:latin typeface="Avenir Light" panose="020B0402020203020204" pitchFamily="34" charset="77"/>
              </a:rPr>
              <a:t>It can seem like people around us discovered things in a logical way since that is the way papers and seminars are presented. </a:t>
            </a: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4</a:t>
            </a:fld>
            <a:endParaRPr lang="en-US"/>
          </a:p>
        </p:txBody>
      </p:sp>
    </p:spTree>
    <p:extLst>
      <p:ext uri="{BB962C8B-B14F-4D97-AF65-F5344CB8AC3E}">
        <p14:creationId xmlns:p14="http://schemas.microsoft.com/office/powerpoint/2010/main" val="393608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5</a:t>
            </a:fld>
            <a:endParaRPr lang="en-US"/>
          </a:p>
        </p:txBody>
      </p:sp>
    </p:spTree>
    <p:extLst>
      <p:ext uri="{BB962C8B-B14F-4D97-AF65-F5344CB8AC3E}">
        <p14:creationId xmlns:p14="http://schemas.microsoft.com/office/powerpoint/2010/main" val="256504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Transition-- As you move up in academia, the peer group </a:t>
            </a:r>
            <a:r>
              <a:rPr lang="en-US" b="1" dirty="0"/>
              <a:t>becomes more elite</a:t>
            </a:r>
            <a:r>
              <a:rPr lang="en-US" dirty="0"/>
              <a:t>, increasing comparison and self-doubt.</a:t>
            </a:r>
          </a:p>
        </p:txBody>
      </p:sp>
      <p:sp>
        <p:nvSpPr>
          <p:cNvPr id="4" name="Slide Number Placeholder 3"/>
          <p:cNvSpPr>
            <a:spLocks noGrp="1"/>
          </p:cNvSpPr>
          <p:nvPr>
            <p:ph type="sldNum" sz="quarter" idx="5"/>
          </p:nvPr>
        </p:nvSpPr>
        <p:spPr/>
        <p:txBody>
          <a:bodyPr/>
          <a:lstStyle/>
          <a:p>
            <a:fld id="{B3981FC6-C8AA-7940-8A7C-E3E266B29C15}" type="slidenum">
              <a:rPr lang="en-US" smtClean="0"/>
              <a:t>6</a:t>
            </a:fld>
            <a:endParaRPr lang="en-US"/>
          </a:p>
        </p:txBody>
      </p:sp>
    </p:spTree>
    <p:extLst>
      <p:ext uri="{BB962C8B-B14F-4D97-AF65-F5344CB8AC3E}">
        <p14:creationId xmlns:p14="http://schemas.microsoft.com/office/powerpoint/2010/main" val="339829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29F62-C60E-03B3-7843-BCDA8B4D1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AC8ED-AD90-BBAD-8FFB-4E3B78F6E4A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70174E-B391-1D20-3956-F6B5CDD47B68}"/>
              </a:ext>
            </a:extLst>
          </p:cNvPr>
          <p:cNvSpPr>
            <a:spLocks noGrp="1"/>
          </p:cNvSpPr>
          <p:nvPr>
            <p:ph type="body" idx="1"/>
          </p:nvPr>
        </p:nvSpPr>
        <p:spPr/>
        <p:txBody>
          <a:bodyPr/>
          <a:lstStyle/>
          <a:p>
            <a:r>
              <a:rPr lang="en-US" b="0" dirty="0"/>
              <a:t>Climbing the academic mountain is like ascending a high peak. At the base, the path is crowded — everyone’s finding their footing, helping each other, asking questions. You don’t feel out of place.</a:t>
            </a:r>
          </a:p>
          <a:p>
            <a:r>
              <a:rPr lang="en-US" b="0" dirty="0"/>
              <a:t>As you climb, the trail narrows. The terrain gets harder. Fewer people are around. And the ones you do see? They look strong, confident, prepared.</a:t>
            </a:r>
          </a:p>
          <a:p>
            <a:r>
              <a:rPr lang="en-US" b="0" dirty="0"/>
              <a:t>You feel like the only one gasping for air, slipping on rocks, unsure if you packed the right gear. But here’s the truth: most of them feel exactly the same.</a:t>
            </a:r>
          </a:p>
          <a:p>
            <a:r>
              <a:rPr lang="en-US" b="0" dirty="0"/>
              <a:t>They’re just wearing mirrored sunglasses — so you see your own uncertainty reflected back at you.</a:t>
            </a:r>
          </a:p>
          <a:p>
            <a:endParaRPr lang="en-US" b="0" dirty="0"/>
          </a:p>
        </p:txBody>
      </p:sp>
      <p:sp>
        <p:nvSpPr>
          <p:cNvPr id="4" name="Slide Number Placeholder 3">
            <a:extLst>
              <a:ext uri="{FF2B5EF4-FFF2-40B4-BE49-F238E27FC236}">
                <a16:creationId xmlns:a16="http://schemas.microsoft.com/office/drawing/2014/main" id="{FA3964A1-8911-D3DC-0971-36813D6CE2C3}"/>
              </a:ext>
            </a:extLst>
          </p:cNvPr>
          <p:cNvSpPr>
            <a:spLocks noGrp="1"/>
          </p:cNvSpPr>
          <p:nvPr>
            <p:ph type="sldNum" sz="quarter" idx="5"/>
          </p:nvPr>
        </p:nvSpPr>
        <p:spPr/>
        <p:txBody>
          <a:bodyPr/>
          <a:lstStyle/>
          <a:p>
            <a:fld id="{B3981FC6-C8AA-7940-8A7C-E3E266B29C15}" type="slidenum">
              <a:rPr lang="en-US" smtClean="0"/>
              <a:t>7</a:t>
            </a:fld>
            <a:endParaRPr lang="en-US"/>
          </a:p>
        </p:txBody>
      </p:sp>
    </p:spTree>
    <p:extLst>
      <p:ext uri="{BB962C8B-B14F-4D97-AF65-F5344CB8AC3E}">
        <p14:creationId xmlns:p14="http://schemas.microsoft.com/office/powerpoint/2010/main" val="7733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endParaRPr lang="en-US" dirty="0"/>
          </a:p>
          <a:p>
            <a:pPr>
              <a:buFont typeface="Arial" panose="020B0604020202020204" pitchFamily="34" charset="0"/>
              <a:buChar char="•"/>
            </a:pPr>
            <a:r>
              <a:rPr lang="en-US" b="1" dirty="0"/>
              <a:t>How It Affects Mental Health</a:t>
            </a:r>
            <a:endParaRPr lang="en-US" dirty="0"/>
          </a:p>
          <a:p>
            <a:pPr marL="742950" lvl="1" indent="-285750">
              <a:buFont typeface="Arial" panose="020B0604020202020204" pitchFamily="34" charset="0"/>
              <a:buChar char="•"/>
            </a:pPr>
            <a:r>
              <a:rPr lang="en-US" dirty="0"/>
              <a:t>Leads to procrastination and stress.</a:t>
            </a:r>
          </a:p>
          <a:p>
            <a:pPr marL="742950" lvl="1" indent="-285750">
              <a:buFont typeface="Arial" panose="020B0604020202020204" pitchFamily="34" charset="0"/>
              <a:buChar char="•"/>
            </a:pPr>
            <a:r>
              <a:rPr lang="en-US" dirty="0"/>
              <a:t>Increases likelihood of burnout.</a:t>
            </a:r>
          </a:p>
          <a:p>
            <a:pPr marL="742950" lvl="1" indent="-285750">
              <a:buFont typeface="Arial" panose="020B0604020202020204" pitchFamily="34" charset="0"/>
              <a:buChar char="•"/>
            </a:pPr>
            <a:r>
              <a:rPr lang="en-US" dirty="0"/>
              <a:t>Mental health risks in PhD/postdoc trainees are extremely high.</a:t>
            </a:r>
          </a:p>
        </p:txBody>
      </p:sp>
      <p:sp>
        <p:nvSpPr>
          <p:cNvPr id="4" name="Slide Number Placeholder 3"/>
          <p:cNvSpPr>
            <a:spLocks noGrp="1"/>
          </p:cNvSpPr>
          <p:nvPr>
            <p:ph type="sldNum" sz="quarter" idx="5"/>
          </p:nvPr>
        </p:nvSpPr>
        <p:spPr/>
        <p:txBody>
          <a:bodyPr/>
          <a:lstStyle/>
          <a:p>
            <a:fld id="{B3981FC6-C8AA-7940-8A7C-E3E266B29C15}" type="slidenum">
              <a:rPr lang="en-US" smtClean="0"/>
              <a:t>9</a:t>
            </a:fld>
            <a:endParaRPr lang="en-US"/>
          </a:p>
        </p:txBody>
      </p:sp>
    </p:spTree>
    <p:extLst>
      <p:ext uri="{BB962C8B-B14F-4D97-AF65-F5344CB8AC3E}">
        <p14:creationId xmlns:p14="http://schemas.microsoft.com/office/powerpoint/2010/main" val="2233185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Slide: Name It to Tame </a:t>
            </a:r>
            <a:r>
              <a:rPr lang="en-US" b="1" dirty="0" err="1"/>
              <a:t>It</a:t>
            </a:r>
            <a:r>
              <a:rPr lang="en-US" dirty="0" err="1"/>
              <a:t>Recognizing</a:t>
            </a:r>
            <a:r>
              <a:rPr lang="en-US" dirty="0"/>
              <a:t> Imposter Syndrome </a:t>
            </a:r>
            <a:r>
              <a:rPr lang="en-US" b="1" dirty="0"/>
              <a:t>reduces its power</a:t>
            </a:r>
            <a:r>
              <a:rPr lang="en-US" dirty="0"/>
              <a:t>.</a:t>
            </a:r>
          </a:p>
          <a:p>
            <a:pPr>
              <a:buFont typeface="Arial" panose="020B0604020202020204" pitchFamily="34" charset="0"/>
              <a:buChar char="•"/>
            </a:pPr>
            <a:r>
              <a:rPr lang="en-US" b="1" dirty="0"/>
              <a:t>Separate Feelings from </a:t>
            </a:r>
            <a:r>
              <a:rPr lang="en-US" b="1" dirty="0" err="1"/>
              <a:t>Facts</a:t>
            </a:r>
            <a:r>
              <a:rPr lang="en-US" dirty="0" err="1"/>
              <a:t>Feeling</a:t>
            </a:r>
            <a:r>
              <a:rPr lang="en-US" dirty="0"/>
              <a:t> inadequate ≠ Being inadequate.</a:t>
            </a:r>
          </a:p>
          <a:p>
            <a:pPr>
              <a:buFont typeface="Arial" panose="020B0604020202020204" pitchFamily="34" charset="0"/>
              <a:buChar char="•"/>
            </a:pPr>
            <a:r>
              <a:rPr lang="en-US" b="1" dirty="0"/>
              <a:t>Reframe </a:t>
            </a:r>
            <a:r>
              <a:rPr lang="en-US" b="1" dirty="0" err="1"/>
              <a:t>Failure</a:t>
            </a:r>
            <a:r>
              <a:rPr lang="en-US" i="1" dirty="0" err="1"/>
              <a:t>Henry</a:t>
            </a:r>
            <a:r>
              <a:rPr lang="en-US" i="1" dirty="0"/>
              <a:t> Ford: "Failure is only the opportunity to begin again more intelligently."</a:t>
            </a:r>
            <a:endParaRPr lang="en-US" dirty="0"/>
          </a:p>
          <a:p>
            <a:pPr>
              <a:buFont typeface="Arial" panose="020B0604020202020204" pitchFamily="34" charset="0"/>
              <a:buChar char="•"/>
            </a:pPr>
            <a:r>
              <a:rPr lang="en-US" b="1" dirty="0"/>
              <a:t>Develop a New </a:t>
            </a:r>
            <a:r>
              <a:rPr lang="en-US" b="1" dirty="0" err="1"/>
              <a:t>Script</a:t>
            </a:r>
            <a:r>
              <a:rPr lang="en-US" dirty="0" err="1"/>
              <a:t>Instead</a:t>
            </a:r>
            <a:r>
              <a:rPr lang="en-US" dirty="0"/>
              <a:t> of: </a:t>
            </a:r>
            <a:r>
              <a:rPr lang="en-US" i="1" dirty="0"/>
              <a:t>"I don’t belong here"</a:t>
            </a:r>
            <a:r>
              <a:rPr lang="en-US" dirty="0"/>
              <a:t>, think: </a:t>
            </a:r>
            <a:r>
              <a:rPr lang="en-US" i="1" dirty="0"/>
              <a:t>"Everyone feels this way when they start."</a:t>
            </a:r>
            <a:endParaRPr lang="en-US" dirty="0"/>
          </a:p>
          <a:p>
            <a:pPr>
              <a:buFont typeface="Arial" panose="020B0604020202020204" pitchFamily="34" charset="0"/>
              <a:buChar char="•"/>
            </a:pPr>
            <a:r>
              <a:rPr lang="en-US" b="1" dirty="0"/>
              <a:t>Celebrate </a:t>
            </a:r>
            <a:r>
              <a:rPr lang="en-US" b="1" dirty="0" err="1"/>
              <a:t>Success</a:t>
            </a:r>
            <a:r>
              <a:rPr lang="en-US" dirty="0" err="1"/>
              <a:t>Scientists</a:t>
            </a:r>
            <a:r>
              <a:rPr lang="en-US" dirty="0"/>
              <a:t> rarely </a:t>
            </a:r>
            <a:r>
              <a:rPr lang="en-US" b="1" dirty="0"/>
              <a:t>stop to appreciate their wins</a:t>
            </a:r>
            <a:r>
              <a:rPr lang="en-US" dirty="0"/>
              <a:t>.</a:t>
            </a:r>
          </a:p>
          <a:p>
            <a:pPr>
              <a:buFont typeface="Arial" panose="020B0604020202020204" pitchFamily="34" charset="0"/>
              <a:buChar char="•"/>
            </a:pPr>
            <a:r>
              <a:rPr lang="en-US" dirty="0"/>
              <a:t>Learn to celebrate small victories (a successful PCR, a paper submission, etc.).</a:t>
            </a:r>
          </a:p>
          <a:p>
            <a:pPr>
              <a:buFont typeface="Arial" panose="020B0604020202020204" pitchFamily="34" charset="0"/>
              <a:buChar char="•"/>
            </a:pPr>
            <a:r>
              <a:rPr lang="en-US" b="1" dirty="0"/>
              <a:t>Fake It </a:t>
            </a:r>
            <a:r>
              <a:rPr lang="en-US" b="1" dirty="0" err="1"/>
              <a:t>‘Til</a:t>
            </a:r>
            <a:r>
              <a:rPr lang="en-US" b="1" dirty="0"/>
              <a:t> You Make </a:t>
            </a:r>
            <a:r>
              <a:rPr lang="en-US" b="1" dirty="0" err="1"/>
              <a:t>It</a:t>
            </a:r>
            <a:r>
              <a:rPr lang="en-US" dirty="0" err="1"/>
              <a:t>Confidence</a:t>
            </a:r>
            <a:r>
              <a:rPr lang="en-US" dirty="0"/>
              <a:t> is </a:t>
            </a:r>
            <a:r>
              <a:rPr lang="en-US" b="1" dirty="0"/>
              <a:t>not about knowing everything</a:t>
            </a:r>
            <a:r>
              <a:rPr lang="en-US" dirty="0"/>
              <a:t>—it’s about being willing to figure things out.</a:t>
            </a: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11</a:t>
            </a:fld>
            <a:endParaRPr lang="en-US"/>
          </a:p>
        </p:txBody>
      </p:sp>
    </p:spTree>
    <p:extLst>
      <p:ext uri="{BB962C8B-B14F-4D97-AF65-F5344CB8AC3E}">
        <p14:creationId xmlns:p14="http://schemas.microsoft.com/office/powerpoint/2010/main" val="1656598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1DEE18-3921-EC4F-B853-F0EB5728F34C}" type="datetimeFigureOut">
              <a:rPr lang="en-US" smtClean="0"/>
              <a:t>7/28/25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220862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DEE18-3921-EC4F-B853-F0EB5728F34C}" type="datetimeFigureOut">
              <a:rPr lang="en-US" smtClean="0"/>
              <a:t>7/28/25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91810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DEE18-3921-EC4F-B853-F0EB5728F34C}" type="datetimeFigureOut">
              <a:rPr lang="en-US" smtClean="0"/>
              <a:t>7/28/25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D8BC0-DD67-D540-A010-F2BB70A8C356}" type="slidenum">
              <a:rPr lang="en-US" smtClean="0"/>
              <a:t>‹#›</a:t>
            </a:fld>
            <a:endParaRPr lang="en-US"/>
          </a:p>
        </p:txBody>
      </p:sp>
    </p:spTree>
    <p:extLst>
      <p:ext uri="{BB962C8B-B14F-4D97-AF65-F5344CB8AC3E}">
        <p14:creationId xmlns:p14="http://schemas.microsoft.com/office/powerpoint/2010/main" val="367069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DEE18-3921-EC4F-B853-F0EB5728F34C}" type="datetimeFigureOut">
              <a:rPr lang="en-US" smtClean="0"/>
              <a:t>7/28/25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311330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1DEE18-3921-EC4F-B853-F0EB5728F34C}" type="datetimeFigureOut">
              <a:rPr lang="en-US" smtClean="0"/>
              <a:t>7/28/25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395200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1DEE18-3921-EC4F-B853-F0EB5728F34C}" type="datetimeFigureOut">
              <a:rPr lang="en-US" smtClean="0"/>
              <a:t>7/28/25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161395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1DEE18-3921-EC4F-B853-F0EB5728F34C}" type="datetimeFigureOut">
              <a:rPr lang="en-US" smtClean="0"/>
              <a:t>7/28/25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314794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1DEE18-3921-EC4F-B853-F0EB5728F34C}" type="datetimeFigureOut">
              <a:rPr lang="en-US" smtClean="0"/>
              <a:t>7/28/25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3248078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DEE18-3921-EC4F-B853-F0EB5728F34C}" type="datetimeFigureOut">
              <a:rPr lang="en-US" smtClean="0"/>
              <a:t>7/28/25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294248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052935D-C90E-BD40-B136-E73C776E714C}" type="slidenum">
              <a:rPr lang="en-US" altLang="en-US" smtClean="0"/>
              <a:pPr/>
              <a:t>‹#›</a:t>
            </a:fld>
            <a:endParaRPr lang="en-US" altLang="en-US"/>
          </a:p>
        </p:txBody>
      </p:sp>
    </p:spTree>
    <p:extLst>
      <p:ext uri="{BB962C8B-B14F-4D97-AF65-F5344CB8AC3E}">
        <p14:creationId xmlns:p14="http://schemas.microsoft.com/office/powerpoint/2010/main" val="24691178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1DEE18-3921-EC4F-B853-F0EB5728F34C}" type="datetimeFigureOut">
              <a:rPr lang="en-US" smtClean="0"/>
              <a:t>7/28/25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6A06A-A747-A04C-8FC5-B1F7ED960E18}" type="slidenum">
              <a:rPr lang="en-US" smtClean="0"/>
              <a:t>‹#›</a:t>
            </a:fld>
            <a:endParaRPr lang="en-US"/>
          </a:p>
        </p:txBody>
      </p:sp>
    </p:spTree>
    <p:extLst>
      <p:ext uri="{BB962C8B-B14F-4D97-AF65-F5344CB8AC3E}">
        <p14:creationId xmlns:p14="http://schemas.microsoft.com/office/powerpoint/2010/main" val="252267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Avenir Light" panose="020B0402020203020204" pitchFamily="34" charset="77"/>
              </a:defRPr>
            </a:lvl1pPr>
          </a:lstStyle>
          <a:p>
            <a:fld id="{DB1DEE18-3921-EC4F-B853-F0EB5728F34C}" type="datetimeFigureOut">
              <a:rPr lang="en-US" smtClean="0"/>
              <a:pPr/>
              <a:t>7/28/25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Avenir Light" panose="020B0402020203020204" pitchFamily="34" charset="77"/>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Avenir Light" panose="020B0402020203020204" pitchFamily="34" charset="77"/>
              </a:defRPr>
            </a:lvl1pPr>
          </a:lstStyle>
          <a:p>
            <a:fld id="{C2CD8BC0-DD67-D540-A010-F2BB70A8C356}" type="slidenum">
              <a:rPr lang="en-US" smtClean="0"/>
              <a:pPr/>
              <a:t>‹#›</a:t>
            </a:fld>
            <a:endParaRPr lang="en-US" dirty="0"/>
          </a:p>
        </p:txBody>
      </p:sp>
      <p:sp>
        <p:nvSpPr>
          <p:cNvPr id="7" name="Rectangle 6">
            <a:extLst>
              <a:ext uri="{FF2B5EF4-FFF2-40B4-BE49-F238E27FC236}">
                <a16:creationId xmlns:a16="http://schemas.microsoft.com/office/drawing/2014/main" id="{FAC9D8F5-68DF-408A-11BF-7EC89F1F8FDD}"/>
              </a:ext>
            </a:extLst>
          </p:cNvPr>
          <p:cNvSpPr/>
          <p:nvPr userDrawn="1"/>
        </p:nvSpPr>
        <p:spPr>
          <a:xfrm>
            <a:off x="0" y="-1547"/>
            <a:ext cx="9144000" cy="872736"/>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Avenir Light" panose="020B0402020203020204" pitchFamily="34" charset="77"/>
            </a:endParaRPr>
          </a:p>
        </p:txBody>
      </p:sp>
    </p:spTree>
    <p:extLst>
      <p:ext uri="{BB962C8B-B14F-4D97-AF65-F5344CB8AC3E}">
        <p14:creationId xmlns:p14="http://schemas.microsoft.com/office/powerpoint/2010/main" val="80040892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0000"/>
        </a:lnSpc>
        <a:spcBef>
          <a:spcPct val="0"/>
        </a:spcBef>
        <a:buNone/>
        <a:defRPr sz="3300" b="0" i="0" kern="1200">
          <a:solidFill>
            <a:schemeClr val="tx1"/>
          </a:solidFill>
          <a:latin typeface="Avenir Light" panose="020B0402020203020204"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venir Light" panose="020B0402020203020204"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venir Light" panose="020B0402020203020204"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venir Light" panose="020B0402020203020204"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venir Light" panose="020B0402020203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3754" y="2289104"/>
            <a:ext cx="184731" cy="300082"/>
          </a:xfrm>
          <a:prstGeom prst="rect">
            <a:avLst/>
          </a:prstGeom>
          <a:noFill/>
        </p:spPr>
        <p:txBody>
          <a:bodyPr wrap="none" rtlCol="0">
            <a:spAutoFit/>
          </a:bodyPr>
          <a:lstStyle/>
          <a:p>
            <a:endParaRPr lang="en-US" sz="1350" dirty="0">
              <a:latin typeface="Avenir Light" panose="020B0402020203020204" pitchFamily="34" charset="77"/>
            </a:endParaRPr>
          </a:p>
        </p:txBody>
      </p:sp>
      <p:pic>
        <p:nvPicPr>
          <p:cNvPr id="6" name="Picture 5">
            <a:extLst>
              <a:ext uri="{FF2B5EF4-FFF2-40B4-BE49-F238E27FC236}">
                <a16:creationId xmlns:a16="http://schemas.microsoft.com/office/drawing/2014/main" id="{6D3DBF98-A4E4-8148-8FE7-5396F53AE665}"/>
              </a:ext>
            </a:extLst>
          </p:cNvPr>
          <p:cNvPicPr>
            <a:picLocks noChangeAspect="1"/>
          </p:cNvPicPr>
          <p:nvPr/>
        </p:nvPicPr>
        <p:blipFill rotWithShape="1">
          <a:blip r:embed="rId3">
            <a:alphaModFix/>
          </a:blip>
          <a:srcRect l="6825" t="31382" r="9819" b="6659"/>
          <a:stretch>
            <a:fillRect/>
          </a:stretch>
        </p:blipFill>
        <p:spPr>
          <a:xfrm>
            <a:off x="0" y="0"/>
            <a:ext cx="9144000" cy="5138001"/>
          </a:xfrm>
          <a:prstGeom prst="rect">
            <a:avLst/>
          </a:prstGeom>
        </p:spPr>
      </p:pic>
      <p:sp>
        <p:nvSpPr>
          <p:cNvPr id="5" name="TextBox 2">
            <a:extLst>
              <a:ext uri="{FF2B5EF4-FFF2-40B4-BE49-F238E27FC236}">
                <a16:creationId xmlns:a16="http://schemas.microsoft.com/office/drawing/2014/main" id="{6B09BD9F-431C-5D4E-8366-EFBA759B6DD2}"/>
              </a:ext>
            </a:extLst>
          </p:cNvPr>
          <p:cNvSpPr txBox="1">
            <a:spLocks noChangeArrowheads="1"/>
          </p:cNvSpPr>
          <p:nvPr/>
        </p:nvSpPr>
        <p:spPr bwMode="auto">
          <a:xfrm>
            <a:off x="1771414" y="0"/>
            <a:ext cx="5303503" cy="646331"/>
          </a:xfrm>
          <a:prstGeom prst="rect">
            <a:avLst/>
          </a:prstGeom>
          <a:noFill/>
          <a:ln w="9525">
            <a:noFill/>
            <a:miter lim="800000"/>
            <a:headEnd/>
            <a:tailEnd/>
          </a:ln>
        </p:spPr>
        <p:txBody>
          <a:bodyPr wrap="none">
            <a:prstTxWarp prst="textNoShape">
              <a:avLst/>
            </a:prstTxWarp>
            <a:spAutoFit/>
          </a:bodyPr>
          <a:lstStyle/>
          <a:p>
            <a:r>
              <a:rPr lang="en-US" sz="3600" dirty="0">
                <a:solidFill>
                  <a:schemeClr val="bg1"/>
                </a:solidFill>
                <a:latin typeface="Avenir Light" panose="020B0402020203020204" pitchFamily="34" charset="77"/>
              </a:rPr>
              <a:t>soft skills workshop week</a:t>
            </a:r>
          </a:p>
        </p:txBody>
      </p:sp>
      <p:sp>
        <p:nvSpPr>
          <p:cNvPr id="4" name="Rectangle 3">
            <a:extLst>
              <a:ext uri="{FF2B5EF4-FFF2-40B4-BE49-F238E27FC236}">
                <a16:creationId xmlns:a16="http://schemas.microsoft.com/office/drawing/2014/main" id="{B3C8387E-9369-5344-8583-C13005918DBB}"/>
              </a:ext>
            </a:extLst>
          </p:cNvPr>
          <p:cNvSpPr/>
          <p:nvPr/>
        </p:nvSpPr>
        <p:spPr>
          <a:xfrm>
            <a:off x="0" y="4163089"/>
            <a:ext cx="9144000" cy="974912"/>
          </a:xfrm>
          <a:prstGeom prst="rect">
            <a:avLst/>
          </a:prstGeom>
          <a:solidFill>
            <a:schemeClr val="tx1">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9" name="Rectangle 4">
            <a:extLst>
              <a:ext uri="{FF2B5EF4-FFF2-40B4-BE49-F238E27FC236}">
                <a16:creationId xmlns:a16="http://schemas.microsoft.com/office/drawing/2014/main" id="{24370FF4-772A-BC0E-9976-35AE71749301}"/>
              </a:ext>
            </a:extLst>
          </p:cNvPr>
          <p:cNvSpPr>
            <a:spLocks noChangeArrowheads="1"/>
          </p:cNvSpPr>
          <p:nvPr/>
        </p:nvSpPr>
        <p:spPr bwMode="auto">
          <a:xfrm>
            <a:off x="0" y="4258130"/>
            <a:ext cx="3542829" cy="784830"/>
          </a:xfrm>
          <a:prstGeom prst="rect">
            <a:avLst/>
          </a:prstGeom>
          <a:noFill/>
          <a:ln w="9525">
            <a:noFill/>
            <a:miter lim="800000"/>
            <a:headEnd/>
            <a:tailEnd/>
          </a:ln>
        </p:spPr>
        <p:txBody>
          <a:bodyPr wrap="none">
            <a:prstTxWarp prst="textNoShape">
              <a:avLst/>
            </a:prstTxWarp>
            <a:spAutoFit/>
          </a:bodyPr>
          <a:lstStyle/>
          <a:p>
            <a:r>
              <a:rPr lang="en-US" sz="1500" dirty="0">
                <a:solidFill>
                  <a:schemeClr val="bg1"/>
                </a:solidFill>
                <a:latin typeface="Avenir Light" panose="020B0402020203020204" pitchFamily="34" charset="77"/>
              </a:rPr>
              <a:t>Michael T. McManus, PhD</a:t>
            </a:r>
          </a:p>
          <a:p>
            <a:r>
              <a:rPr lang="en-US" sz="1500" dirty="0">
                <a:solidFill>
                  <a:schemeClr val="bg1"/>
                </a:solidFill>
                <a:latin typeface="Avenir Light" panose="020B0402020203020204" pitchFamily="34" charset="77"/>
              </a:rPr>
              <a:t>Professor, Stella Coates Endowed Chair</a:t>
            </a:r>
          </a:p>
          <a:p>
            <a:r>
              <a:rPr lang="en-US" sz="1500" dirty="0">
                <a:solidFill>
                  <a:schemeClr val="bg1"/>
                </a:solidFill>
                <a:latin typeface="Avenir Light" panose="020B0402020203020204" pitchFamily="34" charset="77"/>
              </a:rPr>
              <a:t>University of California, San Francisco</a:t>
            </a:r>
          </a:p>
        </p:txBody>
      </p:sp>
      <p:sp>
        <p:nvSpPr>
          <p:cNvPr id="10" name="Rectangle 9">
            <a:extLst>
              <a:ext uri="{FF2B5EF4-FFF2-40B4-BE49-F238E27FC236}">
                <a16:creationId xmlns:a16="http://schemas.microsoft.com/office/drawing/2014/main" id="{0B39D24A-4FCA-3B5A-8B0F-430A8F25FDF9}"/>
              </a:ext>
            </a:extLst>
          </p:cNvPr>
          <p:cNvSpPr/>
          <p:nvPr/>
        </p:nvSpPr>
        <p:spPr>
          <a:xfrm>
            <a:off x="5930628" y="4350463"/>
            <a:ext cx="3213372" cy="600164"/>
          </a:xfrm>
          <a:prstGeom prst="rect">
            <a:avLst/>
          </a:prstGeom>
        </p:spPr>
        <p:txBody>
          <a:bodyPr wrap="square">
            <a:spAutoFit/>
          </a:bodyPr>
          <a:lstStyle/>
          <a:p>
            <a:pPr algn="r"/>
            <a:r>
              <a:rPr lang="en-US" sz="1650" dirty="0">
                <a:solidFill>
                  <a:srgbClr val="FFFACA"/>
                </a:solidFill>
                <a:latin typeface="Avenir Light" panose="020B0402020203020204" pitchFamily="34" charset="77"/>
              </a:rPr>
              <a:t>Imposter You are Not</a:t>
            </a:r>
          </a:p>
          <a:p>
            <a:pPr algn="r"/>
            <a:r>
              <a:rPr lang="en-US" sz="1650" dirty="0">
                <a:solidFill>
                  <a:srgbClr val="FFFACA"/>
                </a:solidFill>
                <a:latin typeface="Avenir Light" panose="020B0402020203020204" pitchFamily="34" charset="77"/>
              </a:rPr>
              <a:t>July 28, 2025</a:t>
            </a:r>
          </a:p>
        </p:txBody>
      </p:sp>
    </p:spTree>
    <p:extLst>
      <p:ext uri="{BB962C8B-B14F-4D97-AF65-F5344CB8AC3E}">
        <p14:creationId xmlns:p14="http://schemas.microsoft.com/office/powerpoint/2010/main" val="413143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OSTOR T SHIRTS from Zazzle.pdf">
            <a:extLst>
              <a:ext uri="{FF2B5EF4-FFF2-40B4-BE49-F238E27FC236}">
                <a16:creationId xmlns:a16="http://schemas.microsoft.com/office/drawing/2014/main" id="{10F7D0FB-C8CA-FB4A-A795-8BDB4247C10E}"/>
              </a:ext>
            </a:extLst>
          </p:cNvPr>
          <p:cNvPicPr>
            <a:picLocks noChangeAspect="1"/>
          </p:cNvPicPr>
          <p:nvPr/>
        </p:nvPicPr>
        <p:blipFill>
          <a:blip r:embed="rId2"/>
          <a:srcRect b="13333"/>
          <a:stretch>
            <a:fillRect/>
          </a:stretch>
        </p:blipFill>
        <p:spPr>
          <a:xfrm>
            <a:off x="2797092" y="685800"/>
            <a:ext cx="3634658" cy="4457700"/>
          </a:xfrm>
          <a:prstGeom prst="rect">
            <a:avLst/>
          </a:prstGeom>
        </p:spPr>
      </p:pic>
      <p:sp>
        <p:nvSpPr>
          <p:cNvPr id="3" name="Rectangle 2">
            <a:extLst>
              <a:ext uri="{FF2B5EF4-FFF2-40B4-BE49-F238E27FC236}">
                <a16:creationId xmlns:a16="http://schemas.microsoft.com/office/drawing/2014/main" id="{82694F62-5D43-F446-8DF8-46331FC41276}"/>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imposter syndrome</a:t>
            </a:r>
          </a:p>
          <a:p>
            <a:r>
              <a:rPr lang="en-US" sz="2100" dirty="0">
                <a:solidFill>
                  <a:srgbClr val="FFFACA"/>
                </a:solidFill>
                <a:latin typeface="Avenir Light" panose="020B0402020203020204" pitchFamily="34" charset="77"/>
              </a:rPr>
              <a:t>what to do? </a:t>
            </a:r>
          </a:p>
        </p:txBody>
      </p:sp>
      <p:sp>
        <p:nvSpPr>
          <p:cNvPr id="5" name="TextBox 4">
            <a:extLst>
              <a:ext uri="{FF2B5EF4-FFF2-40B4-BE49-F238E27FC236}">
                <a16:creationId xmlns:a16="http://schemas.microsoft.com/office/drawing/2014/main" id="{72C67760-24B3-E782-9474-61D8C67BACEF}"/>
              </a:ext>
            </a:extLst>
          </p:cNvPr>
          <p:cNvSpPr txBox="1"/>
          <p:nvPr/>
        </p:nvSpPr>
        <p:spPr>
          <a:xfrm>
            <a:off x="5039781" y="4681835"/>
            <a:ext cx="3037420" cy="461665"/>
          </a:xfrm>
          <a:prstGeom prst="rect">
            <a:avLst/>
          </a:prstGeom>
          <a:noFill/>
        </p:spPr>
        <p:txBody>
          <a:bodyPr wrap="square">
            <a:spAutoFit/>
          </a:bodyPr>
          <a:lstStyle/>
          <a:p>
            <a:r>
              <a:rPr lang="en-US" sz="2400" dirty="0">
                <a:solidFill>
                  <a:srgbClr val="FF0000"/>
                </a:solidFill>
                <a:latin typeface="Avenir Light" panose="020B0402020203020204" pitchFamily="34" charset="77"/>
              </a:rPr>
              <a:t>Name it to tame it!</a:t>
            </a:r>
          </a:p>
        </p:txBody>
      </p:sp>
    </p:spTree>
    <p:extLst>
      <p:ext uri="{BB962C8B-B14F-4D97-AF65-F5344CB8AC3E}">
        <p14:creationId xmlns:p14="http://schemas.microsoft.com/office/powerpoint/2010/main" val="323044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C9BAE0-3CB2-0D4F-BE1F-8F7828C116ED}"/>
              </a:ext>
            </a:extLst>
          </p:cNvPr>
          <p:cNvSpPr/>
          <p:nvPr/>
        </p:nvSpPr>
        <p:spPr>
          <a:xfrm>
            <a:off x="0" y="988516"/>
            <a:ext cx="9144000" cy="3393237"/>
          </a:xfrm>
          <a:prstGeom prst="rect">
            <a:avLst/>
          </a:prstGeom>
        </p:spPr>
        <p:txBody>
          <a:bodyPr wrap="square">
            <a:spAutoFit/>
          </a:bodyPr>
          <a:lstStyle/>
          <a:p>
            <a:pPr>
              <a:defRPr/>
            </a:pPr>
            <a:r>
              <a:rPr lang="en-US" sz="1650" b="1" dirty="0">
                <a:solidFill>
                  <a:srgbClr val="21BDFF"/>
                </a:solidFill>
                <a:latin typeface="Avenir Light" panose="020B0402020203020204" pitchFamily="34" charset="77"/>
              </a:rPr>
              <a:t>Break the silence. </a:t>
            </a:r>
            <a:r>
              <a:rPr lang="en-US" sz="1650" dirty="0">
                <a:solidFill>
                  <a:schemeClr val="tx1">
                    <a:lumMod val="75000"/>
                    <a:lumOff val="25000"/>
                  </a:schemeClr>
                </a:solidFill>
                <a:latin typeface="Avenir Light" panose="020B0402020203020204" pitchFamily="34" charset="77"/>
              </a:rPr>
              <a:t>Knowing there’s a name for these feelings and that you are not alone can be tremendously freeing.</a:t>
            </a:r>
          </a:p>
          <a:p>
            <a:pPr>
              <a:defRPr/>
            </a:pPr>
            <a:endParaRPr lang="en-US" sz="1650" dirty="0">
              <a:solidFill>
                <a:schemeClr val="tx1">
                  <a:lumMod val="75000"/>
                  <a:lumOff val="25000"/>
                </a:schemeClr>
              </a:solidFill>
              <a:latin typeface="Avenir Light" panose="020B0402020203020204" pitchFamily="34" charset="77"/>
            </a:endParaRPr>
          </a:p>
          <a:p>
            <a:pPr>
              <a:defRPr/>
            </a:pPr>
            <a:r>
              <a:rPr lang="en-US" sz="1650" b="1" dirty="0">
                <a:solidFill>
                  <a:srgbClr val="21BDFF"/>
                </a:solidFill>
                <a:latin typeface="Avenir Light" panose="020B0402020203020204" pitchFamily="34" charset="77"/>
              </a:rPr>
              <a:t>Separate feelings from fact</a:t>
            </a:r>
            <a:r>
              <a:rPr lang="en-US" sz="1650" dirty="0">
                <a:solidFill>
                  <a:schemeClr val="tx1">
                    <a:lumMod val="75000"/>
                    <a:lumOff val="25000"/>
                  </a:schemeClr>
                </a:solidFill>
                <a:latin typeface="Avenir Light" panose="020B0402020203020204" pitchFamily="34" charset="77"/>
              </a:rPr>
              <a:t>. Just because you may feel stupid, doesn’t mean you are.</a:t>
            </a:r>
          </a:p>
          <a:p>
            <a:pPr>
              <a:defRPr/>
            </a:pPr>
            <a:endParaRPr lang="en-US" sz="1650" dirty="0">
              <a:solidFill>
                <a:schemeClr val="tx1">
                  <a:lumMod val="75000"/>
                  <a:lumOff val="25000"/>
                </a:schemeClr>
              </a:solidFill>
              <a:latin typeface="Avenir Light" panose="020B0402020203020204" pitchFamily="34" charset="77"/>
            </a:endParaRPr>
          </a:p>
          <a:p>
            <a:pPr>
              <a:defRPr/>
            </a:pPr>
            <a:r>
              <a:rPr lang="en-US" sz="1650" b="1" dirty="0">
                <a:solidFill>
                  <a:srgbClr val="21BDFF"/>
                </a:solidFill>
                <a:latin typeface="Avenir Light" panose="020B0402020203020204" pitchFamily="34" charset="77"/>
              </a:rPr>
              <a:t>Recognize it. </a:t>
            </a:r>
            <a:r>
              <a:rPr lang="en-US" sz="1650" dirty="0">
                <a:solidFill>
                  <a:schemeClr val="tx1">
                    <a:lumMod val="75000"/>
                    <a:lumOff val="25000"/>
                  </a:schemeClr>
                </a:solidFill>
                <a:latin typeface="Avenir Light" panose="020B0402020203020204" pitchFamily="34" charset="77"/>
              </a:rPr>
              <a:t>Instead of taking your self-doubt as a sign of your ineptness, recognize that it might be a normal response to being a beginner – which you will often be in an academic environment.</a:t>
            </a:r>
          </a:p>
          <a:p>
            <a:pPr>
              <a:defRPr/>
            </a:pPr>
            <a:endParaRPr lang="en-US" sz="1650" dirty="0">
              <a:solidFill>
                <a:schemeClr val="tx1">
                  <a:lumMod val="75000"/>
                  <a:lumOff val="25000"/>
                </a:schemeClr>
              </a:solidFill>
              <a:latin typeface="Avenir Light" panose="020B0402020203020204" pitchFamily="34" charset="77"/>
            </a:endParaRPr>
          </a:p>
          <a:p>
            <a:pPr>
              <a:defRPr/>
            </a:pPr>
            <a:r>
              <a:rPr lang="en-US" sz="1650" b="1" dirty="0">
                <a:solidFill>
                  <a:srgbClr val="21BDFF"/>
                </a:solidFill>
                <a:latin typeface="Avenir Light" panose="020B0402020203020204" pitchFamily="34" charset="77"/>
              </a:rPr>
              <a:t>Accentuate the positive. </a:t>
            </a:r>
            <a:r>
              <a:rPr lang="en-US" sz="1650" dirty="0">
                <a:solidFill>
                  <a:schemeClr val="tx1">
                    <a:lumMod val="75000"/>
                    <a:lumOff val="25000"/>
                  </a:schemeClr>
                </a:solidFill>
                <a:latin typeface="Avenir Light" panose="020B0402020203020204" pitchFamily="34" charset="77"/>
              </a:rPr>
              <a:t>Forgive yourself when the inevitable mistake happens.</a:t>
            </a:r>
          </a:p>
          <a:p>
            <a:pPr>
              <a:defRPr/>
            </a:pPr>
            <a:endParaRPr lang="en-US" sz="1650" dirty="0">
              <a:solidFill>
                <a:schemeClr val="tx1">
                  <a:lumMod val="75000"/>
                  <a:lumOff val="25000"/>
                </a:schemeClr>
              </a:solidFill>
              <a:latin typeface="Avenir Light" panose="020B0402020203020204" pitchFamily="34" charset="77"/>
            </a:endParaRPr>
          </a:p>
          <a:p>
            <a:pPr>
              <a:defRPr/>
            </a:pPr>
            <a:r>
              <a:rPr lang="en-US" sz="1650" b="1" dirty="0">
                <a:solidFill>
                  <a:srgbClr val="21BDFF"/>
                </a:solidFill>
                <a:latin typeface="Avenir Light" panose="020B0402020203020204" pitchFamily="34" charset="77"/>
              </a:rPr>
              <a:t>Develop a new response to failure and mistake making. </a:t>
            </a:r>
            <a:r>
              <a:rPr lang="en-US" sz="1650" dirty="0">
                <a:solidFill>
                  <a:schemeClr val="tx1">
                    <a:lumMod val="75000"/>
                    <a:lumOff val="25000"/>
                  </a:schemeClr>
                </a:solidFill>
                <a:latin typeface="Avenir Light" panose="020B0402020203020204" pitchFamily="34" charset="77"/>
              </a:rPr>
              <a:t>Henry Ford once said, “Failure is only the opportunity to begin again more intelligently.”</a:t>
            </a:r>
          </a:p>
        </p:txBody>
      </p:sp>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imposter syndrome</a:t>
            </a:r>
          </a:p>
          <a:p>
            <a:r>
              <a:rPr lang="en-US" sz="2100" dirty="0">
                <a:solidFill>
                  <a:srgbClr val="FFFACA"/>
                </a:solidFill>
                <a:latin typeface="Avenir Light" panose="020B0402020203020204" pitchFamily="34" charset="77"/>
              </a:rPr>
              <a:t>what to do?</a:t>
            </a:r>
          </a:p>
        </p:txBody>
      </p:sp>
    </p:spTree>
    <p:extLst>
      <p:ext uri="{BB962C8B-B14F-4D97-AF65-F5344CB8AC3E}">
        <p14:creationId xmlns:p14="http://schemas.microsoft.com/office/powerpoint/2010/main" val="112249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C9BAE0-3CB2-0D4F-BE1F-8F7828C116ED}"/>
              </a:ext>
            </a:extLst>
          </p:cNvPr>
          <p:cNvSpPr/>
          <p:nvPr/>
        </p:nvSpPr>
        <p:spPr>
          <a:xfrm>
            <a:off x="0" y="862070"/>
            <a:ext cx="9143999" cy="4154984"/>
          </a:xfrm>
          <a:prstGeom prst="rect">
            <a:avLst/>
          </a:prstGeom>
        </p:spPr>
        <p:txBody>
          <a:bodyPr wrap="square">
            <a:spAutoFit/>
          </a:bodyPr>
          <a:lstStyle/>
          <a:p>
            <a:pPr>
              <a:defRPr/>
            </a:pPr>
            <a:r>
              <a:rPr lang="en-US" sz="1650" b="1" dirty="0">
                <a:solidFill>
                  <a:srgbClr val="21BDFF"/>
                </a:solidFill>
                <a:latin typeface="Avenir Light" panose="020B0402020203020204" pitchFamily="34" charset="77"/>
              </a:rPr>
              <a:t>‘Right’ the rules. </a:t>
            </a:r>
            <a:r>
              <a:rPr lang="en-US" sz="1650" dirty="0">
                <a:solidFill>
                  <a:schemeClr val="tx1">
                    <a:lumMod val="75000"/>
                    <a:lumOff val="25000"/>
                  </a:schemeClr>
                </a:solidFill>
                <a:latin typeface="Avenir Light" panose="020B0402020203020204" pitchFamily="34" charset="77"/>
              </a:rPr>
              <a:t>Recognize that you have just as much right as the next person to be wrong, have an off-day (or day off….), or ask for assistance.</a:t>
            </a:r>
          </a:p>
          <a:p>
            <a:pPr>
              <a:defRPr/>
            </a:pPr>
            <a:endParaRPr lang="en-US" sz="1650" dirty="0">
              <a:solidFill>
                <a:schemeClr val="tx1">
                  <a:lumMod val="75000"/>
                  <a:lumOff val="25000"/>
                </a:schemeClr>
              </a:solidFill>
              <a:latin typeface="Avenir Light" panose="020B0402020203020204" pitchFamily="34" charset="77"/>
            </a:endParaRPr>
          </a:p>
          <a:p>
            <a:pPr>
              <a:defRPr/>
            </a:pPr>
            <a:r>
              <a:rPr lang="en-US" sz="1650" b="1" dirty="0">
                <a:solidFill>
                  <a:srgbClr val="21BDFF"/>
                </a:solidFill>
                <a:latin typeface="Avenir Light" panose="020B0402020203020204" pitchFamily="34" charset="77"/>
              </a:rPr>
              <a:t>Develop a new script in your head. </a:t>
            </a:r>
            <a:r>
              <a:rPr lang="en-US" sz="1650" dirty="0">
                <a:solidFill>
                  <a:schemeClr val="tx1">
                    <a:lumMod val="75000"/>
                    <a:lumOff val="25000"/>
                  </a:schemeClr>
                </a:solidFill>
                <a:latin typeface="Avenir Light" panose="020B0402020203020204" pitchFamily="34" charset="77"/>
              </a:rPr>
              <a:t>When you start a new job don’t think: “Wait till they find out I have no idea what I’m doing,” try thinking, “Everyone who starts something new feels off-base in the beginning. I may not know all the answers but I’m smart enough to find them out.”</a:t>
            </a:r>
          </a:p>
          <a:p>
            <a:pPr>
              <a:defRPr/>
            </a:pPr>
            <a:endParaRPr lang="en-US" sz="1650" dirty="0">
              <a:solidFill>
                <a:schemeClr val="tx1">
                  <a:lumMod val="75000"/>
                  <a:lumOff val="25000"/>
                </a:schemeClr>
              </a:solidFill>
              <a:latin typeface="Avenir Light" panose="020B0402020203020204" pitchFamily="34" charset="77"/>
            </a:endParaRPr>
          </a:p>
          <a:p>
            <a:pPr>
              <a:defRPr/>
            </a:pPr>
            <a:r>
              <a:rPr lang="en-US" sz="1650" b="1" dirty="0">
                <a:solidFill>
                  <a:srgbClr val="21BDFF"/>
                </a:solidFill>
                <a:latin typeface="Avenir Light" panose="020B0402020203020204" pitchFamily="34" charset="77"/>
              </a:rPr>
              <a:t>Visualize success. </a:t>
            </a:r>
            <a:r>
              <a:rPr lang="en-US" sz="1650" dirty="0">
                <a:solidFill>
                  <a:schemeClr val="tx1">
                    <a:lumMod val="75000"/>
                    <a:lumOff val="25000"/>
                  </a:schemeClr>
                </a:solidFill>
                <a:latin typeface="Avenir Light" panose="020B0402020203020204" pitchFamily="34" charset="77"/>
              </a:rPr>
              <a:t>Spend time beforehand picturing yourself making a successful presentation or calmly posing your question in class. </a:t>
            </a:r>
          </a:p>
          <a:p>
            <a:pPr>
              <a:defRPr/>
            </a:pPr>
            <a:endParaRPr lang="en-US" sz="1650" dirty="0">
              <a:solidFill>
                <a:schemeClr val="tx1">
                  <a:lumMod val="75000"/>
                  <a:lumOff val="25000"/>
                </a:schemeClr>
              </a:solidFill>
              <a:latin typeface="Avenir Light" panose="020B0402020203020204" pitchFamily="34" charset="77"/>
            </a:endParaRPr>
          </a:p>
          <a:p>
            <a:pPr>
              <a:defRPr/>
            </a:pPr>
            <a:r>
              <a:rPr lang="en-US" sz="1650" b="1" dirty="0">
                <a:solidFill>
                  <a:srgbClr val="21BDFF"/>
                </a:solidFill>
                <a:latin typeface="Avenir Light" panose="020B0402020203020204" pitchFamily="34" charset="77"/>
              </a:rPr>
              <a:t>Fake it ‘til you make it. </a:t>
            </a:r>
            <a:r>
              <a:rPr lang="en-US" sz="1650" dirty="0">
                <a:solidFill>
                  <a:schemeClr val="tx1">
                    <a:lumMod val="75000"/>
                    <a:lumOff val="25000"/>
                  </a:schemeClr>
                </a:solidFill>
                <a:latin typeface="Avenir Light" panose="020B0402020203020204" pitchFamily="34" charset="77"/>
              </a:rPr>
              <a:t>Instead of considering “winging it” as proof of your ineptness learn to view it as a skill.</a:t>
            </a:r>
          </a:p>
          <a:p>
            <a:pPr>
              <a:defRPr/>
            </a:pPr>
            <a:endParaRPr lang="en-US" sz="1650" dirty="0">
              <a:solidFill>
                <a:schemeClr val="tx1">
                  <a:lumMod val="75000"/>
                  <a:lumOff val="25000"/>
                </a:schemeClr>
              </a:solidFill>
              <a:latin typeface="Avenir Light" panose="020B0402020203020204" pitchFamily="34" charset="77"/>
            </a:endParaRPr>
          </a:p>
          <a:p>
            <a:pPr>
              <a:defRPr/>
            </a:pPr>
            <a:r>
              <a:rPr lang="en-US" sz="1650" b="1" dirty="0">
                <a:solidFill>
                  <a:srgbClr val="21BDFF"/>
                </a:solidFill>
                <a:latin typeface="Avenir Light" panose="020B0402020203020204" pitchFamily="34" charset="77"/>
              </a:rPr>
              <a:t>Reward yourself. </a:t>
            </a:r>
            <a:r>
              <a:rPr lang="en-US" sz="1650" dirty="0">
                <a:solidFill>
                  <a:schemeClr val="tx1">
                    <a:lumMod val="75000"/>
                    <a:lumOff val="25000"/>
                  </a:schemeClr>
                </a:solidFill>
                <a:latin typeface="Avenir Light" panose="020B0402020203020204" pitchFamily="34" charset="77"/>
              </a:rPr>
              <a:t>Break the cycle of continually seeking and then dismissing  validation outside of yourself by learning to pat YOURSELF on the back. </a:t>
            </a:r>
          </a:p>
          <a:p>
            <a:pPr>
              <a:defRPr/>
            </a:pPr>
            <a:endParaRPr lang="en-US" sz="1650" dirty="0">
              <a:solidFill>
                <a:schemeClr val="tx1">
                  <a:lumMod val="75000"/>
                  <a:lumOff val="25000"/>
                </a:schemeClr>
              </a:solidFill>
              <a:latin typeface="Avenir Light" panose="020B0402020203020204" pitchFamily="34" charset="77"/>
            </a:endParaRPr>
          </a:p>
        </p:txBody>
      </p:sp>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0" y="41496"/>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imposter syndrome</a:t>
            </a:r>
          </a:p>
          <a:p>
            <a:r>
              <a:rPr lang="en-US" sz="2100" dirty="0">
                <a:solidFill>
                  <a:srgbClr val="FFFACA"/>
                </a:solidFill>
                <a:latin typeface="Avenir Light" panose="020B0402020203020204" pitchFamily="34" charset="77"/>
              </a:rPr>
              <a:t>what to do?</a:t>
            </a:r>
          </a:p>
        </p:txBody>
      </p:sp>
    </p:spTree>
    <p:extLst>
      <p:ext uri="{BB962C8B-B14F-4D97-AF65-F5344CB8AC3E}">
        <p14:creationId xmlns:p14="http://schemas.microsoft.com/office/powerpoint/2010/main" val="410859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51E34-DF4A-F6E9-4D8F-FB51334FC18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4B9D770-84E4-2242-2F43-2FA7FD63E2F5}"/>
              </a:ext>
            </a:extLst>
          </p:cNvPr>
          <p:cNvPicPr>
            <a:picLocks noChangeAspect="1"/>
          </p:cNvPicPr>
          <p:nvPr/>
        </p:nvPicPr>
        <p:blipFill>
          <a:blip r:embed="rId2"/>
          <a:srcRect t="2714" b="3364"/>
          <a:stretch>
            <a:fillRect/>
          </a:stretch>
        </p:blipFill>
        <p:spPr>
          <a:xfrm>
            <a:off x="0" y="869580"/>
            <a:ext cx="9144000" cy="4273920"/>
          </a:xfrm>
          <a:prstGeom prst="rect">
            <a:avLst/>
          </a:prstGeom>
        </p:spPr>
      </p:pic>
      <p:sp>
        <p:nvSpPr>
          <p:cNvPr id="4" name="Rectangle 3">
            <a:extLst>
              <a:ext uri="{FF2B5EF4-FFF2-40B4-BE49-F238E27FC236}">
                <a16:creationId xmlns:a16="http://schemas.microsoft.com/office/drawing/2014/main" id="{4C2AABC8-3A3B-DC0E-045C-BE211EEE62A2}"/>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reward ourselves</a:t>
            </a:r>
          </a:p>
          <a:p>
            <a:r>
              <a:rPr lang="en-US" sz="2100" dirty="0">
                <a:solidFill>
                  <a:srgbClr val="FFFACA"/>
                </a:solidFill>
                <a:latin typeface="Avenir Light" panose="020B0402020203020204" pitchFamily="34" charset="77"/>
              </a:rPr>
              <a:t>celebrate!</a:t>
            </a:r>
          </a:p>
        </p:txBody>
      </p:sp>
      <p:sp>
        <p:nvSpPr>
          <p:cNvPr id="6" name="Rectangle 5">
            <a:extLst>
              <a:ext uri="{FF2B5EF4-FFF2-40B4-BE49-F238E27FC236}">
                <a16:creationId xmlns:a16="http://schemas.microsoft.com/office/drawing/2014/main" id="{E55F3EA1-D864-7043-4D1E-63DF73DFE1B6}"/>
              </a:ext>
            </a:extLst>
          </p:cNvPr>
          <p:cNvSpPr/>
          <p:nvPr/>
        </p:nvSpPr>
        <p:spPr>
          <a:xfrm>
            <a:off x="0" y="3868614"/>
            <a:ext cx="9144000" cy="1274886"/>
          </a:xfrm>
          <a:prstGeom prst="rect">
            <a:avLst/>
          </a:prstGeom>
          <a:solidFill>
            <a:schemeClr val="tx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Avenir Light" panose="020B0402020203020204" pitchFamily="34" charset="77"/>
              </a:rPr>
              <a:t>If you do your job perfectly, nobody, including you, notices. But that doesn’t mean it didn’t matter. It means you made it look easy. </a:t>
            </a:r>
          </a:p>
          <a:p>
            <a:endParaRPr lang="en-US" sz="2000" dirty="0">
              <a:latin typeface="Avenir Light" panose="020B0402020203020204" pitchFamily="34" charset="77"/>
            </a:endParaRPr>
          </a:p>
          <a:p>
            <a:r>
              <a:rPr lang="en-US" sz="2000" dirty="0">
                <a:latin typeface="Avenir Light" panose="020B0402020203020204" pitchFamily="34" charset="77"/>
              </a:rPr>
              <a:t>And that is the mark of expertise, not fraudulence.</a:t>
            </a:r>
          </a:p>
        </p:txBody>
      </p:sp>
    </p:spTree>
    <p:extLst>
      <p:ext uri="{BB962C8B-B14F-4D97-AF65-F5344CB8AC3E}">
        <p14:creationId xmlns:p14="http://schemas.microsoft.com/office/powerpoint/2010/main" val="1138580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A1AA2-05A7-6542-88F1-F68EC5A05822}"/>
              </a:ext>
            </a:extLst>
          </p:cNvPr>
          <p:cNvPicPr>
            <a:picLocks noChangeAspect="1"/>
          </p:cNvPicPr>
          <p:nvPr/>
        </p:nvPicPr>
        <p:blipFill>
          <a:blip r:embed="rId2">
            <a:alphaModFix amt="15000"/>
          </a:blip>
          <a:stretch>
            <a:fillRect/>
          </a:stretch>
        </p:blipFill>
        <p:spPr>
          <a:xfrm>
            <a:off x="2553845" y="924400"/>
            <a:ext cx="4061676" cy="4097691"/>
          </a:xfrm>
          <a:prstGeom prst="rect">
            <a:avLst/>
          </a:prstGeom>
        </p:spPr>
      </p:pic>
      <p:sp>
        <p:nvSpPr>
          <p:cNvPr id="3" name="Rectangle 2">
            <a:extLst>
              <a:ext uri="{FF2B5EF4-FFF2-40B4-BE49-F238E27FC236}">
                <a16:creationId xmlns:a16="http://schemas.microsoft.com/office/drawing/2014/main" id="{69C9BAE0-3CB2-0D4F-BE1F-8F7828C116ED}"/>
              </a:ext>
            </a:extLst>
          </p:cNvPr>
          <p:cNvSpPr/>
          <p:nvPr/>
        </p:nvSpPr>
        <p:spPr>
          <a:xfrm>
            <a:off x="708212" y="1328697"/>
            <a:ext cx="7548282" cy="2031325"/>
          </a:xfrm>
          <a:prstGeom prst="rect">
            <a:avLst/>
          </a:prstGeom>
        </p:spPr>
        <p:txBody>
          <a:bodyPr wrap="square">
            <a:spAutoFit/>
          </a:bodyPr>
          <a:lstStyle/>
          <a:p>
            <a:pPr>
              <a:defRPr/>
            </a:pPr>
            <a:r>
              <a:rPr lang="en-US" dirty="0">
                <a:solidFill>
                  <a:schemeClr val="tx1">
                    <a:lumMod val="75000"/>
                    <a:lumOff val="25000"/>
                  </a:schemeClr>
                </a:solidFill>
                <a:latin typeface="Avenir Light" panose="020B0402020203020204" pitchFamily="34" charset="77"/>
              </a:rPr>
              <a:t>We never celebrate when we send a paper/grant/PhD proposal out because we fear it still might get rejected or criticized.</a:t>
            </a:r>
          </a:p>
          <a:p>
            <a:pPr>
              <a:defRPr/>
            </a:pPr>
            <a:endParaRPr lang="en-US" dirty="0">
              <a:solidFill>
                <a:schemeClr val="tx1">
                  <a:lumMod val="75000"/>
                  <a:lumOff val="25000"/>
                </a:schemeClr>
              </a:solidFill>
              <a:latin typeface="Avenir Light" panose="020B0402020203020204" pitchFamily="34" charset="77"/>
            </a:endParaRPr>
          </a:p>
          <a:p>
            <a:pPr>
              <a:defRPr/>
            </a:pPr>
            <a:r>
              <a:rPr lang="en-US" dirty="0">
                <a:solidFill>
                  <a:schemeClr val="tx1">
                    <a:lumMod val="75000"/>
                    <a:lumOff val="25000"/>
                  </a:schemeClr>
                </a:solidFill>
                <a:latin typeface="Avenir Light" panose="020B0402020203020204" pitchFamily="34" charset="77"/>
              </a:rPr>
              <a:t>By the time news of the submission comes back you can only feel relief.</a:t>
            </a:r>
          </a:p>
          <a:p>
            <a:pPr>
              <a:defRPr/>
            </a:pPr>
            <a:endParaRPr lang="en-US" dirty="0">
              <a:solidFill>
                <a:schemeClr val="tx1">
                  <a:lumMod val="75000"/>
                  <a:lumOff val="25000"/>
                </a:schemeClr>
              </a:solidFill>
              <a:latin typeface="Avenir Light" panose="020B0402020203020204" pitchFamily="34" charset="77"/>
            </a:endParaRPr>
          </a:p>
          <a:p>
            <a:pPr>
              <a:defRPr/>
            </a:pPr>
            <a:r>
              <a:rPr lang="en-US" dirty="0">
                <a:solidFill>
                  <a:schemeClr val="tx1">
                    <a:lumMod val="75000"/>
                    <a:lumOff val="25000"/>
                  </a:schemeClr>
                </a:solidFill>
                <a:latin typeface="Avenir Light" panose="020B0402020203020204" pitchFamily="34" charset="77"/>
              </a:rPr>
              <a:t>If you learn to measure yourself and celebrate your OWN finish lines you will increase your own self assessment skills.</a:t>
            </a:r>
          </a:p>
        </p:txBody>
      </p:sp>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reward ourselves</a:t>
            </a:r>
          </a:p>
          <a:p>
            <a:r>
              <a:rPr lang="en-US" sz="2100" dirty="0">
                <a:solidFill>
                  <a:srgbClr val="FFFACA"/>
                </a:solidFill>
                <a:latin typeface="Avenir Light" panose="020B0402020203020204" pitchFamily="34" charset="77"/>
              </a:rPr>
              <a:t>celebrate!</a:t>
            </a:r>
          </a:p>
        </p:txBody>
      </p:sp>
    </p:spTree>
    <p:extLst>
      <p:ext uri="{BB962C8B-B14F-4D97-AF65-F5344CB8AC3E}">
        <p14:creationId xmlns:p14="http://schemas.microsoft.com/office/powerpoint/2010/main" val="888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A1AA2-05A7-6542-88F1-F68EC5A05822}"/>
              </a:ext>
            </a:extLst>
          </p:cNvPr>
          <p:cNvPicPr>
            <a:picLocks noChangeAspect="1"/>
          </p:cNvPicPr>
          <p:nvPr/>
        </p:nvPicPr>
        <p:blipFill>
          <a:blip r:embed="rId3">
            <a:alphaModFix amt="15000"/>
          </a:blip>
          <a:stretch>
            <a:fillRect/>
          </a:stretch>
        </p:blipFill>
        <p:spPr>
          <a:xfrm>
            <a:off x="2553845" y="924400"/>
            <a:ext cx="4061676" cy="4097691"/>
          </a:xfrm>
          <a:prstGeom prst="rect">
            <a:avLst/>
          </a:prstGeom>
        </p:spPr>
      </p:pic>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imposter syndrome</a:t>
            </a:r>
          </a:p>
          <a:p>
            <a:r>
              <a:rPr lang="en-US" sz="2100" dirty="0">
                <a:solidFill>
                  <a:srgbClr val="FFFACA"/>
                </a:solidFill>
                <a:latin typeface="Avenir Light" panose="020B0402020203020204" pitchFamily="34" charset="77"/>
              </a:rPr>
              <a:t>where to learn more</a:t>
            </a:r>
          </a:p>
        </p:txBody>
      </p:sp>
      <p:sp>
        <p:nvSpPr>
          <p:cNvPr id="6" name="Rectangle 1">
            <a:extLst>
              <a:ext uri="{FF2B5EF4-FFF2-40B4-BE49-F238E27FC236}">
                <a16:creationId xmlns:a16="http://schemas.microsoft.com/office/drawing/2014/main" id="{22D6AFEE-BBC9-4946-983B-C254A4DF33E2}"/>
              </a:ext>
            </a:extLst>
          </p:cNvPr>
          <p:cNvSpPr>
            <a:spLocks noChangeArrowheads="1"/>
          </p:cNvSpPr>
          <p:nvPr/>
        </p:nvSpPr>
        <p:spPr bwMode="auto">
          <a:xfrm>
            <a:off x="1643210" y="1072524"/>
            <a:ext cx="4439933" cy="784830"/>
          </a:xfrm>
          <a:prstGeom prst="rect">
            <a:avLst/>
          </a:prstGeom>
          <a:noFill/>
          <a:ln w="9525">
            <a:noFill/>
            <a:miter lim="800000"/>
            <a:headEnd/>
            <a:tailEnd/>
          </a:ln>
        </p:spPr>
        <p:txBody>
          <a:bodyPr wrap="none">
            <a:spAutoFit/>
          </a:bodyPr>
          <a:lstStyle/>
          <a:p>
            <a:r>
              <a:rPr lang="en-US" sz="2700" dirty="0">
                <a:latin typeface="Avenir Light" panose="020B0402020203020204" pitchFamily="34" charset="77"/>
              </a:rPr>
              <a:t>Dr. Valerie Young</a:t>
            </a:r>
          </a:p>
          <a:p>
            <a:r>
              <a:rPr lang="en-US" dirty="0">
                <a:latin typeface="Avenir Light" panose="020B0402020203020204" pitchFamily="34" charset="77"/>
              </a:rPr>
              <a:t>webpage: http://</a:t>
            </a:r>
            <a:r>
              <a:rPr lang="en-US" dirty="0" err="1">
                <a:latin typeface="Avenir Light" panose="020B0402020203020204" pitchFamily="34" charset="77"/>
              </a:rPr>
              <a:t>impostorsyndrome.com</a:t>
            </a:r>
            <a:r>
              <a:rPr lang="en-US" dirty="0">
                <a:latin typeface="Avenir Light" panose="020B0402020203020204" pitchFamily="34" charset="77"/>
              </a:rPr>
              <a:t>/</a:t>
            </a:r>
          </a:p>
        </p:txBody>
      </p:sp>
      <p:sp>
        <p:nvSpPr>
          <p:cNvPr id="7" name="TextBox 5">
            <a:extLst>
              <a:ext uri="{FF2B5EF4-FFF2-40B4-BE49-F238E27FC236}">
                <a16:creationId xmlns:a16="http://schemas.microsoft.com/office/drawing/2014/main" id="{AEB09DB2-85FA-3F40-A9C7-AA183C2D37C0}"/>
              </a:ext>
            </a:extLst>
          </p:cNvPr>
          <p:cNvSpPr txBox="1">
            <a:spLocks noChangeArrowheads="1"/>
          </p:cNvSpPr>
          <p:nvPr/>
        </p:nvSpPr>
        <p:spPr bwMode="auto">
          <a:xfrm>
            <a:off x="1643210" y="2116850"/>
            <a:ext cx="5559984" cy="784830"/>
          </a:xfrm>
          <a:prstGeom prst="rect">
            <a:avLst/>
          </a:prstGeom>
          <a:noFill/>
          <a:ln w="9525">
            <a:noFill/>
            <a:miter lim="800000"/>
            <a:headEnd/>
            <a:tailEnd/>
          </a:ln>
        </p:spPr>
        <p:txBody>
          <a:bodyPr wrap="none">
            <a:spAutoFit/>
          </a:bodyPr>
          <a:lstStyle/>
          <a:p>
            <a:r>
              <a:rPr lang="en-US" sz="2700" dirty="0">
                <a:latin typeface="Avenir Light" panose="020B0402020203020204" pitchFamily="34" charset="77"/>
              </a:rPr>
              <a:t>John </a:t>
            </a:r>
            <a:r>
              <a:rPr lang="en-US" sz="2700" dirty="0" err="1">
                <a:latin typeface="Avenir Light" panose="020B0402020203020204" pitchFamily="34" charset="77"/>
              </a:rPr>
              <a:t>Gradem</a:t>
            </a:r>
            <a:endParaRPr lang="en-US" sz="2700" dirty="0">
              <a:latin typeface="Avenir Light" panose="020B0402020203020204" pitchFamily="34" charset="77"/>
            </a:endParaRPr>
          </a:p>
          <a:p>
            <a:r>
              <a:rPr lang="en-US" dirty="0" err="1">
                <a:latin typeface="Avenir Light" panose="020B0402020203020204" pitchFamily="34" charset="77"/>
              </a:rPr>
              <a:t>webpbage</a:t>
            </a:r>
            <a:r>
              <a:rPr lang="en-US" dirty="0">
                <a:latin typeface="Avenir Light" panose="020B0402020203020204" pitchFamily="34" charset="77"/>
              </a:rPr>
              <a:t>: http://</a:t>
            </a:r>
            <a:r>
              <a:rPr lang="en-US" dirty="0" err="1">
                <a:latin typeface="Avenir Light" panose="020B0402020203020204" pitchFamily="34" charset="77"/>
              </a:rPr>
              <a:t>www.johngraden.com/impsyn.html</a:t>
            </a:r>
            <a:endParaRPr lang="en-US" dirty="0">
              <a:latin typeface="Avenir Light" panose="020B0402020203020204" pitchFamily="34" charset="77"/>
            </a:endParaRPr>
          </a:p>
        </p:txBody>
      </p:sp>
      <p:sp>
        <p:nvSpPr>
          <p:cNvPr id="8" name="TextBox 5">
            <a:extLst>
              <a:ext uri="{FF2B5EF4-FFF2-40B4-BE49-F238E27FC236}">
                <a16:creationId xmlns:a16="http://schemas.microsoft.com/office/drawing/2014/main" id="{A4E6919D-72CB-8347-AA64-A150A5C6B58C}"/>
              </a:ext>
            </a:extLst>
          </p:cNvPr>
          <p:cNvSpPr txBox="1">
            <a:spLocks noChangeArrowheads="1"/>
          </p:cNvSpPr>
          <p:nvPr/>
        </p:nvSpPr>
        <p:spPr bwMode="auto">
          <a:xfrm>
            <a:off x="1643210" y="3161176"/>
            <a:ext cx="4970079" cy="784830"/>
          </a:xfrm>
          <a:prstGeom prst="rect">
            <a:avLst/>
          </a:prstGeom>
          <a:noFill/>
          <a:ln w="9525">
            <a:noFill/>
            <a:miter lim="800000"/>
            <a:headEnd/>
            <a:tailEnd/>
          </a:ln>
        </p:spPr>
        <p:txBody>
          <a:bodyPr wrap="none">
            <a:spAutoFit/>
          </a:bodyPr>
          <a:lstStyle/>
          <a:p>
            <a:r>
              <a:rPr lang="en-US" sz="2700" dirty="0">
                <a:latin typeface="Avenir Light" panose="020B0402020203020204" pitchFamily="34" charset="77"/>
              </a:rPr>
              <a:t>Pauline </a:t>
            </a:r>
            <a:r>
              <a:rPr lang="en-US" sz="2700" dirty="0" err="1">
                <a:latin typeface="Avenir Light" panose="020B0402020203020204" pitchFamily="34" charset="77"/>
              </a:rPr>
              <a:t>Clance</a:t>
            </a:r>
            <a:endParaRPr lang="en-US" sz="2700" dirty="0">
              <a:latin typeface="Avenir Light" panose="020B0402020203020204" pitchFamily="34" charset="77"/>
            </a:endParaRPr>
          </a:p>
          <a:p>
            <a:r>
              <a:rPr lang="en-US" dirty="0" err="1">
                <a:latin typeface="Avenir Light" panose="020B0402020203020204" pitchFamily="34" charset="77"/>
              </a:rPr>
              <a:t>webpbage</a:t>
            </a:r>
            <a:r>
              <a:rPr lang="en-US" dirty="0">
                <a:latin typeface="Avenir Light" panose="020B0402020203020204" pitchFamily="34" charset="77"/>
              </a:rPr>
              <a:t>: http://</a:t>
            </a:r>
            <a:r>
              <a:rPr lang="en-US" dirty="0" err="1">
                <a:latin typeface="Avenir Light" panose="020B0402020203020204" pitchFamily="34" charset="77"/>
              </a:rPr>
              <a:t>www.paulineroseclance.com</a:t>
            </a:r>
            <a:endParaRPr lang="en-US" dirty="0">
              <a:latin typeface="Avenir Light" panose="020B0402020203020204" pitchFamily="34" charset="77"/>
            </a:endParaRPr>
          </a:p>
        </p:txBody>
      </p:sp>
      <p:sp>
        <p:nvSpPr>
          <p:cNvPr id="9" name="TextBox 5">
            <a:extLst>
              <a:ext uri="{FF2B5EF4-FFF2-40B4-BE49-F238E27FC236}">
                <a16:creationId xmlns:a16="http://schemas.microsoft.com/office/drawing/2014/main" id="{D0C6B8C4-36D3-1C4F-BDC3-13359B91588A}"/>
              </a:ext>
            </a:extLst>
          </p:cNvPr>
          <p:cNvSpPr txBox="1">
            <a:spLocks noChangeArrowheads="1"/>
          </p:cNvSpPr>
          <p:nvPr/>
        </p:nvSpPr>
        <p:spPr bwMode="auto">
          <a:xfrm>
            <a:off x="1643210" y="4205502"/>
            <a:ext cx="5120761" cy="784830"/>
          </a:xfrm>
          <a:prstGeom prst="rect">
            <a:avLst/>
          </a:prstGeom>
          <a:noFill/>
          <a:ln w="9525">
            <a:noFill/>
            <a:miter lim="800000"/>
            <a:headEnd/>
            <a:tailEnd/>
          </a:ln>
        </p:spPr>
        <p:txBody>
          <a:bodyPr wrap="none">
            <a:spAutoFit/>
          </a:bodyPr>
          <a:lstStyle/>
          <a:p>
            <a:r>
              <a:rPr lang="en-US" sz="2700" dirty="0">
                <a:latin typeface="Avenir Light" panose="020B0402020203020204" pitchFamily="34" charset="77"/>
              </a:rPr>
              <a:t>Maya </a:t>
            </a:r>
            <a:r>
              <a:rPr lang="en-US" sz="2700" dirty="0" err="1">
                <a:latin typeface="Avenir Light" panose="020B0402020203020204" pitchFamily="34" charset="77"/>
              </a:rPr>
              <a:t>Schuldiner</a:t>
            </a:r>
            <a:endParaRPr lang="en-US" sz="2700" dirty="0">
              <a:latin typeface="Avenir Light" panose="020B0402020203020204" pitchFamily="34" charset="77"/>
            </a:endParaRPr>
          </a:p>
          <a:p>
            <a:r>
              <a:rPr lang="en-US" dirty="0">
                <a:latin typeface="Avenir Light" panose="020B0402020203020204" pitchFamily="34" charset="77"/>
              </a:rPr>
              <a:t>http://</a:t>
            </a:r>
            <a:r>
              <a:rPr lang="en-US" dirty="0" err="1">
                <a:latin typeface="Avenir Light" panose="020B0402020203020204" pitchFamily="34" charset="77"/>
              </a:rPr>
              <a:t>mayaschuldiner.wixsite.com</a:t>
            </a:r>
            <a:r>
              <a:rPr lang="en-US" dirty="0">
                <a:latin typeface="Avenir Light" panose="020B0402020203020204" pitchFamily="34" charset="77"/>
              </a:rPr>
              <a:t>/</a:t>
            </a:r>
            <a:r>
              <a:rPr lang="en-US" dirty="0" err="1">
                <a:latin typeface="Avenir Light" panose="020B0402020203020204" pitchFamily="34" charset="77"/>
              </a:rPr>
              <a:t>schuldinerlab</a:t>
            </a:r>
            <a:endParaRPr lang="en-US" dirty="0">
              <a:latin typeface="Avenir Light" panose="020B0402020203020204" pitchFamily="34" charset="77"/>
            </a:endParaRPr>
          </a:p>
        </p:txBody>
      </p:sp>
    </p:spTree>
    <p:extLst>
      <p:ext uri="{BB962C8B-B14F-4D97-AF65-F5344CB8AC3E}">
        <p14:creationId xmlns:p14="http://schemas.microsoft.com/office/powerpoint/2010/main" val="138922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8BA73E-C139-9046-8BE6-230BAD731638}"/>
              </a:ext>
            </a:extLst>
          </p:cNvPr>
          <p:cNvPicPr>
            <a:picLocks noChangeAspect="1"/>
          </p:cNvPicPr>
          <p:nvPr/>
        </p:nvPicPr>
        <p:blipFill rotWithShape="1">
          <a:blip r:embed="rId3">
            <a:alphaModFix amt="17000"/>
          </a:blip>
          <a:srcRect b="25497"/>
          <a:stretch>
            <a:fillRect/>
          </a:stretch>
        </p:blipFill>
        <p:spPr>
          <a:xfrm>
            <a:off x="-17930" y="0"/>
            <a:ext cx="9161930" cy="5143500"/>
          </a:xfrm>
          <a:prstGeom prst="rect">
            <a:avLst/>
          </a:prstGeom>
        </p:spPr>
      </p:pic>
      <p:sp>
        <p:nvSpPr>
          <p:cNvPr id="4" name="Rectangle 3">
            <a:extLst>
              <a:ext uri="{FF2B5EF4-FFF2-40B4-BE49-F238E27FC236}">
                <a16:creationId xmlns:a16="http://schemas.microsoft.com/office/drawing/2014/main" id="{A1DE0D6C-1BEF-2446-8DDC-1B72BC38BAF2}"/>
              </a:ext>
            </a:extLst>
          </p:cNvPr>
          <p:cNvSpPr>
            <a:spLocks noChangeArrowheads="1"/>
          </p:cNvSpPr>
          <p:nvPr/>
        </p:nvSpPr>
        <p:spPr bwMode="auto">
          <a:xfrm>
            <a:off x="149674"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imposter syndrome</a:t>
            </a:r>
          </a:p>
          <a:p>
            <a:r>
              <a:rPr lang="en-US" sz="2100" dirty="0">
                <a:solidFill>
                  <a:srgbClr val="FFFACA"/>
                </a:solidFill>
                <a:latin typeface="Avenir Light" panose="020B0402020203020204" pitchFamily="34" charset="77"/>
              </a:rPr>
              <a:t>most of us probably experience a bit of it. or a lot.</a:t>
            </a:r>
          </a:p>
        </p:txBody>
      </p:sp>
      <p:sp>
        <p:nvSpPr>
          <p:cNvPr id="3" name="TextBox 2">
            <a:extLst>
              <a:ext uri="{FF2B5EF4-FFF2-40B4-BE49-F238E27FC236}">
                <a16:creationId xmlns:a16="http://schemas.microsoft.com/office/drawing/2014/main" id="{EFE29DCB-211D-6F2B-9710-FE1093525F8A}"/>
              </a:ext>
            </a:extLst>
          </p:cNvPr>
          <p:cNvSpPr txBox="1"/>
          <p:nvPr/>
        </p:nvSpPr>
        <p:spPr>
          <a:xfrm>
            <a:off x="107576" y="1057144"/>
            <a:ext cx="9036424" cy="2308324"/>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venir Book" panose="02000503020000020003" pitchFamily="2" charset="0"/>
              </a:rPr>
              <a:t>A syndrome where sufferers are unable to internalize their accomplishments. </a:t>
            </a:r>
          </a:p>
          <a:p>
            <a:pPr marL="285750" indent="-285750">
              <a:buFont typeface="Arial" panose="020B0604020202020204" pitchFamily="34" charset="0"/>
              <a:buChar char="•"/>
            </a:pPr>
            <a:endParaRPr lang="en-US" sz="1800" dirty="0">
              <a:latin typeface="Avenir Book" panose="02000503020000020003" pitchFamily="2" charset="0"/>
            </a:endParaRPr>
          </a:p>
          <a:p>
            <a:pPr marL="285750" indent="-285750">
              <a:buFont typeface="Arial" panose="020B0604020202020204" pitchFamily="34" charset="0"/>
              <a:buChar char="•"/>
            </a:pPr>
            <a:r>
              <a:rPr lang="en-US" sz="1800" dirty="0">
                <a:latin typeface="Avenir Book" panose="02000503020000020003" pitchFamily="2" charset="0"/>
              </a:rPr>
              <a:t>Regardless of what level of success they may have achieved, they remain convinced internally that they do not deserve the success and are really frauds. </a:t>
            </a:r>
          </a:p>
          <a:p>
            <a:pPr marL="285750" indent="-285750">
              <a:buFont typeface="Arial" panose="020B0604020202020204" pitchFamily="34" charset="0"/>
              <a:buChar char="•"/>
            </a:pPr>
            <a:endParaRPr lang="en-US" sz="1800" dirty="0">
              <a:latin typeface="Avenir Book" panose="02000503020000020003" pitchFamily="2" charset="0"/>
            </a:endParaRPr>
          </a:p>
          <a:p>
            <a:pPr marL="285750" indent="-285750">
              <a:buFont typeface="Arial" panose="020B0604020202020204" pitchFamily="34" charset="0"/>
              <a:buChar char="•"/>
            </a:pPr>
            <a:r>
              <a:rPr lang="en-US" sz="1800" dirty="0">
                <a:latin typeface="Avenir Book" panose="02000503020000020003" pitchFamily="2" charset="0"/>
              </a:rPr>
              <a:t>Proof of success are generally dismissed as luck, timing, or ability to deceive others. </a:t>
            </a:r>
          </a:p>
          <a:p>
            <a:pPr marL="285750" indent="-285750">
              <a:buFont typeface="Arial" panose="020B0604020202020204" pitchFamily="34" charset="0"/>
              <a:buChar char="•"/>
            </a:pPr>
            <a:endParaRPr lang="en-US" sz="1800" dirty="0">
              <a:latin typeface="Avenir Book" panose="02000503020000020003" pitchFamily="2" charset="0"/>
            </a:endParaRPr>
          </a:p>
          <a:p>
            <a:pPr marL="285750" indent="-285750">
              <a:buFont typeface="Arial" panose="020B0604020202020204" pitchFamily="34" charset="0"/>
              <a:buChar char="•"/>
            </a:pPr>
            <a:r>
              <a:rPr lang="en-US" sz="1800" dirty="0">
                <a:latin typeface="Avenir Book" panose="02000503020000020003" pitchFamily="2" charset="0"/>
              </a:rPr>
              <a:t>This syndrome is typically associated with academics (70%).</a:t>
            </a:r>
          </a:p>
        </p:txBody>
      </p:sp>
      <p:sp>
        <p:nvSpPr>
          <p:cNvPr id="7" name="Rectangle 6">
            <a:extLst>
              <a:ext uri="{FF2B5EF4-FFF2-40B4-BE49-F238E27FC236}">
                <a16:creationId xmlns:a16="http://schemas.microsoft.com/office/drawing/2014/main" id="{FC79B1F6-E846-C3C8-58DF-4A8D21740849}"/>
              </a:ext>
            </a:extLst>
          </p:cNvPr>
          <p:cNvSpPr/>
          <p:nvPr/>
        </p:nvSpPr>
        <p:spPr>
          <a:xfrm>
            <a:off x="0" y="3868614"/>
            <a:ext cx="9144000" cy="1274886"/>
          </a:xfrm>
          <a:prstGeom prst="rect">
            <a:avLst/>
          </a:prstGeom>
          <a:solidFill>
            <a:schemeClr val="tx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Light" panose="020B0402020203020204" pitchFamily="34" charset="77"/>
              </a:rPr>
              <a:t>have you ever felt like </a:t>
            </a:r>
          </a:p>
          <a:p>
            <a:pPr algn="ctr"/>
            <a:r>
              <a:rPr lang="en-US" sz="4000" dirty="0">
                <a:latin typeface="Avenir Light" panose="020B0402020203020204" pitchFamily="34" charset="77"/>
              </a:rPr>
              <a:t>a fraud in science?</a:t>
            </a:r>
          </a:p>
        </p:txBody>
      </p:sp>
    </p:spTree>
    <p:extLst>
      <p:ext uri="{BB962C8B-B14F-4D97-AF65-F5344CB8AC3E}">
        <p14:creationId xmlns:p14="http://schemas.microsoft.com/office/powerpoint/2010/main" val="41443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what is imposter syndrome</a:t>
            </a:r>
          </a:p>
          <a:p>
            <a:r>
              <a:rPr lang="en-US" sz="2100" dirty="0">
                <a:solidFill>
                  <a:srgbClr val="FFFACA"/>
                </a:solidFill>
                <a:latin typeface="Avenir Light" panose="020B0402020203020204" pitchFamily="34" charset="77"/>
              </a:rPr>
              <a:t>why is this so prevalent in academia</a:t>
            </a:r>
          </a:p>
        </p:txBody>
      </p:sp>
      <p:pic>
        <p:nvPicPr>
          <p:cNvPr id="4" name="Picture 3">
            <a:extLst>
              <a:ext uri="{FF2B5EF4-FFF2-40B4-BE49-F238E27FC236}">
                <a16:creationId xmlns:a16="http://schemas.microsoft.com/office/drawing/2014/main" id="{6EC1EA7D-C029-9B48-BB10-CAC9B1A8C342}"/>
              </a:ext>
            </a:extLst>
          </p:cNvPr>
          <p:cNvPicPr>
            <a:picLocks noChangeAspect="1"/>
          </p:cNvPicPr>
          <p:nvPr/>
        </p:nvPicPr>
        <p:blipFill>
          <a:blip r:embed="rId3"/>
          <a:stretch>
            <a:fillRect/>
          </a:stretch>
        </p:blipFill>
        <p:spPr>
          <a:xfrm>
            <a:off x="3751868" y="1340733"/>
            <a:ext cx="1739246" cy="2008940"/>
          </a:xfrm>
          <a:prstGeom prst="rect">
            <a:avLst/>
          </a:prstGeom>
        </p:spPr>
      </p:pic>
      <p:sp>
        <p:nvSpPr>
          <p:cNvPr id="5" name="Rectangle 4">
            <a:extLst>
              <a:ext uri="{FF2B5EF4-FFF2-40B4-BE49-F238E27FC236}">
                <a16:creationId xmlns:a16="http://schemas.microsoft.com/office/drawing/2014/main" id="{3D1FFD67-9CF2-6C49-928F-FA89F24FD7EA}"/>
              </a:ext>
            </a:extLst>
          </p:cNvPr>
          <p:cNvSpPr/>
          <p:nvPr/>
        </p:nvSpPr>
        <p:spPr>
          <a:xfrm>
            <a:off x="1555929" y="1322754"/>
            <a:ext cx="1961954" cy="2031325"/>
          </a:xfrm>
          <a:prstGeom prst="rect">
            <a:avLst/>
          </a:prstGeom>
          <a:solidFill>
            <a:srgbClr val="E8E8E7"/>
          </a:solidFill>
        </p:spPr>
        <p:txBody>
          <a:bodyPr wrap="square">
            <a:spAutoFit/>
          </a:bodyPr>
          <a:lstStyle/>
          <a:p>
            <a:pPr algn="r"/>
            <a:r>
              <a:rPr lang="en-US" sz="2100" dirty="0">
                <a:latin typeface="Avenir Light" panose="020B0402020203020204" pitchFamily="34" charset="77"/>
              </a:rPr>
              <a:t>People tend to attribute their failures to a stable, inner core of ineptness. </a:t>
            </a:r>
          </a:p>
        </p:txBody>
      </p:sp>
      <p:sp>
        <p:nvSpPr>
          <p:cNvPr id="6" name="Rectangle 5">
            <a:extLst>
              <a:ext uri="{FF2B5EF4-FFF2-40B4-BE49-F238E27FC236}">
                <a16:creationId xmlns:a16="http://schemas.microsoft.com/office/drawing/2014/main" id="{A3CEF9BA-EED1-4B4F-ABBC-A39E45234591}"/>
              </a:ext>
            </a:extLst>
          </p:cNvPr>
          <p:cNvSpPr/>
          <p:nvPr/>
        </p:nvSpPr>
        <p:spPr>
          <a:xfrm>
            <a:off x="5651482" y="1337120"/>
            <a:ext cx="1930139" cy="2031325"/>
          </a:xfrm>
          <a:prstGeom prst="rect">
            <a:avLst/>
          </a:prstGeom>
          <a:solidFill>
            <a:srgbClr val="E8E8E7"/>
          </a:solidFill>
        </p:spPr>
        <p:txBody>
          <a:bodyPr wrap="square">
            <a:spAutoFit/>
          </a:bodyPr>
          <a:lstStyle/>
          <a:p>
            <a:r>
              <a:rPr lang="en-US" sz="2100" dirty="0">
                <a:latin typeface="Avenir Light" panose="020B0402020203020204" pitchFamily="34" charset="77"/>
              </a:rPr>
              <a:t>While discounting successes as accidental…</a:t>
            </a:r>
          </a:p>
          <a:p>
            <a:endParaRPr lang="en-US" sz="2100" dirty="0">
              <a:latin typeface="Avenir Light" panose="020B0402020203020204" pitchFamily="34" charset="77"/>
            </a:endParaRPr>
          </a:p>
          <a:p>
            <a:r>
              <a:rPr lang="en-US" sz="2100" dirty="0">
                <a:latin typeface="Avenir Light" panose="020B0402020203020204" pitchFamily="34" charset="77"/>
              </a:rPr>
              <a:t>Why?</a:t>
            </a:r>
          </a:p>
        </p:txBody>
      </p:sp>
      <p:sp>
        <p:nvSpPr>
          <p:cNvPr id="7" name="Rectangle 6">
            <a:extLst>
              <a:ext uri="{FF2B5EF4-FFF2-40B4-BE49-F238E27FC236}">
                <a16:creationId xmlns:a16="http://schemas.microsoft.com/office/drawing/2014/main" id="{F5BDD062-EA10-6D9F-2831-09FD2011F96B}"/>
              </a:ext>
            </a:extLst>
          </p:cNvPr>
          <p:cNvSpPr/>
          <p:nvPr/>
        </p:nvSpPr>
        <p:spPr>
          <a:xfrm>
            <a:off x="0" y="3868614"/>
            <a:ext cx="9144000" cy="1274886"/>
          </a:xfrm>
          <a:prstGeom prst="rect">
            <a:avLst/>
          </a:prstGeom>
          <a:solidFill>
            <a:schemeClr val="tx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Light" panose="020B0402020203020204" pitchFamily="34" charset="77"/>
              </a:rPr>
              <a:t>self-doubt and negative feedback weigh heavily on the mind, but praise barely registers.</a:t>
            </a:r>
          </a:p>
        </p:txBody>
      </p:sp>
    </p:spTree>
    <p:extLst>
      <p:ext uri="{BB962C8B-B14F-4D97-AF65-F5344CB8AC3E}">
        <p14:creationId xmlns:p14="http://schemas.microsoft.com/office/powerpoint/2010/main" val="4113397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571D726-6FD9-7F72-077F-D8277E8F266A}"/>
              </a:ext>
            </a:extLst>
          </p:cNvPr>
          <p:cNvPicPr>
            <a:picLocks noChangeAspect="1"/>
          </p:cNvPicPr>
          <p:nvPr/>
        </p:nvPicPr>
        <p:blipFill>
          <a:blip r:embed="rId3">
            <a:alphaModFix amt="48000"/>
          </a:blip>
          <a:srcRect b="15952"/>
          <a:stretch>
            <a:fillRect/>
          </a:stretch>
        </p:blipFill>
        <p:spPr>
          <a:xfrm>
            <a:off x="0" y="866857"/>
            <a:ext cx="9144000" cy="4312503"/>
          </a:xfrm>
          <a:prstGeom prst="rect">
            <a:avLst/>
          </a:prstGeom>
        </p:spPr>
      </p:pic>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imposter syndrome</a:t>
            </a:r>
          </a:p>
          <a:p>
            <a:r>
              <a:rPr lang="en-US" sz="2100" dirty="0">
                <a:solidFill>
                  <a:srgbClr val="FFFACA"/>
                </a:solidFill>
                <a:latin typeface="Avenir Light" panose="020B0402020203020204" pitchFamily="34" charset="77"/>
              </a:rPr>
              <a:t>the myth of linear discovery</a:t>
            </a:r>
          </a:p>
        </p:txBody>
      </p:sp>
      <p:sp>
        <p:nvSpPr>
          <p:cNvPr id="13" name="Rectangle 12">
            <a:extLst>
              <a:ext uri="{FF2B5EF4-FFF2-40B4-BE49-F238E27FC236}">
                <a16:creationId xmlns:a16="http://schemas.microsoft.com/office/drawing/2014/main" id="{E4AD735C-6CBE-FEDA-6E24-360AB435B7F5}"/>
              </a:ext>
            </a:extLst>
          </p:cNvPr>
          <p:cNvSpPr/>
          <p:nvPr/>
        </p:nvSpPr>
        <p:spPr>
          <a:xfrm>
            <a:off x="0" y="3895509"/>
            <a:ext cx="9144000" cy="1274886"/>
          </a:xfrm>
          <a:prstGeom prst="rect">
            <a:avLst/>
          </a:prstGeom>
          <a:solidFill>
            <a:schemeClr val="tx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Avenir Light" panose="020B0402020203020204" pitchFamily="34" charset="77"/>
              </a:rPr>
              <a:t>how do we portray science </a:t>
            </a:r>
          </a:p>
          <a:p>
            <a:pPr algn="ctr"/>
            <a:r>
              <a:rPr lang="en-US" sz="4000" dirty="0">
                <a:latin typeface="Avenir Light" panose="020B0402020203020204" pitchFamily="34" charset="77"/>
              </a:rPr>
              <a:t>in papers or talks?</a:t>
            </a:r>
          </a:p>
        </p:txBody>
      </p:sp>
    </p:spTree>
    <p:extLst>
      <p:ext uri="{BB962C8B-B14F-4D97-AF65-F5344CB8AC3E}">
        <p14:creationId xmlns:p14="http://schemas.microsoft.com/office/powerpoint/2010/main" val="2960919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pyramid effect</a:t>
            </a:r>
          </a:p>
          <a:p>
            <a:r>
              <a:rPr lang="en-US" sz="2100" dirty="0">
                <a:solidFill>
                  <a:srgbClr val="FFFACA"/>
                </a:solidFill>
                <a:latin typeface="Avenir Light" panose="020B0402020203020204" pitchFamily="34" charset="77"/>
              </a:rPr>
              <a:t>our peer group gets better and better…</a:t>
            </a:r>
          </a:p>
        </p:txBody>
      </p:sp>
      <p:pic>
        <p:nvPicPr>
          <p:cNvPr id="3" name="Picture 2">
            <a:extLst>
              <a:ext uri="{FF2B5EF4-FFF2-40B4-BE49-F238E27FC236}">
                <a16:creationId xmlns:a16="http://schemas.microsoft.com/office/drawing/2014/main" id="{09118214-546C-5E8C-40BE-2F4DD13B957A}"/>
              </a:ext>
            </a:extLst>
          </p:cNvPr>
          <p:cNvPicPr>
            <a:picLocks noChangeAspect="1"/>
          </p:cNvPicPr>
          <p:nvPr/>
        </p:nvPicPr>
        <p:blipFill>
          <a:blip r:embed="rId3"/>
          <a:srcRect t="19355" b="9678"/>
          <a:stretch>
            <a:fillRect/>
          </a:stretch>
        </p:blipFill>
        <p:spPr>
          <a:xfrm>
            <a:off x="0" y="830179"/>
            <a:ext cx="9144000" cy="4313321"/>
          </a:xfrm>
          <a:prstGeom prst="rect">
            <a:avLst/>
          </a:prstGeom>
        </p:spPr>
      </p:pic>
    </p:spTree>
    <p:extLst>
      <p:ext uri="{BB962C8B-B14F-4D97-AF65-F5344CB8AC3E}">
        <p14:creationId xmlns:p14="http://schemas.microsoft.com/office/powerpoint/2010/main" val="631498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0" y="-16152"/>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stages in science</a:t>
            </a:r>
          </a:p>
          <a:p>
            <a:r>
              <a:rPr lang="en-US" sz="2100" dirty="0">
                <a:solidFill>
                  <a:srgbClr val="FFFACA"/>
                </a:solidFill>
                <a:latin typeface="Avenir Light" panose="020B0402020203020204" pitchFamily="34" charset="77"/>
              </a:rPr>
              <a:t>what is your goal?</a:t>
            </a:r>
          </a:p>
        </p:txBody>
      </p:sp>
      <p:pic>
        <p:nvPicPr>
          <p:cNvPr id="5" name="Picture 1026">
            <a:extLst>
              <a:ext uri="{FF2B5EF4-FFF2-40B4-BE49-F238E27FC236}">
                <a16:creationId xmlns:a16="http://schemas.microsoft.com/office/drawing/2014/main" id="{416C54F0-CCFA-5C45-9C25-1FAD6728DA9B}"/>
              </a:ext>
            </a:extLst>
          </p:cNvPr>
          <p:cNvPicPr>
            <a:picLocks noChangeAspect="1" noChangeArrowheads="1"/>
          </p:cNvPicPr>
          <p:nvPr/>
        </p:nvPicPr>
        <p:blipFill>
          <a:blip r:embed="rId3"/>
          <a:srcRect/>
          <a:stretch>
            <a:fillRect/>
          </a:stretch>
        </p:blipFill>
        <p:spPr bwMode="auto">
          <a:xfrm>
            <a:off x="2727648" y="883763"/>
            <a:ext cx="3532232" cy="4012087"/>
          </a:xfrm>
          <a:prstGeom prst="rect">
            <a:avLst/>
          </a:prstGeom>
          <a:noFill/>
          <a:ln w="12700">
            <a:noFill/>
            <a:miter lim="800000"/>
            <a:headEnd/>
            <a:tailEnd/>
          </a:ln>
        </p:spPr>
      </p:pic>
      <p:sp>
        <p:nvSpPr>
          <p:cNvPr id="6" name="Rectangle 1027">
            <a:extLst>
              <a:ext uri="{FF2B5EF4-FFF2-40B4-BE49-F238E27FC236}">
                <a16:creationId xmlns:a16="http://schemas.microsoft.com/office/drawing/2014/main" id="{9EC28CB7-A257-4542-A892-FB200BDCBA1C}"/>
              </a:ext>
            </a:extLst>
          </p:cNvPr>
          <p:cNvSpPr>
            <a:spLocks/>
          </p:cNvSpPr>
          <p:nvPr/>
        </p:nvSpPr>
        <p:spPr bwMode="auto">
          <a:xfrm>
            <a:off x="6282405" y="3318990"/>
            <a:ext cx="432841" cy="207749"/>
          </a:xfrm>
          <a:prstGeom prst="rect">
            <a:avLst/>
          </a:prstGeom>
          <a:noFill/>
          <a:ln w="12700">
            <a:noFill/>
            <a:miter lim="800000"/>
            <a:headEnd/>
            <a:tailEnd/>
          </a:ln>
        </p:spPr>
        <p:txBody>
          <a:bodyPr wrap="square" lIns="0" tIns="0" rIns="0" bIns="0" anchor="ctr">
            <a:prstTxWarp prst="textNoShape">
              <a:avLst/>
            </a:prstTxWarp>
            <a:spAutoFit/>
          </a:bodyPr>
          <a:lstStyle/>
          <a:p>
            <a:r>
              <a:rPr lang="en-US" sz="1350" dirty="0">
                <a:latin typeface="Avenir Light" panose="020B0402020203020204" pitchFamily="34" charset="77"/>
                <a:ea typeface="Bradley Hand ITC TT-Bold" pitchFamily="-107" charset="0"/>
                <a:cs typeface="Bradley Hand ITC TT-Bold" pitchFamily="-107" charset="0"/>
                <a:sym typeface="Bradley Hand ITC TT-Bold" pitchFamily="-107" charset="0"/>
              </a:rPr>
              <a:t>B.A</a:t>
            </a:r>
          </a:p>
        </p:txBody>
      </p:sp>
      <p:sp>
        <p:nvSpPr>
          <p:cNvPr id="7" name="Rectangle 1028">
            <a:extLst>
              <a:ext uri="{FF2B5EF4-FFF2-40B4-BE49-F238E27FC236}">
                <a16:creationId xmlns:a16="http://schemas.microsoft.com/office/drawing/2014/main" id="{F1060B2B-528B-204A-8ADA-836D5DEF76DE}"/>
              </a:ext>
            </a:extLst>
          </p:cNvPr>
          <p:cNvSpPr>
            <a:spLocks/>
          </p:cNvSpPr>
          <p:nvPr/>
        </p:nvSpPr>
        <p:spPr bwMode="auto">
          <a:xfrm>
            <a:off x="6282065" y="2300639"/>
            <a:ext cx="1853487" cy="656523"/>
          </a:xfrm>
          <a:prstGeom prst="rect">
            <a:avLst/>
          </a:prstGeom>
          <a:noFill/>
          <a:ln w="12700">
            <a:noFill/>
            <a:miter lim="800000"/>
            <a:headEnd/>
            <a:tailEnd/>
          </a:ln>
        </p:spPr>
        <p:txBody>
          <a:bodyPr lIns="0" tIns="0" rIns="0" bIns="0" anchor="ctr">
            <a:prstTxWarp prst="textNoShape">
              <a:avLst/>
            </a:prstTxWarp>
          </a:bodyPr>
          <a:lstStyle/>
          <a:p>
            <a:r>
              <a:rPr lang="en-US" sz="1350" dirty="0">
                <a:latin typeface="Avenir Light" panose="020B0402020203020204" pitchFamily="34" charset="77"/>
                <a:ea typeface="Bradley Hand ITC TT-Bold" pitchFamily="-107" charset="0"/>
                <a:cs typeface="Bradley Hand ITC TT-Bold" pitchFamily="-107" charset="0"/>
                <a:sym typeface="Bradley Hand ITC TT-Bold" pitchFamily="-107" charset="0"/>
              </a:rPr>
              <a:t>Start undergraduate school</a:t>
            </a:r>
          </a:p>
        </p:txBody>
      </p:sp>
      <p:sp>
        <p:nvSpPr>
          <p:cNvPr id="9" name="Rectangle 1029">
            <a:extLst>
              <a:ext uri="{FF2B5EF4-FFF2-40B4-BE49-F238E27FC236}">
                <a16:creationId xmlns:a16="http://schemas.microsoft.com/office/drawing/2014/main" id="{E3D73818-3651-0F41-9BDE-FB60E5B4F980}"/>
              </a:ext>
            </a:extLst>
          </p:cNvPr>
          <p:cNvSpPr>
            <a:spLocks/>
          </p:cNvSpPr>
          <p:nvPr/>
        </p:nvSpPr>
        <p:spPr bwMode="auto">
          <a:xfrm>
            <a:off x="6282406" y="4164929"/>
            <a:ext cx="650159" cy="207749"/>
          </a:xfrm>
          <a:prstGeom prst="rect">
            <a:avLst/>
          </a:prstGeom>
          <a:noFill/>
          <a:ln w="12700">
            <a:noFill/>
            <a:miter lim="800000"/>
            <a:headEnd/>
            <a:tailEnd/>
          </a:ln>
        </p:spPr>
        <p:txBody>
          <a:bodyPr wrap="square" lIns="0" tIns="0" rIns="0" bIns="0" anchor="ctr">
            <a:prstTxWarp prst="textNoShape">
              <a:avLst/>
            </a:prstTxWarp>
            <a:spAutoFit/>
          </a:bodyPr>
          <a:lstStyle/>
          <a:p>
            <a:r>
              <a:rPr lang="en-US" sz="1350" dirty="0">
                <a:latin typeface="Avenir Light" panose="020B0402020203020204" pitchFamily="34" charset="77"/>
                <a:ea typeface="Bradley Hand ITC TT-Bold" pitchFamily="-107" charset="0"/>
                <a:cs typeface="Bradley Hand ITC TT-Bold" pitchFamily="-107" charset="0"/>
                <a:sym typeface="Bradley Hand ITC TT-Bold" pitchFamily="-107" charset="0"/>
              </a:rPr>
              <a:t>M.SC</a:t>
            </a:r>
          </a:p>
        </p:txBody>
      </p:sp>
      <p:sp>
        <p:nvSpPr>
          <p:cNvPr id="10" name="Rectangle 1030">
            <a:extLst>
              <a:ext uri="{FF2B5EF4-FFF2-40B4-BE49-F238E27FC236}">
                <a16:creationId xmlns:a16="http://schemas.microsoft.com/office/drawing/2014/main" id="{E4030C64-1F52-2645-85A6-69955D90BC21}"/>
              </a:ext>
            </a:extLst>
          </p:cNvPr>
          <p:cNvSpPr>
            <a:spLocks/>
          </p:cNvSpPr>
          <p:nvPr/>
        </p:nvSpPr>
        <p:spPr bwMode="auto">
          <a:xfrm>
            <a:off x="4406430" y="4941034"/>
            <a:ext cx="520845" cy="207749"/>
          </a:xfrm>
          <a:prstGeom prst="rect">
            <a:avLst/>
          </a:prstGeom>
          <a:noFill/>
          <a:ln w="12700">
            <a:noFill/>
            <a:miter lim="800000"/>
            <a:headEnd/>
            <a:tailEnd/>
          </a:ln>
        </p:spPr>
        <p:txBody>
          <a:bodyPr wrap="square" lIns="0" tIns="0" rIns="0" bIns="0" anchor="ctr">
            <a:prstTxWarp prst="textNoShape">
              <a:avLst/>
            </a:prstTxWarp>
            <a:spAutoFit/>
          </a:bodyPr>
          <a:lstStyle/>
          <a:p>
            <a:r>
              <a:rPr lang="en-US" sz="1350" dirty="0" err="1">
                <a:latin typeface="Avenir Light" panose="020B0402020203020204" pitchFamily="34" charset="77"/>
                <a:ea typeface="Bradley Hand ITC TT-Bold" pitchFamily="-107" charset="0"/>
                <a:cs typeface="Bradley Hand ITC TT-Bold" pitchFamily="-107" charset="0"/>
                <a:sym typeface="Bradley Hand ITC TT-Bold" pitchFamily="-107" charset="0"/>
              </a:rPr>
              <a:t>Ph.D</a:t>
            </a:r>
            <a:endParaRPr lang="en-US" sz="1350" dirty="0">
              <a:latin typeface="Avenir Light" panose="020B0402020203020204" pitchFamily="34" charset="77"/>
              <a:ea typeface="Bradley Hand ITC TT-Bold" pitchFamily="-107" charset="0"/>
              <a:cs typeface="Bradley Hand ITC TT-Bold" pitchFamily="-107" charset="0"/>
              <a:sym typeface="Bradley Hand ITC TT-Bold" pitchFamily="-107" charset="0"/>
            </a:endParaRPr>
          </a:p>
        </p:txBody>
      </p:sp>
      <p:sp>
        <p:nvSpPr>
          <p:cNvPr id="11" name="Rectangle 1031">
            <a:extLst>
              <a:ext uri="{FF2B5EF4-FFF2-40B4-BE49-F238E27FC236}">
                <a16:creationId xmlns:a16="http://schemas.microsoft.com/office/drawing/2014/main" id="{A96BA006-3578-E34C-BA34-2E9CF8704E89}"/>
              </a:ext>
            </a:extLst>
          </p:cNvPr>
          <p:cNvSpPr>
            <a:spLocks/>
          </p:cNvSpPr>
          <p:nvPr/>
        </p:nvSpPr>
        <p:spPr bwMode="auto">
          <a:xfrm>
            <a:off x="1502495" y="3580300"/>
            <a:ext cx="2069009" cy="455919"/>
          </a:xfrm>
          <a:prstGeom prst="rect">
            <a:avLst/>
          </a:prstGeom>
          <a:noFill/>
          <a:ln w="12700">
            <a:noFill/>
            <a:miter lim="800000"/>
            <a:headEnd/>
            <a:tailEnd/>
          </a:ln>
        </p:spPr>
        <p:txBody>
          <a:bodyPr lIns="0" tIns="0" rIns="0" bIns="0" anchor="ctr">
            <a:prstTxWarp prst="textNoShape">
              <a:avLst/>
            </a:prstTxWarp>
          </a:bodyPr>
          <a:lstStyle/>
          <a:p>
            <a:r>
              <a:rPr lang="en-US" sz="1350" dirty="0" err="1">
                <a:latin typeface="Avenir Light" panose="020B0402020203020204" pitchFamily="34" charset="77"/>
                <a:ea typeface="Bradley Hand ITC TT-Bold" pitchFamily="-107" charset="0"/>
                <a:cs typeface="Bradley Hand ITC TT-Bold" pitchFamily="-107" charset="0"/>
                <a:sym typeface="Bradley Hand ITC TT-Bold" pitchFamily="-107" charset="0"/>
              </a:rPr>
              <a:t>PostDoc</a:t>
            </a:r>
            <a:r>
              <a:rPr lang="en-US" sz="1350" dirty="0">
                <a:latin typeface="Avenir Light" panose="020B0402020203020204" pitchFamily="34" charset="77"/>
                <a:ea typeface="Bradley Hand ITC TT-Bold" pitchFamily="-107" charset="0"/>
                <a:cs typeface="Bradley Hand ITC TT-Bold" pitchFamily="-107" charset="0"/>
                <a:sym typeface="Bradley Hand ITC TT-Bold" pitchFamily="-107" charset="0"/>
              </a:rPr>
              <a:t> </a:t>
            </a:r>
          </a:p>
          <a:p>
            <a:r>
              <a:rPr lang="en-US" sz="1350" dirty="0">
                <a:latin typeface="Avenir Light" panose="020B0402020203020204" pitchFamily="34" charset="77"/>
                <a:ea typeface="Bradley Hand ITC TT-Bold" pitchFamily="-107" charset="0"/>
                <a:cs typeface="Bradley Hand ITC TT-Bold" pitchFamily="-107" charset="0"/>
                <a:sym typeface="Bradley Hand ITC TT-Bold" pitchFamily="-107" charset="0"/>
              </a:rPr>
              <a:t>(before you publish)</a:t>
            </a:r>
          </a:p>
        </p:txBody>
      </p:sp>
      <p:sp>
        <p:nvSpPr>
          <p:cNvPr id="12" name="Rectangle 1032">
            <a:extLst>
              <a:ext uri="{FF2B5EF4-FFF2-40B4-BE49-F238E27FC236}">
                <a16:creationId xmlns:a16="http://schemas.microsoft.com/office/drawing/2014/main" id="{4BC65F33-8C37-9740-B6E0-E29B272F1990}"/>
              </a:ext>
            </a:extLst>
          </p:cNvPr>
          <p:cNvSpPr>
            <a:spLocks/>
          </p:cNvSpPr>
          <p:nvPr/>
        </p:nvSpPr>
        <p:spPr bwMode="auto">
          <a:xfrm>
            <a:off x="1778719" y="2172981"/>
            <a:ext cx="1652335" cy="455919"/>
          </a:xfrm>
          <a:prstGeom prst="rect">
            <a:avLst/>
          </a:prstGeom>
          <a:noFill/>
          <a:ln w="12700">
            <a:noFill/>
            <a:miter lim="800000"/>
            <a:headEnd/>
            <a:tailEnd/>
          </a:ln>
        </p:spPr>
        <p:txBody>
          <a:bodyPr lIns="0" tIns="0" rIns="0" bIns="0" anchor="ctr">
            <a:prstTxWarp prst="textNoShape">
              <a:avLst/>
            </a:prstTxWarp>
          </a:bodyPr>
          <a:lstStyle/>
          <a:p>
            <a:r>
              <a:rPr lang="en-US" sz="1350" dirty="0" err="1">
                <a:latin typeface="Avenir Light" panose="020B0402020203020204" pitchFamily="34" charset="77"/>
                <a:ea typeface="Bradley Hand ITC TT-Bold" pitchFamily="-107" charset="0"/>
                <a:cs typeface="Bradley Hand ITC TT-Bold" pitchFamily="-107" charset="0"/>
                <a:sym typeface="Bradley Hand ITC TT-Bold" pitchFamily="-107" charset="0"/>
              </a:rPr>
              <a:t>PostDoc</a:t>
            </a:r>
            <a:r>
              <a:rPr lang="en-US" sz="1350" dirty="0">
                <a:latin typeface="Avenir Light" panose="020B0402020203020204" pitchFamily="34" charset="77"/>
                <a:ea typeface="Bradley Hand ITC TT-Bold" pitchFamily="-107" charset="0"/>
                <a:cs typeface="Bradley Hand ITC TT-Bold" pitchFamily="-107" charset="0"/>
                <a:sym typeface="Bradley Hand ITC TT-Bold" pitchFamily="-107" charset="0"/>
              </a:rPr>
              <a:t> (After....)</a:t>
            </a:r>
          </a:p>
        </p:txBody>
      </p:sp>
      <p:sp>
        <p:nvSpPr>
          <p:cNvPr id="13" name="Rectangle 1033">
            <a:extLst>
              <a:ext uri="{FF2B5EF4-FFF2-40B4-BE49-F238E27FC236}">
                <a16:creationId xmlns:a16="http://schemas.microsoft.com/office/drawing/2014/main" id="{C4D92162-E345-754C-9CB7-F40570408EF2}"/>
              </a:ext>
            </a:extLst>
          </p:cNvPr>
          <p:cNvSpPr>
            <a:spLocks/>
          </p:cNvSpPr>
          <p:nvPr/>
        </p:nvSpPr>
        <p:spPr bwMode="auto">
          <a:xfrm>
            <a:off x="3753812" y="2107331"/>
            <a:ext cx="2346926" cy="323165"/>
          </a:xfrm>
          <a:prstGeom prst="rect">
            <a:avLst/>
          </a:prstGeom>
          <a:noFill/>
          <a:ln w="12700">
            <a:noFill/>
            <a:miter lim="800000"/>
            <a:headEnd/>
            <a:tailEnd/>
          </a:ln>
        </p:spPr>
        <p:txBody>
          <a:bodyPr wrap="square" lIns="0" tIns="0" rIns="0" bIns="0" anchor="ctr">
            <a:prstTxWarp prst="textNoShape">
              <a:avLst/>
            </a:prstTxWarp>
            <a:spAutoFit/>
          </a:bodyPr>
          <a:lstStyle/>
          <a:p>
            <a:r>
              <a:rPr lang="en-US" sz="2100" dirty="0">
                <a:solidFill>
                  <a:srgbClr val="343434"/>
                </a:solidFill>
                <a:latin typeface="Avenir Light" panose="020B0402020203020204" pitchFamily="34" charset="77"/>
                <a:ea typeface="Bradley Hand ITC TT-Bold" pitchFamily="-107" charset="0"/>
                <a:cs typeface="Bradley Hand ITC TT-Bold" pitchFamily="-107" charset="0"/>
                <a:sym typeface="Bradley Hand ITC TT-Bold" pitchFamily="-107" charset="0"/>
              </a:rPr>
              <a:t>Group leader</a:t>
            </a:r>
          </a:p>
        </p:txBody>
      </p:sp>
      <p:grpSp>
        <p:nvGrpSpPr>
          <p:cNvPr id="14" name="Group 1034">
            <a:extLst>
              <a:ext uri="{FF2B5EF4-FFF2-40B4-BE49-F238E27FC236}">
                <a16:creationId xmlns:a16="http://schemas.microsoft.com/office/drawing/2014/main" id="{E4BB91F2-627A-9446-83E1-577E6A55EB7F}"/>
              </a:ext>
            </a:extLst>
          </p:cNvPr>
          <p:cNvGrpSpPr>
            <a:grpSpLocks/>
          </p:cNvGrpSpPr>
          <p:nvPr/>
        </p:nvGrpSpPr>
        <p:grpSpPr bwMode="auto">
          <a:xfrm>
            <a:off x="4257399" y="1057573"/>
            <a:ext cx="1339828" cy="283810"/>
            <a:chOff x="-20" y="147"/>
            <a:chExt cx="746" cy="249"/>
          </a:xfrm>
        </p:grpSpPr>
        <p:sp>
          <p:nvSpPr>
            <p:cNvPr id="15" name="Line 1035">
              <a:extLst>
                <a:ext uri="{FF2B5EF4-FFF2-40B4-BE49-F238E27FC236}">
                  <a16:creationId xmlns:a16="http://schemas.microsoft.com/office/drawing/2014/main" id="{E38E8668-DDAE-3F4A-93BC-F2B71824122D}"/>
                </a:ext>
              </a:extLst>
            </p:cNvPr>
            <p:cNvSpPr>
              <a:spLocks noChangeShapeType="1"/>
            </p:cNvSpPr>
            <p:nvPr/>
          </p:nvSpPr>
          <p:spPr bwMode="auto">
            <a:xfrm flipH="1">
              <a:off x="-20" y="147"/>
              <a:ext cx="746" cy="54"/>
            </a:xfrm>
            <a:prstGeom prst="line">
              <a:avLst/>
            </a:prstGeom>
            <a:noFill/>
            <a:ln w="25400">
              <a:solidFill>
                <a:srgbClr val="D90B00"/>
              </a:solidFill>
              <a:round/>
              <a:headEnd/>
              <a:tailEnd/>
            </a:ln>
          </p:spPr>
          <p:txBody>
            <a:bodyPr>
              <a:prstTxWarp prst="textNoShape">
                <a:avLst/>
              </a:prstTxWarp>
            </a:bodyPr>
            <a:lstStyle/>
            <a:p>
              <a:endParaRPr lang="en-US" sz="1350" dirty="0">
                <a:latin typeface="Avenir Light" panose="020B0402020203020204" pitchFamily="34" charset="77"/>
              </a:endParaRPr>
            </a:p>
          </p:txBody>
        </p:sp>
        <p:sp>
          <p:nvSpPr>
            <p:cNvPr id="16" name="Rectangle 1036">
              <a:extLst>
                <a:ext uri="{FF2B5EF4-FFF2-40B4-BE49-F238E27FC236}">
                  <a16:creationId xmlns:a16="http://schemas.microsoft.com/office/drawing/2014/main" id="{CA165BDA-1ADA-5644-A2D0-E73E9034096F}"/>
                </a:ext>
              </a:extLst>
            </p:cNvPr>
            <p:cNvSpPr>
              <a:spLocks/>
            </p:cNvSpPr>
            <p:nvPr/>
          </p:nvSpPr>
          <p:spPr bwMode="auto">
            <a:xfrm>
              <a:off x="63" y="214"/>
              <a:ext cx="539" cy="182"/>
            </a:xfrm>
            <a:prstGeom prst="rect">
              <a:avLst/>
            </a:prstGeom>
            <a:noFill/>
            <a:ln w="12700">
              <a:noFill/>
              <a:miter lim="800000"/>
              <a:headEnd/>
              <a:tailEnd/>
            </a:ln>
          </p:spPr>
          <p:txBody>
            <a:bodyPr wrap="none" lIns="0" tIns="0" rIns="0" bIns="0" anchor="ctr">
              <a:prstTxWarp prst="textNoShape">
                <a:avLst/>
              </a:prstTxWarp>
              <a:spAutoFit/>
            </a:bodyPr>
            <a:lstStyle/>
            <a:p>
              <a:r>
                <a:rPr lang="en-US" sz="1350" dirty="0">
                  <a:solidFill>
                    <a:srgbClr val="D90B00"/>
                  </a:solidFill>
                  <a:latin typeface="Avenir Light" panose="020B0402020203020204" pitchFamily="34" charset="77"/>
                  <a:ea typeface="Bradley Hand ITC TT-Bold" pitchFamily="-107" charset="0"/>
                  <a:cs typeface="Bradley Hand ITC TT-Bold" pitchFamily="-107" charset="0"/>
                  <a:sym typeface="Bradley Hand ITC TT-Bold" pitchFamily="-107" charset="0"/>
                </a:rPr>
                <a:t>an academic</a:t>
              </a:r>
            </a:p>
          </p:txBody>
        </p:sp>
      </p:grpSp>
    </p:spTree>
    <p:extLst>
      <p:ext uri="{BB962C8B-B14F-4D97-AF65-F5344CB8AC3E}">
        <p14:creationId xmlns:p14="http://schemas.microsoft.com/office/powerpoint/2010/main" val="24894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9" grpId="0" autoUpdateAnimBg="0"/>
      <p:bldP spid="10" grpId="0" autoUpdateAnimBg="0"/>
      <p:bldP spid="11" grpId="0" autoUpdateAnimBg="0"/>
      <p:bldP spid="12" grpId="0" autoUpdateAnimBg="0"/>
      <p:bldP spid="1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5410D-40CB-3836-6F38-0FD3DEDB69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870DC4-DF22-CD4C-689B-B1D1BEF5D6C8}"/>
              </a:ext>
            </a:extLst>
          </p:cNvPr>
          <p:cNvSpPr>
            <a:spLocks noChangeArrowheads="1"/>
          </p:cNvSpPr>
          <p:nvPr/>
        </p:nvSpPr>
        <p:spPr bwMode="auto">
          <a:xfrm>
            <a:off x="0" y="0"/>
            <a:ext cx="9144000"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we all feel the wind at the peak</a:t>
            </a:r>
          </a:p>
          <a:p>
            <a:r>
              <a:rPr lang="en-US" sz="2100" dirty="0">
                <a:solidFill>
                  <a:srgbClr val="FFFACA"/>
                </a:solidFill>
                <a:latin typeface="Avenir Light" panose="020B0402020203020204" pitchFamily="34" charset="77"/>
              </a:rPr>
              <a:t>academia is a mountain—everyone struggles with the altitude</a:t>
            </a:r>
          </a:p>
        </p:txBody>
      </p:sp>
      <p:pic>
        <p:nvPicPr>
          <p:cNvPr id="4" name="Picture 3">
            <a:extLst>
              <a:ext uri="{FF2B5EF4-FFF2-40B4-BE49-F238E27FC236}">
                <a16:creationId xmlns:a16="http://schemas.microsoft.com/office/drawing/2014/main" id="{CD40161B-0A36-657F-0E92-8F81AFBAFF47}"/>
              </a:ext>
            </a:extLst>
          </p:cNvPr>
          <p:cNvPicPr>
            <a:picLocks noChangeAspect="1"/>
          </p:cNvPicPr>
          <p:nvPr/>
        </p:nvPicPr>
        <p:blipFill>
          <a:blip r:embed="rId3"/>
          <a:stretch>
            <a:fillRect/>
          </a:stretch>
        </p:blipFill>
        <p:spPr>
          <a:xfrm>
            <a:off x="3107052" y="861512"/>
            <a:ext cx="3224388" cy="4281988"/>
          </a:xfrm>
          <a:prstGeom prst="rect">
            <a:avLst/>
          </a:prstGeom>
        </p:spPr>
      </p:pic>
      <p:pic>
        <p:nvPicPr>
          <p:cNvPr id="6" name="Picture 5" descr="A mountain with a snowy peak&#10;&#10;AI-generated content may be incorrect.">
            <a:extLst>
              <a:ext uri="{FF2B5EF4-FFF2-40B4-BE49-F238E27FC236}">
                <a16:creationId xmlns:a16="http://schemas.microsoft.com/office/drawing/2014/main" id="{B7D742A3-DAB5-4753-FE2D-3257D8874D6C}"/>
              </a:ext>
            </a:extLst>
          </p:cNvPr>
          <p:cNvPicPr>
            <a:picLocks noChangeAspect="1"/>
          </p:cNvPicPr>
          <p:nvPr/>
        </p:nvPicPr>
        <p:blipFill>
          <a:blip r:embed="rId4"/>
          <a:stretch>
            <a:fillRect/>
          </a:stretch>
        </p:blipFill>
        <p:spPr>
          <a:xfrm>
            <a:off x="0" y="861512"/>
            <a:ext cx="3107052" cy="4281988"/>
          </a:xfrm>
          <a:prstGeom prst="rect">
            <a:avLst/>
          </a:prstGeom>
        </p:spPr>
      </p:pic>
      <p:pic>
        <p:nvPicPr>
          <p:cNvPr id="7" name="Picture 6">
            <a:extLst>
              <a:ext uri="{FF2B5EF4-FFF2-40B4-BE49-F238E27FC236}">
                <a16:creationId xmlns:a16="http://schemas.microsoft.com/office/drawing/2014/main" id="{708B80C0-3637-7762-C44E-B2F8F72FB22F}"/>
              </a:ext>
            </a:extLst>
          </p:cNvPr>
          <p:cNvPicPr>
            <a:picLocks noChangeAspect="1"/>
          </p:cNvPicPr>
          <p:nvPr/>
        </p:nvPicPr>
        <p:blipFill>
          <a:blip r:embed="rId5"/>
          <a:srcRect r="3437"/>
          <a:stretch>
            <a:fillRect/>
          </a:stretch>
        </p:blipFill>
        <p:spPr>
          <a:xfrm rot="16200000">
            <a:off x="5596725" y="1596225"/>
            <a:ext cx="4281989" cy="2812560"/>
          </a:xfrm>
          <a:prstGeom prst="rect">
            <a:avLst/>
          </a:prstGeom>
        </p:spPr>
      </p:pic>
      <p:sp>
        <p:nvSpPr>
          <p:cNvPr id="3" name="Rectangle 2">
            <a:extLst>
              <a:ext uri="{FF2B5EF4-FFF2-40B4-BE49-F238E27FC236}">
                <a16:creationId xmlns:a16="http://schemas.microsoft.com/office/drawing/2014/main" id="{5ADE6BAE-A726-4F5C-39C0-1E024AD9AC5A}"/>
              </a:ext>
            </a:extLst>
          </p:cNvPr>
          <p:cNvSpPr/>
          <p:nvPr/>
        </p:nvSpPr>
        <p:spPr>
          <a:xfrm>
            <a:off x="0" y="861510"/>
            <a:ext cx="9144000" cy="4281990"/>
          </a:xfrm>
          <a:prstGeom prst="rect">
            <a:avLst/>
          </a:prstGeom>
          <a:solidFill>
            <a:schemeClr val="tx1">
              <a:alpha val="682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latin typeface="Avenir Light" panose="020B0402020203020204" pitchFamily="34" charset="77"/>
            </a:endParaRPr>
          </a:p>
        </p:txBody>
      </p:sp>
      <p:sp>
        <p:nvSpPr>
          <p:cNvPr id="5" name="Content Placeholder 2">
            <a:extLst>
              <a:ext uri="{FF2B5EF4-FFF2-40B4-BE49-F238E27FC236}">
                <a16:creationId xmlns:a16="http://schemas.microsoft.com/office/drawing/2014/main" id="{C090B957-B40D-892E-67BD-FB3826E7B7FB}"/>
              </a:ext>
            </a:extLst>
          </p:cNvPr>
          <p:cNvSpPr txBox="1">
            <a:spLocks/>
          </p:cNvSpPr>
          <p:nvPr/>
        </p:nvSpPr>
        <p:spPr>
          <a:xfrm>
            <a:off x="699248" y="1321439"/>
            <a:ext cx="7548282" cy="3154445"/>
          </a:xfrm>
          <a:prstGeom prst="rect">
            <a:avLst/>
          </a:prstGeom>
        </p:spPr>
        <p:txBody>
          <a:bodyPr vert="horz" lIns="68580" tIns="34290" rIns="68580" bIns="34290" rtlCol="0">
            <a:normAutofit fontScale="92500"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just">
              <a:spcBef>
                <a:spcPts val="600"/>
              </a:spcBef>
            </a:pPr>
            <a:r>
              <a:rPr lang="en-US" dirty="0">
                <a:solidFill>
                  <a:schemeClr val="bg1"/>
                </a:solidFill>
                <a:latin typeface="Avenir Light" panose="020B0402020203020204" pitchFamily="34" charset="77"/>
              </a:rPr>
              <a:t>It can make you less inclined to compete for higher positions (such as postdocs or faculty positions). </a:t>
            </a:r>
          </a:p>
          <a:p>
            <a:pPr algn="just">
              <a:spcBef>
                <a:spcPts val="600"/>
              </a:spcBef>
            </a:pPr>
            <a:endParaRPr lang="en-US" dirty="0">
              <a:solidFill>
                <a:schemeClr val="bg1"/>
              </a:solidFill>
              <a:latin typeface="Avenir Light" panose="020B0402020203020204" pitchFamily="34" charset="77"/>
            </a:endParaRPr>
          </a:p>
          <a:p>
            <a:pPr algn="just">
              <a:spcBef>
                <a:spcPts val="600"/>
              </a:spcBef>
            </a:pPr>
            <a:r>
              <a:rPr lang="en-US" dirty="0">
                <a:solidFill>
                  <a:schemeClr val="bg1"/>
                </a:solidFill>
                <a:latin typeface="Avenir Light" panose="020B0402020203020204" pitchFamily="34" charset="77"/>
              </a:rPr>
              <a:t>It can instill a fear to pursue new ideas and to take scientific risks. </a:t>
            </a:r>
          </a:p>
          <a:p>
            <a:pPr algn="just">
              <a:spcBef>
                <a:spcPts val="600"/>
              </a:spcBef>
            </a:pPr>
            <a:endParaRPr lang="en-US" dirty="0">
              <a:solidFill>
                <a:schemeClr val="bg1"/>
              </a:solidFill>
              <a:latin typeface="Avenir Light" panose="020B0402020203020204" pitchFamily="34" charset="77"/>
            </a:endParaRPr>
          </a:p>
          <a:p>
            <a:pPr algn="just">
              <a:spcBef>
                <a:spcPts val="600"/>
              </a:spcBef>
            </a:pPr>
            <a:r>
              <a:rPr lang="en-US" dirty="0">
                <a:solidFill>
                  <a:schemeClr val="bg1"/>
                </a:solidFill>
                <a:latin typeface="Avenir Light" panose="020B0402020203020204" pitchFamily="34" charset="77"/>
              </a:rPr>
              <a:t>It can make you reticent about offering potentially valuable insights, ideas, opinions and solutions to problems for fear of being wrong or exposing your “ignorance.” </a:t>
            </a:r>
          </a:p>
          <a:p>
            <a:pPr algn="just">
              <a:spcBef>
                <a:spcPts val="600"/>
              </a:spcBef>
            </a:pPr>
            <a:endParaRPr lang="en-US" dirty="0">
              <a:solidFill>
                <a:schemeClr val="bg1"/>
              </a:solidFill>
              <a:latin typeface="Avenir Light" panose="020B0402020203020204" pitchFamily="34" charset="77"/>
            </a:endParaRPr>
          </a:p>
          <a:p>
            <a:pPr algn="just">
              <a:spcBef>
                <a:spcPts val="600"/>
              </a:spcBef>
            </a:pPr>
            <a:r>
              <a:rPr lang="en-US" dirty="0">
                <a:solidFill>
                  <a:schemeClr val="bg1"/>
                </a:solidFill>
                <a:latin typeface="Avenir Light" panose="020B0402020203020204" pitchFamily="34" charset="77"/>
              </a:rPr>
              <a:t>It can prevent you from asking big questions… hence block your learning and advancement</a:t>
            </a:r>
          </a:p>
        </p:txBody>
      </p:sp>
    </p:spTree>
    <p:extLst>
      <p:ext uri="{BB962C8B-B14F-4D97-AF65-F5344CB8AC3E}">
        <p14:creationId xmlns:p14="http://schemas.microsoft.com/office/powerpoint/2010/main" val="5571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tx2"/>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chemeClr val="tx2"/>
                                      </p:to>
                                    </p:animClr>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CE9C-4BFF-5813-49E3-EB417A8814B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4238C78-6854-66DF-2FE4-EDB0CDB404B4}"/>
              </a:ext>
            </a:extLst>
          </p:cNvPr>
          <p:cNvSpPr/>
          <p:nvPr/>
        </p:nvSpPr>
        <p:spPr>
          <a:xfrm>
            <a:off x="3658742" y="1971585"/>
            <a:ext cx="5064176" cy="1200329"/>
          </a:xfrm>
          <a:prstGeom prst="rect">
            <a:avLst/>
          </a:prstGeom>
        </p:spPr>
        <p:txBody>
          <a:bodyPr wrap="square">
            <a:spAutoFit/>
          </a:bodyPr>
          <a:lstStyle/>
          <a:p>
            <a:r>
              <a:rPr lang="en-US" b="1" dirty="0">
                <a:latin typeface="Avenir Light" panose="020B0402020203020204" pitchFamily="34" charset="77"/>
              </a:rPr>
              <a:t>I think I can. </a:t>
            </a:r>
            <a:r>
              <a:rPr lang="en-US" dirty="0">
                <a:latin typeface="Avenir Light" panose="020B0402020203020204" pitchFamily="34" charset="77"/>
              </a:rPr>
              <a:t>Don’t let your own </a:t>
            </a:r>
            <a:r>
              <a:rPr lang="en-US" i="1" dirty="0">
                <a:latin typeface="Avenir Light" panose="020B0402020203020204" pitchFamily="34" charset="77"/>
              </a:rPr>
              <a:t>self-doubt</a:t>
            </a:r>
            <a:r>
              <a:rPr lang="en-US" dirty="0">
                <a:latin typeface="Avenir Light" panose="020B0402020203020204" pitchFamily="34" charset="77"/>
              </a:rPr>
              <a:t> limit what you can accomplish. </a:t>
            </a:r>
          </a:p>
          <a:p>
            <a:endParaRPr lang="en-US" dirty="0">
              <a:latin typeface="Avenir Light" panose="020B0402020203020204" pitchFamily="34" charset="77"/>
            </a:endParaRPr>
          </a:p>
          <a:p>
            <a:r>
              <a:rPr lang="en-US" b="1" dirty="0">
                <a:latin typeface="Avenir Light" panose="020B0402020203020204" pitchFamily="34" charset="77"/>
              </a:rPr>
              <a:t>Mediocrity</a:t>
            </a:r>
            <a:r>
              <a:rPr lang="en-US" dirty="0">
                <a:latin typeface="Avenir Light" panose="020B0402020203020204" pitchFamily="34" charset="77"/>
              </a:rPr>
              <a:t> is OK too. You can still be amazing.</a:t>
            </a:r>
          </a:p>
        </p:txBody>
      </p:sp>
      <p:sp>
        <p:nvSpPr>
          <p:cNvPr id="4" name="Rectangle 3">
            <a:extLst>
              <a:ext uri="{FF2B5EF4-FFF2-40B4-BE49-F238E27FC236}">
                <a16:creationId xmlns:a16="http://schemas.microsoft.com/office/drawing/2014/main" id="{6FFF425F-C268-50EF-3D8B-8FC22D45B1E5}"/>
              </a:ext>
            </a:extLst>
          </p:cNvPr>
          <p:cNvSpPr>
            <a:spLocks noChangeArrowheads="1"/>
          </p:cNvSpPr>
          <p:nvPr/>
        </p:nvSpPr>
        <p:spPr bwMode="auto">
          <a:xfrm>
            <a:off x="0" y="15208"/>
            <a:ext cx="9144000"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believe in yourself</a:t>
            </a:r>
          </a:p>
          <a:p>
            <a:r>
              <a:rPr lang="en-US" sz="2100" dirty="0">
                <a:solidFill>
                  <a:srgbClr val="FFFACA"/>
                </a:solidFill>
                <a:latin typeface="Avenir Light" panose="020B0402020203020204" pitchFamily="34" charset="77"/>
              </a:rPr>
              <a:t>set your own goals, measured against what </a:t>
            </a:r>
            <a:r>
              <a:rPr lang="en-US" sz="2100" i="1" dirty="0">
                <a:solidFill>
                  <a:srgbClr val="FFFACA"/>
                </a:solidFill>
                <a:latin typeface="Avenir Light" panose="020B0402020203020204" pitchFamily="34" charset="77"/>
              </a:rPr>
              <a:t>you</a:t>
            </a:r>
            <a:r>
              <a:rPr lang="en-US" sz="2100" dirty="0">
                <a:solidFill>
                  <a:srgbClr val="FFFACA"/>
                </a:solidFill>
                <a:latin typeface="Avenir Light" panose="020B0402020203020204" pitchFamily="34" charset="77"/>
              </a:rPr>
              <a:t> want to achieve</a:t>
            </a:r>
          </a:p>
        </p:txBody>
      </p:sp>
      <p:pic>
        <p:nvPicPr>
          <p:cNvPr id="2" name="Picture 1" descr="A sign on a pile of rocks&#10;&#10;AI-generated content may be incorrect.">
            <a:extLst>
              <a:ext uri="{FF2B5EF4-FFF2-40B4-BE49-F238E27FC236}">
                <a16:creationId xmlns:a16="http://schemas.microsoft.com/office/drawing/2014/main" id="{8A34625E-7023-A3FD-F6F5-BF4FC758CEF3}"/>
              </a:ext>
            </a:extLst>
          </p:cNvPr>
          <p:cNvPicPr>
            <a:picLocks noChangeAspect="1"/>
          </p:cNvPicPr>
          <p:nvPr/>
        </p:nvPicPr>
        <p:blipFill>
          <a:blip r:embed="rId2"/>
          <a:stretch>
            <a:fillRect/>
          </a:stretch>
        </p:blipFill>
        <p:spPr>
          <a:xfrm rot="5400000">
            <a:off x="-539610" y="1370607"/>
            <a:ext cx="4316880" cy="3237660"/>
          </a:xfrm>
          <a:prstGeom prst="rect">
            <a:avLst/>
          </a:prstGeom>
        </p:spPr>
      </p:pic>
    </p:spTree>
    <p:extLst>
      <p:ext uri="{BB962C8B-B14F-4D97-AF65-F5344CB8AC3E}">
        <p14:creationId xmlns:p14="http://schemas.microsoft.com/office/powerpoint/2010/main" val="160771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0" y="0"/>
            <a:ext cx="6832635" cy="830997"/>
          </a:xfrm>
          <a:prstGeom prst="rect">
            <a:avLst/>
          </a:prstGeom>
          <a:noFill/>
          <a:ln w="9525">
            <a:noFill/>
            <a:miter lim="800000"/>
            <a:headEnd/>
            <a:tailEnd/>
          </a:ln>
        </p:spPr>
        <p:txBody>
          <a:bodyPr wrap="square">
            <a:prstTxWarp prst="textNoShape">
              <a:avLst/>
            </a:prstTxWarp>
            <a:spAutoFit/>
          </a:bodyPr>
          <a:lstStyle/>
          <a:p>
            <a:r>
              <a:rPr lang="en-US" sz="2700" dirty="0">
                <a:solidFill>
                  <a:schemeClr val="bg1"/>
                </a:solidFill>
                <a:latin typeface="Avenir Light" panose="020B0402020203020204" pitchFamily="34" charset="77"/>
                <a:cs typeface="Helvetica"/>
              </a:rPr>
              <a:t>imposter syndrome</a:t>
            </a:r>
          </a:p>
          <a:p>
            <a:r>
              <a:rPr lang="en-US" sz="2100" dirty="0">
                <a:solidFill>
                  <a:srgbClr val="FFFACA"/>
                </a:solidFill>
                <a:latin typeface="Avenir Light" panose="020B0402020203020204" pitchFamily="34" charset="77"/>
              </a:rPr>
              <a:t>how it affects mental health</a:t>
            </a:r>
          </a:p>
        </p:txBody>
      </p:sp>
      <p:sp>
        <p:nvSpPr>
          <p:cNvPr id="4" name="Content Placeholder 2">
            <a:extLst>
              <a:ext uri="{FF2B5EF4-FFF2-40B4-BE49-F238E27FC236}">
                <a16:creationId xmlns:a16="http://schemas.microsoft.com/office/drawing/2014/main" id="{C5C110AC-6006-F041-A612-5B022C35F50C}"/>
              </a:ext>
            </a:extLst>
          </p:cNvPr>
          <p:cNvSpPr txBox="1">
            <a:spLocks/>
          </p:cNvSpPr>
          <p:nvPr/>
        </p:nvSpPr>
        <p:spPr>
          <a:xfrm>
            <a:off x="119453" y="1321439"/>
            <a:ext cx="8905094" cy="3154445"/>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just">
              <a:spcBef>
                <a:spcPts val="600"/>
              </a:spcBef>
            </a:pPr>
            <a:r>
              <a:rPr lang="en-US" dirty="0">
                <a:latin typeface="Avenir Light" panose="020B0402020203020204" pitchFamily="34" charset="77"/>
              </a:rPr>
              <a:t>It can make you prone to procrastination. This often causes delays in graduation of students.</a:t>
            </a:r>
          </a:p>
          <a:p>
            <a:pPr algn="just">
              <a:spcBef>
                <a:spcPts val="600"/>
              </a:spcBef>
            </a:pPr>
            <a:endParaRPr lang="en-US" dirty="0">
              <a:latin typeface="Avenir Light" panose="020B0402020203020204" pitchFamily="34" charset="77"/>
            </a:endParaRPr>
          </a:p>
          <a:p>
            <a:pPr algn="just">
              <a:spcBef>
                <a:spcPts val="600"/>
              </a:spcBef>
            </a:pPr>
            <a:r>
              <a:rPr lang="en-US" dirty="0">
                <a:latin typeface="Avenir Light" panose="020B0402020203020204" pitchFamily="34" charset="77"/>
              </a:rPr>
              <a:t>It can cause stress-related problems leading to disease. </a:t>
            </a:r>
            <a:r>
              <a:rPr lang="en-US" dirty="0" err="1">
                <a:latin typeface="Avenir Light" panose="020B0402020203020204" pitchFamily="34" charset="77"/>
              </a:rPr>
              <a:t>M.Sc</a:t>
            </a:r>
            <a:r>
              <a:rPr lang="en-US" dirty="0">
                <a:latin typeface="Avenir Light" panose="020B0402020203020204" pitchFamily="34" charset="77"/>
              </a:rPr>
              <a:t> and PhD students are under VERY high risk for psychological stress</a:t>
            </a:r>
          </a:p>
          <a:p>
            <a:pPr algn="just">
              <a:spcBef>
                <a:spcPts val="600"/>
              </a:spcBef>
            </a:pPr>
            <a:endParaRPr lang="en-US" dirty="0">
              <a:latin typeface="Avenir Light" panose="020B0402020203020204" pitchFamily="34" charset="77"/>
            </a:endParaRPr>
          </a:p>
          <a:p>
            <a:pPr algn="just">
              <a:spcBef>
                <a:spcPts val="600"/>
              </a:spcBef>
            </a:pPr>
            <a:r>
              <a:rPr lang="en-US" dirty="0">
                <a:latin typeface="Avenir Light" panose="020B0402020203020204" pitchFamily="34" charset="77"/>
              </a:rPr>
              <a:t>It makes you more likely to see constructive criticism as proof of your ineptitude, rather than using it to improve skills and knowledge. </a:t>
            </a:r>
          </a:p>
        </p:txBody>
      </p:sp>
    </p:spTree>
    <p:extLst>
      <p:ext uri="{BB962C8B-B14F-4D97-AF65-F5344CB8AC3E}">
        <p14:creationId xmlns:p14="http://schemas.microsoft.com/office/powerpoint/2010/main" val="157841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26984</TotalTime>
  <Words>1557</Words>
  <Application>Microsoft Macintosh PowerPoint</Application>
  <PresentationFormat>On-screen Show (16:9)</PresentationFormat>
  <Paragraphs>166</Paragraphs>
  <Slides>15</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Avenir Book</vt:lpstr>
      <vt:lpstr>Avenir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T McManus</dc:creator>
  <cp:lastModifiedBy>Mcmanus, Michael</cp:lastModifiedBy>
  <cp:revision>752</cp:revision>
  <dcterms:created xsi:type="dcterms:W3CDTF">2014-04-02T00:19:28Z</dcterms:created>
  <dcterms:modified xsi:type="dcterms:W3CDTF">2025-07-28T11:00:18Z</dcterms:modified>
</cp:coreProperties>
</file>