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9"/>
  </p:notesMasterIdLst>
  <p:sldIdLst>
    <p:sldId id="1271" r:id="rId2"/>
    <p:sldId id="1274" r:id="rId3"/>
    <p:sldId id="1267" r:id="rId4"/>
    <p:sldId id="1269" r:id="rId5"/>
    <p:sldId id="1287" r:id="rId6"/>
    <p:sldId id="1285" r:id="rId7"/>
    <p:sldId id="1268" r:id="rId8"/>
    <p:sldId id="1288" r:id="rId9"/>
    <p:sldId id="1290" r:id="rId10"/>
    <p:sldId id="1295" r:id="rId11"/>
    <p:sldId id="1291" r:id="rId12"/>
    <p:sldId id="1292" r:id="rId13"/>
    <p:sldId id="1270" r:id="rId14"/>
    <p:sldId id="1293" r:id="rId15"/>
    <p:sldId id="1296" r:id="rId16"/>
    <p:sldId id="1294" r:id="rId17"/>
    <p:sldId id="1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CA"/>
    <a:srgbClr val="FFFF66"/>
    <a:srgbClr val="FAFFE8"/>
    <a:srgbClr val="FFFFF4"/>
    <a:srgbClr val="FBFFF3"/>
    <a:srgbClr val="CE0000"/>
    <a:srgbClr val="FFF6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73425" autoAdjust="0"/>
  </p:normalViewPr>
  <p:slideViewPr>
    <p:cSldViewPr snapToGrid="0" snapToObjects="1">
      <p:cViewPr>
        <p:scale>
          <a:sx n="84" d="100"/>
          <a:sy n="84" d="100"/>
        </p:scale>
        <p:origin x="1976" y="34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97" d="100"/>
        <a:sy n="197" d="100"/>
      </p:scale>
      <p:origin x="0" y="15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4F9EA197-9B8E-2449-A5A6-B66DF7A6705F}" type="datetimeFigureOut">
              <a:rPr lang="en-US" smtClean="0"/>
              <a:pPr/>
              <a:t>7/31/25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entury Gothic" panose="020B0502020202020204" pitchFamily="34" charset="0"/>
        <a:ea typeface="+mn-ea"/>
        <a:cs typeface="+mn-cs"/>
      </a:defRPr>
    </a:lvl1pPr>
    <a:lvl2pPr marL="457200" algn="l" defTabSz="457200" rtl="0" eaLnBrk="1" latinLnBrk="0" hangingPunct="1">
      <a:defRPr sz="1200" b="0" i="0" kern="1200">
        <a:solidFill>
          <a:schemeClr val="tx1"/>
        </a:solidFill>
        <a:latin typeface="Century Gothic" panose="020B0502020202020204" pitchFamily="34" charset="0"/>
        <a:ea typeface="+mn-ea"/>
        <a:cs typeface="+mn-cs"/>
      </a:defRPr>
    </a:lvl2pPr>
    <a:lvl3pPr marL="914400" algn="l" defTabSz="457200" rtl="0" eaLnBrk="1" latinLnBrk="0" hangingPunct="1">
      <a:defRPr sz="1200" b="0" i="0" kern="1200">
        <a:solidFill>
          <a:schemeClr val="tx1"/>
        </a:solidFill>
        <a:latin typeface="Century Gothic" panose="020B0502020202020204" pitchFamily="34" charset="0"/>
        <a:ea typeface="+mn-ea"/>
        <a:cs typeface="+mn-cs"/>
      </a:defRPr>
    </a:lvl3pPr>
    <a:lvl4pPr marL="1371600" algn="l" defTabSz="457200" rtl="0" eaLnBrk="1" latinLnBrk="0" hangingPunct="1">
      <a:defRPr sz="1200" b="0" i="0" kern="1200">
        <a:solidFill>
          <a:schemeClr val="tx1"/>
        </a:solidFill>
        <a:latin typeface="Century Gothic" panose="020B0502020202020204" pitchFamily="34" charset="0"/>
        <a:ea typeface="+mn-ea"/>
        <a:cs typeface="+mn-cs"/>
      </a:defRPr>
    </a:lvl4pPr>
    <a:lvl5pPr marL="1828800" algn="l" defTabSz="457200" rtl="0" eaLnBrk="1" latinLnBrk="0" hangingPunct="1">
      <a:defRPr sz="1200" b="0" i="0" kern="1200">
        <a:solidFill>
          <a:schemeClr val="tx1"/>
        </a:solidFill>
        <a:latin typeface="Century Gothic" panose="020B0502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You need to know how to do this.</a:t>
            </a:r>
          </a:p>
        </p:txBody>
      </p:sp>
      <p:sp>
        <p:nvSpPr>
          <p:cNvPr id="4" name="Slide Number Placeholder 3"/>
          <p:cNvSpPr>
            <a:spLocks noGrp="1"/>
          </p:cNvSpPr>
          <p:nvPr>
            <p:ph type="sldNum" sz="quarter" idx="5"/>
          </p:nvPr>
        </p:nvSpPr>
        <p:spPr/>
        <p:txBody>
          <a:bodyPr/>
          <a:lstStyle/>
          <a:p>
            <a:fld id="{B3981FC6-C8AA-7940-8A7C-E3E266B29C15}" type="slidenum">
              <a:rPr lang="en-US" smtClean="0"/>
              <a:t>1</a:t>
            </a:fld>
            <a:endParaRPr lang="en-US" dirty="0"/>
          </a:p>
        </p:txBody>
      </p:sp>
    </p:spTree>
    <p:extLst>
      <p:ext uri="{BB962C8B-B14F-4D97-AF65-F5344CB8AC3E}">
        <p14:creationId xmlns:p14="http://schemas.microsoft.com/office/powerpoint/2010/main" val="76671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11</a:t>
            </a:fld>
            <a:endParaRPr lang="en-US" dirty="0"/>
          </a:p>
        </p:txBody>
      </p:sp>
    </p:spTree>
    <p:extLst>
      <p:ext uri="{BB962C8B-B14F-4D97-AF65-F5344CB8AC3E}">
        <p14:creationId xmlns:p14="http://schemas.microsoft.com/office/powerpoint/2010/main" val="88022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12</a:t>
            </a:fld>
            <a:endParaRPr lang="en-US" dirty="0"/>
          </a:p>
        </p:txBody>
      </p:sp>
    </p:spTree>
    <p:extLst>
      <p:ext uri="{BB962C8B-B14F-4D97-AF65-F5344CB8AC3E}">
        <p14:creationId xmlns:p14="http://schemas.microsoft.com/office/powerpoint/2010/main" val="34199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13</a:t>
            </a:fld>
            <a:endParaRPr lang="en-US" dirty="0"/>
          </a:p>
        </p:txBody>
      </p:sp>
    </p:spTree>
    <p:extLst>
      <p:ext uri="{BB962C8B-B14F-4D97-AF65-F5344CB8AC3E}">
        <p14:creationId xmlns:p14="http://schemas.microsoft.com/office/powerpoint/2010/main" val="77400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14</a:t>
            </a:fld>
            <a:endParaRPr lang="en-US" dirty="0"/>
          </a:p>
        </p:txBody>
      </p:sp>
    </p:spTree>
    <p:extLst>
      <p:ext uri="{BB962C8B-B14F-4D97-AF65-F5344CB8AC3E}">
        <p14:creationId xmlns:p14="http://schemas.microsoft.com/office/powerpoint/2010/main" val="56283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B118-3D42-FC2C-4159-351447C1A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DAF6E-B326-B5B3-9F36-4551A32B2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B8C9A-6B70-A87A-9446-62756D9969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F99B4D-E5A3-3AE9-BAB7-E059544E5D01}"/>
              </a:ext>
            </a:extLst>
          </p:cNvPr>
          <p:cNvSpPr>
            <a:spLocks noGrp="1"/>
          </p:cNvSpPr>
          <p:nvPr>
            <p:ph type="sldNum" sz="quarter" idx="5"/>
          </p:nvPr>
        </p:nvSpPr>
        <p:spPr/>
        <p:txBody>
          <a:bodyPr/>
          <a:lstStyle/>
          <a:p>
            <a:fld id="{B3981FC6-C8AA-7940-8A7C-E3E266B29C15}" type="slidenum">
              <a:rPr lang="en-US" smtClean="0"/>
              <a:pPr/>
              <a:t>15</a:t>
            </a:fld>
            <a:endParaRPr lang="en-US" dirty="0"/>
          </a:p>
        </p:txBody>
      </p:sp>
    </p:spTree>
    <p:extLst>
      <p:ext uri="{BB962C8B-B14F-4D97-AF65-F5344CB8AC3E}">
        <p14:creationId xmlns:p14="http://schemas.microsoft.com/office/powerpoint/2010/main" val="176689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16</a:t>
            </a:fld>
            <a:endParaRPr lang="en-US" dirty="0"/>
          </a:p>
        </p:txBody>
      </p:sp>
    </p:spTree>
    <p:extLst>
      <p:ext uri="{BB962C8B-B14F-4D97-AF65-F5344CB8AC3E}">
        <p14:creationId xmlns:p14="http://schemas.microsoft.com/office/powerpoint/2010/main" val="403745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17</a:t>
            </a:fld>
            <a:endParaRPr lang="en-US" dirty="0"/>
          </a:p>
        </p:txBody>
      </p:sp>
    </p:spTree>
    <p:extLst>
      <p:ext uri="{BB962C8B-B14F-4D97-AF65-F5344CB8AC3E}">
        <p14:creationId xmlns:p14="http://schemas.microsoft.com/office/powerpoint/2010/main" val="20436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2</a:t>
            </a:fld>
            <a:endParaRPr lang="en-US" dirty="0"/>
          </a:p>
        </p:txBody>
      </p:sp>
    </p:spTree>
    <p:extLst>
      <p:ext uri="{BB962C8B-B14F-4D97-AF65-F5344CB8AC3E}">
        <p14:creationId xmlns:p14="http://schemas.microsoft.com/office/powerpoint/2010/main" val="39768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Healthy conflict</a:t>
            </a:r>
            <a:r>
              <a:rPr lang="en-US" dirty="0"/>
              <a:t> is when those who are engaged in the process respect and appreciate the other’s point of view. This type of conflict usually manifests in a debate-style conversation where each person is presenting their case and the conversation goes back and forth. While passions may run high on the topic, there is no personalization of the conversation. At the end of the conflict both people know their relationship is still intact and may even be stronger.</a:t>
            </a:r>
          </a:p>
          <a:p>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Unhealthy conflict is toxic.</a:t>
            </a:r>
            <a:r>
              <a:rPr lang="en-US" dirty="0"/>
              <a:t> It works its way into conversation or topics where it doesn’t belong. Sometimes it is conflict for conflict’s sake. Other times it presents as a power play where one person seeks to gain power over another or gain prestige in the eyes of the team or their boss. Unhealthy conflict is like school yard bullying…it can catch you off guard and tear you down before you know what is happening. It seeps into every day conversation and can make most interactions adversarial.</a:t>
            </a: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b="1" dirty="0"/>
              <a:t>Examples of Toxic Conversations in Academic Research Environments</a:t>
            </a:r>
          </a:p>
          <a:p>
            <a:r>
              <a:rPr lang="en-US" b="1" dirty="0"/>
              <a:t>Toxic Conversations</a:t>
            </a:r>
          </a:p>
          <a:p>
            <a:pPr>
              <a:buFont typeface="+mj-lt"/>
              <a:buAutoNum type="arabicPeriod"/>
            </a:pPr>
            <a:r>
              <a:rPr lang="en-US" b="1" dirty="0"/>
              <a:t>Grant Competition Undermining</a:t>
            </a:r>
            <a:r>
              <a:rPr lang="en-US" dirty="0"/>
              <a:t> </a:t>
            </a:r>
            <a:r>
              <a:rPr lang="en-US" i="1" dirty="0"/>
              <a:t>Senior Researcher:</a:t>
            </a:r>
            <a:r>
              <a:rPr lang="en-US" dirty="0"/>
              <a:t> "I saw your latest grant proposal draft. The approach is fundamentally flawed - everyone in the field has moved beyond that methodology. I'm surprised you'd even pursue this." </a:t>
            </a:r>
            <a:r>
              <a:rPr lang="en-US" i="1" dirty="0"/>
              <a:t>Context:</a:t>
            </a:r>
            <a:r>
              <a:rPr lang="en-US" dirty="0"/>
              <a:t> Said in front of other lab members, without specific constructive feedback, when both researchers are competing for the same limited funding.</a:t>
            </a:r>
          </a:p>
          <a:p>
            <a:pPr>
              <a:buFont typeface="+mj-lt"/>
              <a:buAutoNum type="arabicPeriod"/>
            </a:pPr>
            <a:r>
              <a:rPr lang="en-US" b="1" dirty="0"/>
              <a:t>Lab Meeting Humiliation</a:t>
            </a:r>
            <a:r>
              <a:rPr lang="en-US" dirty="0"/>
              <a:t> </a:t>
            </a:r>
            <a:r>
              <a:rPr lang="en-US" i="1" dirty="0"/>
              <a:t>PI to Graduate Student:</a:t>
            </a:r>
            <a:r>
              <a:rPr lang="en-US" dirty="0"/>
              <a:t> "These results are completely useless. Did you even bother to read the literature before wasting lab resources? This is why we're falling behind other groups." </a:t>
            </a:r>
            <a:r>
              <a:rPr lang="en-US" i="1" dirty="0"/>
              <a:t>Context:</a:t>
            </a:r>
            <a:r>
              <a:rPr lang="en-US" dirty="0"/>
              <a:t> Public criticism focusing on the person rather than the scientific issue, without offering guidance.</a:t>
            </a:r>
          </a:p>
          <a:p>
            <a:pPr>
              <a:buFont typeface="+mj-lt"/>
              <a:buAutoNum type="arabicPeriod"/>
            </a:pPr>
            <a:r>
              <a:rPr lang="en-US" b="1" dirty="0"/>
              <a:t>Authorship Dispute</a:t>
            </a:r>
            <a:r>
              <a:rPr lang="en-US" dirty="0"/>
              <a:t> </a:t>
            </a:r>
            <a:r>
              <a:rPr lang="en-US" i="1" dirty="0"/>
              <a:t>Postdoc:</a:t>
            </a:r>
            <a:r>
              <a:rPr lang="en-US" dirty="0"/>
              <a:t> "I don't care how much analysis you did, I conceptualized this project three years ago. You're lucky to even be included in the acknowledgments." </a:t>
            </a:r>
            <a:r>
              <a:rPr lang="en-US" i="1" dirty="0"/>
              <a:t>Context:</a:t>
            </a:r>
            <a:r>
              <a:rPr lang="en-US" dirty="0"/>
              <a:t> Private conversation that disregards actual contributions and uses seniority to claim credit.</a:t>
            </a:r>
          </a:p>
          <a:p>
            <a:pPr>
              <a:buFont typeface="+mj-lt"/>
              <a:buAutoNum type="arabicPeriod"/>
            </a:pPr>
            <a:r>
              <a:rPr lang="en-US" b="1" dirty="0"/>
              <a:t>Equipment Access Control</a:t>
            </a:r>
            <a:r>
              <a:rPr lang="en-US" dirty="0"/>
              <a:t> </a:t>
            </a:r>
            <a:r>
              <a:rPr lang="en-US" i="1" dirty="0"/>
              <a:t>Lab Manager:</a:t>
            </a:r>
            <a:r>
              <a:rPr lang="en-US" dirty="0"/>
              <a:t> "You clearly don't have the expertise to use this equipment. Your results last time were suspicious. Let's have someone more experienced handle this part of the experiment." </a:t>
            </a:r>
            <a:r>
              <a:rPr lang="en-US" i="1" dirty="0"/>
              <a:t>Context:</a:t>
            </a:r>
            <a:r>
              <a:rPr lang="en-US" dirty="0"/>
              <a:t> Said without offering training or specific concerns, effectively blocking a researcher from completing their work.</a:t>
            </a:r>
          </a:p>
          <a:p>
            <a:pPr>
              <a:buFont typeface="+mj-lt"/>
              <a:buAutoNum type="arabicPeriod"/>
            </a:pPr>
            <a:r>
              <a:rPr lang="en-US" b="1" dirty="0"/>
              <a:t>Committee Feedback</a:t>
            </a:r>
            <a:r>
              <a:rPr lang="en-US" dirty="0"/>
              <a:t> </a:t>
            </a:r>
            <a:r>
              <a:rPr lang="en-US" i="1" dirty="0"/>
              <a:t>Committee Member:</a:t>
            </a:r>
            <a:r>
              <a:rPr lang="en-US" dirty="0"/>
              <a:t> "Your literature review misses fundamental papers that any first-year should know. I question whether you're cut out for this program if these basics aren't clear to you." </a:t>
            </a:r>
            <a:r>
              <a:rPr lang="en-US" i="1" dirty="0"/>
              <a:t>Context:</a:t>
            </a:r>
            <a:r>
              <a:rPr lang="en-US" dirty="0"/>
              <a:t> Feedback that attacks competence rather than addressing specific improvements needed.</a:t>
            </a:r>
          </a:p>
          <a:p>
            <a:r>
              <a:rPr lang="en-US" b="1" dirty="0"/>
              <a:t>Healthy Difficult Conversations</a:t>
            </a:r>
          </a:p>
          <a:p>
            <a:pPr>
              <a:buFont typeface="+mj-lt"/>
              <a:buAutoNum type="arabicPeriod"/>
            </a:pPr>
            <a:r>
              <a:rPr lang="en-US" b="1" dirty="0"/>
              <a:t>Data Interpretation Disagreement</a:t>
            </a:r>
            <a:r>
              <a:rPr lang="en-US" dirty="0"/>
              <a:t> </a:t>
            </a:r>
            <a:r>
              <a:rPr lang="en-US" i="1" dirty="0"/>
              <a:t>Colleague:</a:t>
            </a:r>
            <a:r>
              <a:rPr lang="en-US" dirty="0"/>
              <a:t> "I'm looking at these results differently. The control group shows patterns that might suggest our conclusion isn't as strong as we thought. Can we walk through the analysis together to see if there are alternative explanations we should address?" </a:t>
            </a:r>
            <a:r>
              <a:rPr lang="en-US" i="1" dirty="0"/>
              <a:t>Context:</a:t>
            </a:r>
            <a:r>
              <a:rPr lang="en-US" dirty="0"/>
              <a:t> Focus on the science rather than the researcher, with an invitation to collaborate on understanding.</a:t>
            </a:r>
          </a:p>
          <a:p>
            <a:pPr>
              <a:buFont typeface="+mj-lt"/>
              <a:buAutoNum type="arabicPeriod"/>
            </a:pPr>
            <a:r>
              <a:rPr lang="en-US" b="1" dirty="0"/>
              <a:t>Experimental Design Critique</a:t>
            </a:r>
            <a:r>
              <a:rPr lang="en-US" dirty="0"/>
              <a:t> </a:t>
            </a:r>
            <a:r>
              <a:rPr lang="en-US" i="1" dirty="0"/>
              <a:t>PI:</a:t>
            </a:r>
            <a:r>
              <a:rPr lang="en-US" dirty="0"/>
              <a:t> "I have concerns about the statistical power in this design. With these sample sizes, we risk missing important effects. Could you run some power calculations and we can discuss modifications that would strengthen our confidence in the results?" </a:t>
            </a:r>
            <a:r>
              <a:rPr lang="en-US" i="1" dirty="0"/>
              <a:t>Context:</a:t>
            </a:r>
            <a:r>
              <a:rPr lang="en-US" dirty="0"/>
              <a:t> Specific criticism with constructive suggestions and a path forward.</a:t>
            </a:r>
          </a:p>
          <a:p>
            <a:pPr>
              <a:buFont typeface="+mj-lt"/>
              <a:buAutoNum type="arabicPeriod"/>
            </a:pPr>
            <a:r>
              <a:rPr lang="en-US" b="1" dirty="0"/>
              <a:t>Publication Strategy Debate</a:t>
            </a:r>
            <a:r>
              <a:rPr lang="en-US" dirty="0"/>
              <a:t> </a:t>
            </a:r>
            <a:r>
              <a:rPr lang="en-US" i="1" dirty="0"/>
              <a:t>Senior Researcher:</a:t>
            </a:r>
            <a:r>
              <a:rPr lang="en-US" dirty="0"/>
              <a:t> "I believe we should split this into two papers rather than one comprehensive manuscript. The methodological innovation deserves its own focus, and I'm concerned the main finding gets lost in the current structure. What do you think about that approach?" </a:t>
            </a:r>
            <a:r>
              <a:rPr lang="en-US" i="1" dirty="0"/>
              <a:t>Context:</a:t>
            </a:r>
            <a:r>
              <a:rPr lang="en-US" dirty="0"/>
              <a:t> Presents a different viewpoint with reasoning and invites discussion.</a:t>
            </a:r>
          </a:p>
          <a:p>
            <a:pPr>
              <a:buFont typeface="+mj-lt"/>
              <a:buAutoNum type="arabicPeriod"/>
            </a:pPr>
            <a:r>
              <a:rPr lang="en-US" b="1" dirty="0"/>
              <a:t>Resource Allocation Discussion</a:t>
            </a:r>
            <a:r>
              <a:rPr lang="en-US" dirty="0"/>
              <a:t> </a:t>
            </a:r>
            <a:r>
              <a:rPr lang="en-US" i="1" dirty="0"/>
              <a:t>Lab Director:</a:t>
            </a:r>
            <a:r>
              <a:rPr lang="en-US" dirty="0"/>
              <a:t> "We need to prioritize projects given our budget constraints. I notice your project requires significant resources but hasn't shown progress benchmarks we discussed. Can you help me understand the challenges you're facing and what you need to move forward effectively?" </a:t>
            </a:r>
            <a:r>
              <a:rPr lang="en-US" i="1" dirty="0"/>
              <a:t>Context:</a:t>
            </a:r>
            <a:r>
              <a:rPr lang="en-US" dirty="0"/>
              <a:t> Addresses difficult resource decisions while seeking understanding rather than making accusations.</a:t>
            </a:r>
          </a:p>
          <a:p>
            <a:pPr>
              <a:buFont typeface="+mj-lt"/>
              <a:buAutoNum type="arabicPeriod"/>
            </a:pPr>
            <a:r>
              <a:rPr lang="en-US" b="1" dirty="0"/>
              <a:t>Mentorship Boundary Setting</a:t>
            </a:r>
            <a:r>
              <a:rPr lang="en-US" dirty="0"/>
              <a:t> </a:t>
            </a:r>
            <a:r>
              <a:rPr lang="en-US" i="1" dirty="0"/>
              <a:t>Mentor:</a:t>
            </a:r>
            <a:r>
              <a:rPr lang="en-US" dirty="0"/>
              <a:t> "I've noticed you're waiting for my approval before proceeding with each step. While I appreciate your thoroughness, I think your development as a scientist would benefit from more independent decision-making. How can I support you in building that confidence while still providing guidance when needed?" </a:t>
            </a:r>
            <a:r>
              <a:rPr lang="en-US" i="1" dirty="0"/>
              <a:t>Context:</a:t>
            </a:r>
            <a:r>
              <a:rPr lang="en-US" dirty="0"/>
              <a:t> Addresses a difficult pattern while focusing on growth rather than deficiency.</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3</a:t>
            </a:fld>
            <a:endParaRPr lang="en-US" dirty="0"/>
          </a:p>
        </p:txBody>
      </p:sp>
    </p:spTree>
    <p:extLst>
      <p:ext uri="{BB962C8B-B14F-4D97-AF65-F5344CB8AC3E}">
        <p14:creationId xmlns:p14="http://schemas.microsoft.com/office/powerpoint/2010/main" val="64943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rPr>
              <a:t>What will happen if you have this conversation? What will happen if you don’t? </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4</a:t>
            </a:fld>
            <a:endParaRPr lang="en-US" dirty="0"/>
          </a:p>
        </p:txBody>
      </p:sp>
    </p:spTree>
    <p:extLst>
      <p:ext uri="{BB962C8B-B14F-4D97-AF65-F5344CB8AC3E}">
        <p14:creationId xmlns:p14="http://schemas.microsoft.com/office/powerpoint/2010/main" val="8962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Stay focused on the goal of the conversation.  What is the agenda?  What are the immediate vs longer term objectives? Can you begin with the positives? What is the purpose? Establish a shared understanding before you begin.</a:t>
            </a:r>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dirty="0"/>
          </a:p>
        </p:txBody>
      </p:sp>
    </p:spTree>
    <p:extLst>
      <p:ext uri="{BB962C8B-B14F-4D97-AF65-F5344CB8AC3E}">
        <p14:creationId xmlns:p14="http://schemas.microsoft.com/office/powerpoint/2010/main" val="122543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After establishing the goal of the conversation, ask questions.  Listen.  What are they saying?  Some personalities are indirect… can you hear the words that they are ‘not saying’? What is their body language saying?</a:t>
            </a:r>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dirty="0"/>
          </a:p>
        </p:txBody>
      </p:sp>
    </p:spTree>
    <p:extLst>
      <p:ext uri="{BB962C8B-B14F-4D97-AF65-F5344CB8AC3E}">
        <p14:creationId xmlns:p14="http://schemas.microsoft.com/office/powerpoint/2010/main" val="31959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solidFill>
                  <a:schemeClr val="tx2">
                    <a:lumMod val="50000"/>
                  </a:schemeClr>
                </a:solidFill>
              </a:rPr>
              <a:t>R</a:t>
            </a:r>
            <a:r>
              <a:rPr lang="en-US" altLang="en-US" dirty="0">
                <a:solidFill>
                  <a:schemeClr val="tx2">
                    <a:lumMod val="50000"/>
                  </a:schemeClr>
                </a:solidFill>
              </a:rPr>
              <a:t>ecognize their emotions, deal with anger quickly and reject any unacceptable behavior.</a:t>
            </a:r>
          </a:p>
          <a:p>
            <a:r>
              <a:rPr lang="en-US" dirty="0">
                <a:solidFill>
                  <a:schemeClr val="tx2">
                    <a:lumMod val="50000"/>
                  </a:schemeClr>
                </a:solidFill>
              </a:rPr>
              <a:t>Consider cultural and personality differences. It’s OK for professional heated discussion, providing that it is not directed at the person.</a:t>
            </a:r>
          </a:p>
          <a:p>
            <a:endParaRPr lang="en-US" dirty="0">
              <a:solidFill>
                <a:schemeClr val="tx2">
                  <a:lumMod val="50000"/>
                </a:schemeClr>
              </a:solidFill>
            </a:endParaRPr>
          </a:p>
          <a:p>
            <a:r>
              <a:rPr lang="en-US" b="1" dirty="0"/>
              <a:t>10 Examples of Healthy Heated Discussions in Academic Research Labs</a:t>
            </a:r>
          </a:p>
          <a:p>
            <a:pPr>
              <a:buFont typeface="+mj-lt"/>
              <a:buAutoNum type="arabicPeriod"/>
            </a:pPr>
            <a:r>
              <a:rPr lang="en-US" b="1" dirty="0"/>
              <a:t>Competing Interpretations of Results</a:t>
            </a:r>
            <a:r>
              <a:rPr lang="en-US" dirty="0"/>
              <a:t> </a:t>
            </a:r>
            <a:r>
              <a:rPr lang="en-US" i="1" dirty="0"/>
              <a:t>Researcher A:</a:t>
            </a:r>
            <a:r>
              <a:rPr lang="en-US" dirty="0"/>
              <a:t> "These results strongly support our hypothesis about membrane permeability!" </a:t>
            </a:r>
            <a:r>
              <a:rPr lang="en-US" i="1" dirty="0"/>
              <a:t>Researcher B:</a:t>
            </a:r>
            <a:r>
              <a:rPr lang="en-US" dirty="0"/>
              <a:t> "I disagree completely. The control data suggests these effects could be explained by temperature fluctuations. Look at this scatter plot—the pattern is consistent with environmental factors." </a:t>
            </a:r>
            <a:r>
              <a:rPr lang="en-US" i="1" dirty="0"/>
              <a:t>Researcher A:</a:t>
            </a:r>
            <a:r>
              <a:rPr lang="en-US" dirty="0"/>
              <a:t> "But our calibration accounts for that. Let's run the statistical analysis again with those variables isolated." </a:t>
            </a:r>
            <a:r>
              <a:rPr lang="en-US" i="1" dirty="0"/>
              <a:t>Why it's healthy:</a:t>
            </a:r>
            <a:r>
              <a:rPr lang="en-US" dirty="0"/>
              <a:t> Both parties are passionate but focused on data and methodological approaches, not personal competence.</a:t>
            </a:r>
          </a:p>
          <a:p>
            <a:pPr>
              <a:buFont typeface="+mj-lt"/>
              <a:buAutoNum type="arabicPeriod"/>
            </a:pPr>
            <a:r>
              <a:rPr lang="en-US" b="1" dirty="0"/>
              <a:t>Theoretical Framework Debate</a:t>
            </a:r>
            <a:r>
              <a:rPr lang="en-US" dirty="0"/>
              <a:t> </a:t>
            </a:r>
            <a:r>
              <a:rPr lang="en-US" i="1" dirty="0"/>
              <a:t>Postdoc:</a:t>
            </a:r>
            <a:r>
              <a:rPr lang="en-US" dirty="0"/>
              <a:t> "The behavioral economics model explains these findings far better than any neurobiological framework could." </a:t>
            </a:r>
            <a:r>
              <a:rPr lang="en-US" i="1" dirty="0"/>
              <a:t>PI:</a:t>
            </a:r>
            <a:r>
              <a:rPr lang="en-US" dirty="0"/>
              <a:t> "That's an oversimplification! The neural circuits we've identified provide a mechanistic explanation that behavioral models can't. We need to incorporate both levels of analysis." </a:t>
            </a:r>
            <a:r>
              <a:rPr lang="en-US" i="1" dirty="0"/>
              <a:t>Why it's healthy:</a:t>
            </a:r>
            <a:r>
              <a:rPr lang="en-US" dirty="0"/>
              <a:t> Strong disagreement about scientific approach that respects both perspectives as valuable while advocating for integration.</a:t>
            </a:r>
          </a:p>
          <a:p>
            <a:pPr>
              <a:buFont typeface="+mj-lt"/>
              <a:buAutoNum type="arabicPeriod"/>
            </a:pPr>
            <a:r>
              <a:rPr lang="en-US" b="1" dirty="0"/>
              <a:t>Research Priority Disagreement</a:t>
            </a:r>
            <a:r>
              <a:rPr lang="en-US" dirty="0"/>
              <a:t> </a:t>
            </a:r>
            <a:r>
              <a:rPr lang="en-US" i="1" dirty="0"/>
              <a:t>Lab Manager:</a:t>
            </a:r>
            <a:r>
              <a:rPr lang="en-US" dirty="0"/>
              <a:t> "We need to focus on replicating these findings before moving forward!" </a:t>
            </a:r>
            <a:r>
              <a:rPr lang="en-US" i="1" dirty="0"/>
              <a:t>Graduate Student:</a:t>
            </a:r>
            <a:r>
              <a:rPr lang="en-US" dirty="0"/>
              <a:t> "But that could take months! The field is moving quickly, and we risk being scooped if we don't pursue the next step now." </a:t>
            </a:r>
            <a:r>
              <a:rPr lang="en-US" i="1" dirty="0"/>
              <a:t>Lab Manager:</a:t>
            </a:r>
            <a:r>
              <a:rPr lang="en-US" dirty="0"/>
              <a:t> "Scientific integrity is more important than publication speed. What if we divide the team to do both simultaneously?" </a:t>
            </a:r>
            <a:r>
              <a:rPr lang="en-US" i="1" dirty="0"/>
              <a:t>Why it's healthy:</a:t>
            </a:r>
            <a:r>
              <a:rPr lang="en-US" dirty="0"/>
              <a:t> Addresses real tensions between scientific rigor and competitive pressures with a solution-oriented approach.</a:t>
            </a:r>
          </a:p>
          <a:p>
            <a:pPr>
              <a:buFont typeface="+mj-lt"/>
              <a:buAutoNum type="arabicPeriod"/>
            </a:pPr>
            <a:r>
              <a:rPr lang="en-US" b="1" dirty="0"/>
              <a:t>Methodological Critique</a:t>
            </a:r>
            <a:r>
              <a:rPr lang="en-US" dirty="0"/>
              <a:t> </a:t>
            </a:r>
            <a:r>
              <a:rPr lang="en-US" i="1" dirty="0"/>
              <a:t>Researcher:</a:t>
            </a:r>
            <a:r>
              <a:rPr lang="en-US" dirty="0"/>
              <a:t> "This Western blot technique is introducing too much variability. We should switch to ELISA." </a:t>
            </a:r>
            <a:r>
              <a:rPr lang="en-US" i="1" dirty="0"/>
              <a:t>Collaborator:</a:t>
            </a:r>
            <a:r>
              <a:rPr lang="en-US" dirty="0"/>
              <a:t> "Absolutely not! We lose critical information about protein size and modification. Our problem is inconsistent sample preparation, not the technique itself." </a:t>
            </a:r>
            <a:r>
              <a:rPr lang="en-US" i="1" dirty="0"/>
              <a:t>Researcher:</a:t>
            </a:r>
            <a:r>
              <a:rPr lang="en-US" dirty="0"/>
              <a:t> "Then let's systematically test both hypotheses with controlled comparisons." </a:t>
            </a:r>
            <a:r>
              <a:rPr lang="en-US" i="1" dirty="0"/>
              <a:t>Why it's healthy:</a:t>
            </a:r>
            <a:r>
              <a:rPr lang="en-US" dirty="0"/>
              <a:t> Passionate defense of approaches with a willingness to test assumptions empirically.</a:t>
            </a:r>
          </a:p>
          <a:p>
            <a:pPr>
              <a:buFont typeface="+mj-lt"/>
              <a:buAutoNum type="arabicPeriod"/>
            </a:pPr>
            <a:r>
              <a:rPr lang="en-US" b="1" dirty="0"/>
              <a:t>Publishing Strategy Conflict</a:t>
            </a:r>
            <a:r>
              <a:rPr lang="en-US" dirty="0"/>
              <a:t> </a:t>
            </a:r>
            <a:r>
              <a:rPr lang="en-US" i="1" dirty="0"/>
              <a:t>Senior Researcher:</a:t>
            </a:r>
            <a:r>
              <a:rPr lang="en-US" dirty="0"/>
              <a:t> "We should submit to Nature first. This finding is groundbreaking!" </a:t>
            </a:r>
            <a:r>
              <a:rPr lang="en-US" i="1" dirty="0"/>
              <a:t>Junior Researcher:</a:t>
            </a:r>
            <a:r>
              <a:rPr lang="en-US" dirty="0"/>
              <a:t> "I strongly disagree. The specialized journal will give us better peer review and more appropriate audience. Nature will likely reject without review, wasting months." </a:t>
            </a:r>
            <a:r>
              <a:rPr lang="en-US" i="1" dirty="0"/>
              <a:t>Senior Researcher:</a:t>
            </a:r>
            <a:r>
              <a:rPr lang="en-US" dirty="0"/>
              <a:t> "What if we prepare both manuscripts simultaneously? The specialized paper can be more technical while we craft a broader narrative for Nature." </a:t>
            </a:r>
            <a:r>
              <a:rPr lang="en-US" i="1" dirty="0"/>
              <a:t>Why it's healthy:</a:t>
            </a:r>
            <a:r>
              <a:rPr lang="en-US" dirty="0"/>
              <a:t> Strategic disagreement that acknowledges both perspectives and finds a compromise.</a:t>
            </a:r>
          </a:p>
          <a:p>
            <a:pPr>
              <a:buFont typeface="+mj-lt"/>
              <a:buAutoNum type="arabicPeriod"/>
            </a:pPr>
            <a:r>
              <a:rPr lang="en-US" b="1" dirty="0"/>
              <a:t>Ethical Research Design</a:t>
            </a:r>
            <a:r>
              <a:rPr lang="en-US" dirty="0"/>
              <a:t> </a:t>
            </a:r>
            <a:r>
              <a:rPr lang="en-US" i="1" dirty="0"/>
              <a:t>Ethics Committee Member:</a:t>
            </a:r>
            <a:r>
              <a:rPr lang="en-US" dirty="0"/>
              <a:t> "This protocol puts too much burden on participants. We need to reduce the testing time." </a:t>
            </a:r>
            <a:r>
              <a:rPr lang="en-US" i="1" dirty="0"/>
              <a:t>Principal Investigator:</a:t>
            </a:r>
            <a:r>
              <a:rPr lang="en-US" dirty="0"/>
              <a:t> "But without that data, we can't answer the research question effectively! The participants understand the value of their contribution." </a:t>
            </a:r>
            <a:r>
              <a:rPr lang="en-US" i="1" dirty="0"/>
              <a:t>Ethics Member:</a:t>
            </a:r>
            <a:r>
              <a:rPr lang="en-US" dirty="0"/>
              <a:t> "Then let's redesign to make it more efficient or split it into two sessions. Participant welfare must come first." </a:t>
            </a:r>
            <a:r>
              <a:rPr lang="en-US" i="1" dirty="0"/>
              <a:t>Why it's healthy:</a:t>
            </a:r>
            <a:r>
              <a:rPr lang="en-US" dirty="0"/>
              <a:t> Balances scientific goals with ethical considerations, focusing on finding solutions rather than winning the argument.</a:t>
            </a:r>
          </a:p>
          <a:p>
            <a:pPr>
              <a:buFont typeface="+mj-lt"/>
              <a:buAutoNum type="arabicPeriod"/>
            </a:pPr>
            <a:r>
              <a:rPr lang="en-US" b="1" dirty="0"/>
              <a:t>Resource Allocation Debate</a:t>
            </a:r>
            <a:r>
              <a:rPr lang="en-US" dirty="0"/>
              <a:t> </a:t>
            </a:r>
            <a:r>
              <a:rPr lang="en-US" i="1" dirty="0"/>
              <a:t>Lab Member A:</a:t>
            </a:r>
            <a:r>
              <a:rPr lang="en-US" dirty="0"/>
              <a:t> "The new sequencing technology should be dedicated to the cancer project—it has the most immediate clinical implications!" </a:t>
            </a:r>
            <a:r>
              <a:rPr lang="en-US" i="1" dirty="0"/>
              <a:t>Lab Member B:</a:t>
            </a:r>
            <a:r>
              <a:rPr lang="en-US" dirty="0"/>
              <a:t> "That's short-sighted! The evolutionary biology project has broader scientific impact and could lead to multiple high-impact publications." </a:t>
            </a:r>
            <a:r>
              <a:rPr lang="en-US" i="1" dirty="0"/>
              <a:t>PI:</a:t>
            </a:r>
            <a:r>
              <a:rPr lang="en-US" dirty="0"/>
              <a:t> "Let's create a schedule that allows both projects access based on clear milestones and deliverables." </a:t>
            </a:r>
            <a:r>
              <a:rPr lang="en-US" i="1" dirty="0"/>
              <a:t>Why it's healthy:</a:t>
            </a:r>
            <a:r>
              <a:rPr lang="en-US" dirty="0"/>
              <a:t> Passionate advocacy for different research priorities leading to a fair solution.</a:t>
            </a:r>
          </a:p>
          <a:p>
            <a:pPr>
              <a:buFont typeface="+mj-lt"/>
              <a:buAutoNum type="arabicPeriod"/>
            </a:pPr>
            <a:r>
              <a:rPr lang="en-US" b="1" dirty="0"/>
              <a:t>Interdisciplinary Approach Conflict</a:t>
            </a:r>
            <a:r>
              <a:rPr lang="en-US" dirty="0"/>
              <a:t> </a:t>
            </a:r>
            <a:r>
              <a:rPr lang="en-US" i="1" dirty="0"/>
              <a:t>Physicist:</a:t>
            </a:r>
            <a:r>
              <a:rPr lang="en-US" dirty="0"/>
              <a:t> "This biological system needs rigorous mathematical modeling to truly understand the dynamics." </a:t>
            </a:r>
            <a:r>
              <a:rPr lang="en-US" i="1" dirty="0"/>
              <a:t>Biologist:</a:t>
            </a:r>
            <a:r>
              <a:rPr lang="en-US" dirty="0"/>
              <a:t> "Models oversimplify the complex regulatory networks! We need more experimental data before abstracting to models." </a:t>
            </a:r>
            <a:r>
              <a:rPr lang="en-US" i="1" dirty="0"/>
              <a:t>Physicist:</a:t>
            </a:r>
            <a:r>
              <a:rPr lang="en-US" dirty="0"/>
              <a:t> "What if we develop models iteratively, using each round of experimental data to refine the mathematics?" </a:t>
            </a:r>
            <a:r>
              <a:rPr lang="en-US" i="1" dirty="0"/>
              <a:t>Why it's healthy:</a:t>
            </a:r>
            <a:r>
              <a:rPr lang="en-US" dirty="0"/>
              <a:t> Disciplinary perspective clash that leads to stronger interdisciplinary methodology.</a:t>
            </a:r>
          </a:p>
          <a:p>
            <a:pPr>
              <a:buFont typeface="+mj-lt"/>
              <a:buAutoNum type="arabicPeriod"/>
            </a:pPr>
            <a:r>
              <a:rPr lang="en-US" b="1" dirty="0"/>
              <a:t>Mentorship Philosophy Debate</a:t>
            </a:r>
            <a:r>
              <a:rPr lang="en-US" dirty="0"/>
              <a:t> </a:t>
            </a:r>
            <a:r>
              <a:rPr lang="en-US" i="1" dirty="0"/>
              <a:t>Mentor:</a:t>
            </a:r>
            <a:r>
              <a:rPr lang="en-US" dirty="0"/>
              <a:t> "You need to let students struggle more with problem-solving. You're providing too much guidance and limiting their development." </a:t>
            </a:r>
            <a:r>
              <a:rPr lang="en-US" i="1" dirty="0"/>
              <a:t>Co-mentor:</a:t>
            </a:r>
            <a:r>
              <a:rPr lang="en-US" dirty="0"/>
              <a:t> "These techniques are too complex for trial and error! Detailed guidance prevents wasted time and resources." </a:t>
            </a:r>
            <a:r>
              <a:rPr lang="en-US" i="1" dirty="0"/>
              <a:t>Mentor:</a:t>
            </a:r>
            <a:r>
              <a:rPr lang="en-US" dirty="0"/>
              <a:t> "Perhaps we need a staged approach—more guidance initially, then progressively less as they develop competence?" </a:t>
            </a:r>
            <a:r>
              <a:rPr lang="en-US" i="1" dirty="0"/>
              <a:t>Why it's healthy:</a:t>
            </a:r>
            <a:r>
              <a:rPr lang="en-US" dirty="0"/>
              <a:t> Strong disagreement about pedagogical approach that respects both perspectives and seeks a principled compromise.</a:t>
            </a:r>
          </a:p>
          <a:p>
            <a:pPr>
              <a:buFont typeface="+mj-lt"/>
              <a:buAutoNum type="arabicPeriod"/>
            </a:pPr>
            <a:r>
              <a:rPr lang="en-US" b="1" dirty="0"/>
              <a:t>Data Sharing Disagreement</a:t>
            </a:r>
            <a:r>
              <a:rPr lang="en-US" dirty="0"/>
              <a:t> </a:t>
            </a:r>
            <a:r>
              <a:rPr lang="en-US" i="1" dirty="0"/>
              <a:t>Open Science Advocate:</a:t>
            </a:r>
            <a:r>
              <a:rPr lang="en-US" dirty="0"/>
              <a:t> "We should release all raw data with the publication. Transparency is non-negotiable for scientific progress!" </a:t>
            </a:r>
            <a:r>
              <a:rPr lang="en-US" i="1" dirty="0"/>
              <a:t>Cautious Researcher:</a:t>
            </a:r>
            <a:r>
              <a:rPr lang="en-US" dirty="0"/>
              <a:t> "That's premature! We haven't mined the dataset fully yet. We need at least a one-year embargo to complete our planned analyses." </a:t>
            </a:r>
            <a:r>
              <a:rPr lang="en-US" i="1" dirty="0"/>
              <a:t>Third Researcher:</a:t>
            </a:r>
            <a:r>
              <a:rPr lang="en-US" dirty="0"/>
              <a:t> "What about releasing processed data now with raw data under embargo? This maintains transparency while protecting the team's investment." </a:t>
            </a:r>
            <a:r>
              <a:rPr lang="en-US" i="1" dirty="0"/>
              <a:t>Why it's healthy:</a:t>
            </a:r>
            <a:r>
              <a:rPr lang="en-US" dirty="0"/>
              <a:t> Principled disagreement about scientific values that works toward a solution respecting multiple concerns.</a:t>
            </a:r>
          </a:p>
          <a:p>
            <a:endParaRPr lang="en-US" dirty="0">
              <a:solidFill>
                <a:schemeClr val="tx2">
                  <a:lumMod val="50000"/>
                </a:schemeClr>
              </a:solidFill>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7</a:t>
            </a:fld>
            <a:endParaRPr lang="en-US" dirty="0"/>
          </a:p>
        </p:txBody>
      </p:sp>
    </p:spTree>
    <p:extLst>
      <p:ext uri="{BB962C8B-B14F-4D97-AF65-F5344CB8AC3E}">
        <p14:creationId xmlns:p14="http://schemas.microsoft.com/office/powerpoint/2010/main" val="36883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Feedback includes asking clarity questions to ensure a thorough understanding and awareness of the key points. When possible, paraphrasing and summarize.  Feedback also involves providing constructive guidance.</a:t>
            </a:r>
          </a:p>
        </p:txBody>
      </p:sp>
      <p:sp>
        <p:nvSpPr>
          <p:cNvPr id="4" name="Slide Number Placeholder 3"/>
          <p:cNvSpPr>
            <a:spLocks noGrp="1"/>
          </p:cNvSpPr>
          <p:nvPr>
            <p:ph type="sldNum" sz="quarter" idx="5"/>
          </p:nvPr>
        </p:nvSpPr>
        <p:spPr/>
        <p:txBody>
          <a:bodyPr/>
          <a:lstStyle/>
          <a:p>
            <a:fld id="{B3981FC6-C8AA-7940-8A7C-E3E266B29C15}" type="slidenum">
              <a:rPr lang="en-US" smtClean="0"/>
              <a:t>8</a:t>
            </a:fld>
            <a:endParaRPr lang="en-US" dirty="0"/>
          </a:p>
        </p:txBody>
      </p:sp>
    </p:spTree>
    <p:extLst>
      <p:ext uri="{BB962C8B-B14F-4D97-AF65-F5344CB8AC3E}">
        <p14:creationId xmlns:p14="http://schemas.microsoft.com/office/powerpoint/2010/main" val="306023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lumMod val="50000"/>
                  </a:schemeClr>
                </a:solidFill>
              </a:rPr>
              <a:t>Acknowledge their circumstances and feelings. Ask ‘how are you feeling?’ and show empathy.  Not everyone is naturally empathic; think about what you would do in their shoes.  Show sympathy when appropriate. </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dirty="0"/>
          </a:p>
        </p:txBody>
      </p:sp>
    </p:spTree>
    <p:extLst>
      <p:ext uri="{BB962C8B-B14F-4D97-AF65-F5344CB8AC3E}">
        <p14:creationId xmlns:p14="http://schemas.microsoft.com/office/powerpoint/2010/main" val="427504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0" i="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0" i="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C2CD8BC0-DD67-D540-A010-F2BB70A8C3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b="0" i="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8" name="Footer Placeholder 7"/>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4" name="Footer Placeholder 3"/>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3" name="Footer Placeholder 2"/>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0" i="0">
                <a:latin typeface="Century Gothic" panose="020B0502020202020204" pitchFamily="34" charset="0"/>
              </a:defRPr>
            </a:lvl1pPr>
            <a:lvl2pPr>
              <a:defRPr sz="2100" b="0" i="0">
                <a:latin typeface="Century Gothic" panose="020B0502020202020204" pitchFamily="34" charset="0"/>
              </a:defRPr>
            </a:lvl2pPr>
            <a:lvl3pPr>
              <a:defRPr sz="1800" b="0" i="0">
                <a:latin typeface="Century Gothic" panose="020B0502020202020204" pitchFamily="34" charset="0"/>
              </a:defRPr>
            </a:lvl3pPr>
            <a:lvl4pPr>
              <a:defRPr sz="1500" b="0" i="0">
                <a:latin typeface="Century Gothic" panose="020B0502020202020204" pitchFamily="34" charset="0"/>
              </a:defRPr>
            </a:lvl4pPr>
            <a:lvl5pPr>
              <a:defRPr sz="1500" b="0" i="0">
                <a:latin typeface="Century Gothic" panose="020B0502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C052935D-C90E-BD40-B136-E73C776E714C}" type="slidenum">
              <a:rPr lang="en-US" altLang="en-US" smtClean="0"/>
              <a:pPr/>
              <a:t>‹#›</a:t>
            </a:fld>
            <a:endParaRPr lang="en-US" alt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b="0" i="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DB1DEE18-3921-EC4F-B853-F0EB5728F34C}" type="datetimeFigureOut">
              <a:rPr lang="en-US" smtClean="0"/>
              <a:pPr/>
              <a:t>7/31/25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Century Gothic" panose="020B0502020202020204" pitchFamily="34" charset="0"/>
              </a:defRPr>
            </a:lvl1pPr>
          </a:lstStyle>
          <a:p>
            <a:fld id="{C2CD8BC0-DD67-D540-A010-F2BB70A8C356}" type="slidenum">
              <a:rPr lang="en-US" smtClean="0"/>
              <a:pPr/>
              <a:t>‹#›</a:t>
            </a:fld>
            <a:endParaRPr lang="en-US" dirty="0"/>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b="0" i="0"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44" name="Group 4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7" name="Picture 36">
            <a:extLst>
              <a:ext uri="{FF2B5EF4-FFF2-40B4-BE49-F238E27FC236}">
                <a16:creationId xmlns:a16="http://schemas.microsoft.com/office/drawing/2014/main" id="{7EE4C0BA-CCA9-4448-AB11-517625ABDAD5}"/>
              </a:ext>
            </a:extLst>
          </p:cNvPr>
          <p:cNvPicPr>
            <a:picLocks noChangeAspect="1"/>
          </p:cNvPicPr>
          <p:nvPr/>
        </p:nvPicPr>
        <p:blipFill rotWithShape="1">
          <a:blip r:embed="rId3"/>
          <a:srcRect t="14987" b="4731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378716" y="4843263"/>
            <a:ext cx="5077622"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a negative performance review</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Confiding personal issues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the group leader feedback</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Talking about changes in career plans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Asking in-laws to stop interfering</a:t>
            </a:r>
          </a:p>
        </p:txBody>
      </p:sp>
      <p:sp>
        <p:nvSpPr>
          <p:cNvPr id="68" name="Rectangle 3">
            <a:extLst>
              <a:ext uri="{FF2B5EF4-FFF2-40B4-BE49-F238E27FC236}">
                <a16:creationId xmlns:a16="http://schemas.microsoft.com/office/drawing/2014/main" id="{89304DE3-1EAC-5F4A-BBF3-24C17E5FC11A}"/>
              </a:ext>
            </a:extLst>
          </p:cNvPr>
          <p:cNvSpPr>
            <a:spLocks noChangeArrowheads="1"/>
          </p:cNvSpPr>
          <p:nvPr/>
        </p:nvSpPr>
        <p:spPr bwMode="auto">
          <a:xfrm>
            <a:off x="86671" y="4750362"/>
            <a:ext cx="441840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difficult conversations</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what are some examples of difficult conversations?</a:t>
            </a:r>
          </a:p>
        </p:txBody>
      </p:sp>
    </p:spTree>
    <p:extLst>
      <p:ext uri="{BB962C8B-B14F-4D97-AF65-F5344CB8AC3E}">
        <p14:creationId xmlns:p14="http://schemas.microsoft.com/office/powerpoint/2010/main" val="4050755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14D2-0ECB-A43E-91D6-86779EBDE73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7CF7E42-D8B7-1570-9715-8F99484DB046}"/>
              </a:ext>
            </a:extLst>
          </p:cNvPr>
          <p:cNvSpPr txBox="1"/>
          <p:nvPr/>
        </p:nvSpPr>
        <p:spPr>
          <a:xfrm>
            <a:off x="190416" y="2919154"/>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with zero confusion.  Don’t be afraid to be direct, even blunt.</a:t>
            </a:r>
          </a:p>
        </p:txBody>
      </p:sp>
      <p:sp>
        <p:nvSpPr>
          <p:cNvPr id="46" name="TextBox 45">
            <a:extLst>
              <a:ext uri="{FF2B5EF4-FFF2-40B4-BE49-F238E27FC236}">
                <a16:creationId xmlns:a16="http://schemas.microsoft.com/office/drawing/2014/main" id="{E4466756-E4D7-0C01-FB6A-E688B9E8ECDB}"/>
              </a:ext>
            </a:extLst>
          </p:cNvPr>
          <p:cNvSpPr txBox="1"/>
          <p:nvPr/>
        </p:nvSpPr>
        <p:spPr>
          <a:xfrm>
            <a:off x="190416" y="3935453"/>
            <a:ext cx="872871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having said/intimated that I care about the person.</a:t>
            </a:r>
          </a:p>
        </p:txBody>
      </p:sp>
      <p:sp>
        <p:nvSpPr>
          <p:cNvPr id="51" name="TextBox 50">
            <a:extLst>
              <a:ext uri="{FF2B5EF4-FFF2-40B4-BE49-F238E27FC236}">
                <a16:creationId xmlns:a16="http://schemas.microsoft.com/office/drawing/2014/main" id="{BF40A919-CFD7-CBC6-9424-35E4C9C4FB75}"/>
              </a:ext>
            </a:extLst>
          </p:cNvPr>
          <p:cNvSpPr txBox="1"/>
          <p:nvPr/>
        </p:nvSpPr>
        <p:spPr>
          <a:xfrm>
            <a:off x="190416" y="4951752"/>
            <a:ext cx="864877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letting the person know that although it is over, the door is still open for further discussion.</a:t>
            </a:r>
          </a:p>
        </p:txBody>
      </p:sp>
      <p:sp>
        <p:nvSpPr>
          <p:cNvPr id="71" name="TextBox 70">
            <a:extLst>
              <a:ext uri="{FF2B5EF4-FFF2-40B4-BE49-F238E27FC236}">
                <a16:creationId xmlns:a16="http://schemas.microsoft.com/office/drawing/2014/main" id="{12F8FC42-FB98-DB7F-C558-5F939C661320}"/>
              </a:ext>
            </a:extLst>
          </p:cNvPr>
          <p:cNvSpPr txBox="1"/>
          <p:nvPr/>
        </p:nvSpPr>
        <p:spPr>
          <a:xfrm>
            <a:off x="190416" y="6337384"/>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not “burning bridges.”</a:t>
            </a:r>
          </a:p>
        </p:txBody>
      </p:sp>
      <p:sp>
        <p:nvSpPr>
          <p:cNvPr id="10" name="Rectangle 3">
            <a:extLst>
              <a:ext uri="{FF2B5EF4-FFF2-40B4-BE49-F238E27FC236}">
                <a16:creationId xmlns:a16="http://schemas.microsoft.com/office/drawing/2014/main" id="{D4A4604D-8B66-F7EC-35C4-847464BE981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BEGIN with the END in mind</a:t>
            </a:r>
          </a:p>
        </p:txBody>
      </p:sp>
      <p:sp>
        <p:nvSpPr>
          <p:cNvPr id="12" name="TextBox 11">
            <a:extLst>
              <a:ext uri="{FF2B5EF4-FFF2-40B4-BE49-F238E27FC236}">
                <a16:creationId xmlns:a16="http://schemas.microsoft.com/office/drawing/2014/main" id="{99168361-68F9-7CE5-13B3-6CFA41CC73E5}"/>
              </a:ext>
            </a:extLst>
          </p:cNvPr>
          <p:cNvSpPr txBox="1"/>
          <p:nvPr/>
        </p:nvSpPr>
        <p:spPr>
          <a:xfrm>
            <a:off x="190416" y="1902855"/>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Always start with an agenda, the end goals, “If this is a successful conversation, then…”</a:t>
            </a:r>
          </a:p>
        </p:txBody>
      </p:sp>
      <p:sp>
        <p:nvSpPr>
          <p:cNvPr id="2" name="TextBox 1">
            <a:extLst>
              <a:ext uri="{FF2B5EF4-FFF2-40B4-BE49-F238E27FC236}">
                <a16:creationId xmlns:a16="http://schemas.microsoft.com/office/drawing/2014/main" id="{A9B983CE-2747-0BAF-9061-43B8E544CC35}"/>
              </a:ext>
            </a:extLst>
          </p:cNvPr>
          <p:cNvSpPr txBox="1"/>
          <p:nvPr/>
        </p:nvSpPr>
        <p:spPr>
          <a:xfrm>
            <a:off x="190416" y="1255888"/>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Know your opening line. </a:t>
            </a:r>
          </a:p>
        </p:txBody>
      </p:sp>
    </p:spTree>
    <p:extLst>
      <p:ext uri="{BB962C8B-B14F-4D97-AF65-F5344CB8AC3E}">
        <p14:creationId xmlns:p14="http://schemas.microsoft.com/office/powerpoint/2010/main" val="41244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subTnLst>
                                    <p:animClr clrSpc="rgb" dir="cw">
                                      <p:cBhvr override="childStyle">
                                        <p:cTn dur="1" fill="hold" display="0" masterRel="nextClick" afterEffect="1"/>
                                        <p:tgtEl>
                                          <p:spTgt spid="51"/>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p:bldP spid="51" grpId="0"/>
      <p:bldP spid="71"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216876" y="1374086"/>
            <a:ext cx="8678471" cy="49165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Keep your goals realistic. </a:t>
            </a:r>
            <a:r>
              <a:rPr lang="en-US" altLang="en-US" sz="2400" dirty="0">
                <a:solidFill>
                  <a:schemeClr val="tx1">
                    <a:lumMod val="75000"/>
                    <a:lumOff val="25000"/>
                  </a:schemeClr>
                </a:solidFill>
                <a:ea typeface="ＭＳ Ｐゴシック" panose="020B0600070205080204" pitchFamily="34" charset="-128"/>
              </a:rPr>
              <a:t>You can't eliminate the stress, but you can reduce it. Some things can’t change easily.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Give bad news upfront. </a:t>
            </a:r>
            <a:r>
              <a:rPr lang="en-US" altLang="en-US" sz="2400" dirty="0">
                <a:solidFill>
                  <a:schemeClr val="tx1">
                    <a:lumMod val="75000"/>
                    <a:lumOff val="25000"/>
                  </a:schemeClr>
                </a:solidFill>
                <a:ea typeface="ＭＳ Ｐゴシック" panose="020B0600070205080204" pitchFamily="34" charset="-128"/>
              </a:rPr>
              <a:t>Tough messages should be simply &amp; clearly stated in the first few sentences.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Adopt the "And Stance". </a:t>
            </a:r>
            <a:r>
              <a:rPr lang="en-US" altLang="en-US" sz="2400" dirty="0">
                <a:solidFill>
                  <a:schemeClr val="tx1">
                    <a:lumMod val="75000"/>
                    <a:lumOff val="25000"/>
                  </a:schemeClr>
                </a:solidFill>
                <a:ea typeface="ＭＳ Ｐゴシック" panose="020B0600070205080204" pitchFamily="34" charset="-128"/>
              </a:rPr>
              <a:t>Take control of the conversation by pre-empting distractions, objections &amp; blame by using "and". "I know you worked all night, and I know you want to do well, and I know you are new, and I know I could have been clearer..." and, and, and.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Get out of the "blame frame." </a:t>
            </a:r>
            <a:r>
              <a:rPr lang="en-US" altLang="en-US" sz="2400" dirty="0">
                <a:solidFill>
                  <a:schemeClr val="tx1">
                    <a:lumMod val="75000"/>
                    <a:lumOff val="25000"/>
                  </a:schemeClr>
                </a:solidFill>
                <a:ea typeface="ＭＳ Ｐゴシック" panose="020B0600070205080204" pitchFamily="34" charset="-128"/>
              </a:rPr>
              <a:t>Each person involved in the situation has a different objective story. Your goal is not to judge right &amp; wrong, it's to manage better outcomes.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14583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139327" y="1824248"/>
            <a:ext cx="9250857" cy="42834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Paraphrase. </a:t>
            </a:r>
            <a:r>
              <a:rPr lang="en-US" altLang="en-US" sz="2400" dirty="0">
                <a:solidFill>
                  <a:schemeClr val="tx1">
                    <a:lumMod val="75000"/>
                    <a:lumOff val="25000"/>
                  </a:schemeClr>
                </a:solidFill>
                <a:ea typeface="ＭＳ Ｐゴシック" panose="020B0600070205080204" pitchFamily="34" charset="-128"/>
              </a:rPr>
              <a:t>Create clarity &amp; let people know you're genuinely listening, summarize what they're telling you.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Be prepared for bad reactions. </a:t>
            </a:r>
            <a:r>
              <a:rPr lang="en-US" altLang="en-US" sz="2400" dirty="0">
                <a:solidFill>
                  <a:schemeClr val="tx1">
                    <a:lumMod val="75000"/>
                    <a:lumOff val="25000"/>
                  </a:schemeClr>
                </a:solidFill>
                <a:ea typeface="ＭＳ Ｐゴシック" panose="020B0600070205080204" pitchFamily="34" charset="-128"/>
              </a:rPr>
              <a:t>Finger-pointing, denial, arguments &amp; tears are all possible outcomes of tough conversations. You cannot control the other person's reactions but anticipate &amp; be ready.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Pretend it's 3 months or 10 years from now. </a:t>
            </a:r>
            <a:r>
              <a:rPr lang="en-US" altLang="en-US" sz="2400" dirty="0">
                <a:solidFill>
                  <a:schemeClr val="tx1">
                    <a:lumMod val="75000"/>
                    <a:lumOff val="25000"/>
                  </a:schemeClr>
                </a:solidFill>
                <a:ea typeface="ＭＳ Ｐゴシック" panose="020B0600070205080204" pitchFamily="34" charset="-128"/>
              </a:rPr>
              <a:t>Put the conversation in perspective by thinking about the future. Conversations that are hardest right now will seem less daunting.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more 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39490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B4257A-B3A4-4F49-81D5-2F48CDD5A9D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artisticPaintStrokes/>
                    </a14:imgEffect>
                  </a14:imgLayer>
                </a14:imgProps>
              </a:ext>
            </a:extLst>
          </a:blip>
          <a:srcRect l="2883" r="2883" b="1438"/>
          <a:stretch/>
        </p:blipFill>
        <p:spPr>
          <a:xfrm>
            <a:off x="0" y="1160343"/>
            <a:ext cx="9144000" cy="5697657"/>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productive difficult conversations </a:t>
            </a:r>
          </a:p>
          <a:p>
            <a:r>
              <a:rPr lang="en-US" sz="2800" dirty="0">
                <a:solidFill>
                  <a:schemeClr val="bg1">
                    <a:lumMod val="50000"/>
                  </a:schemeClr>
                </a:solidFill>
                <a:latin typeface="Century Gothic" panose="020B0502020202020204" pitchFamily="34" charset="0"/>
              </a:rPr>
              <a:t>here are the benefits</a:t>
            </a:r>
          </a:p>
        </p:txBody>
      </p:sp>
      <p:sp>
        <p:nvSpPr>
          <p:cNvPr id="3" name="Rectangle 2">
            <a:extLst>
              <a:ext uri="{FF2B5EF4-FFF2-40B4-BE49-F238E27FC236}">
                <a16:creationId xmlns:a16="http://schemas.microsoft.com/office/drawing/2014/main" id="{D65BF46B-B98D-9E4E-B42E-904DC9E55C49}"/>
              </a:ext>
            </a:extLst>
          </p:cNvPr>
          <p:cNvSpPr/>
          <p:nvPr/>
        </p:nvSpPr>
        <p:spPr>
          <a:xfrm>
            <a:off x="67011" y="1351656"/>
            <a:ext cx="9029489" cy="4701800"/>
          </a:xfrm>
          <a:prstGeom prst="rect">
            <a:avLst/>
          </a:prstGeom>
        </p:spPr>
        <p:txBody>
          <a:bodyPr wrap="square">
            <a:spAutoFit/>
          </a:bodyPr>
          <a:lstStyle/>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build trust</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increased empathy and understanding</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comfort and creativity</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energized motivating climate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desire to collaborate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growth and opportunities</a:t>
            </a:r>
          </a:p>
        </p:txBody>
      </p:sp>
    </p:spTree>
    <p:extLst>
      <p:ext uri="{BB962C8B-B14F-4D97-AF65-F5344CB8AC3E}">
        <p14:creationId xmlns:p14="http://schemas.microsoft.com/office/powerpoint/2010/main" val="28152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A887D-C119-D149-9490-A395D0434A53}"/>
              </a:ext>
            </a:extLst>
          </p:cNvPr>
          <p:cNvPicPr>
            <a:picLocks noChangeAspect="1"/>
          </p:cNvPicPr>
          <p:nvPr/>
        </p:nvPicPr>
        <p:blipFill rotWithShape="1">
          <a:blip r:embed="rId3">
            <a:alphaModFix amt="15000"/>
          </a:blip>
          <a:srcRect t="26965" b="-1"/>
          <a:stretch/>
        </p:blipFill>
        <p:spPr>
          <a:xfrm>
            <a:off x="0" y="1160584"/>
            <a:ext cx="9144000" cy="5697415"/>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case study</a:t>
            </a:r>
          </a:p>
          <a:p>
            <a:r>
              <a:rPr lang="en-US" sz="2800" dirty="0">
                <a:solidFill>
                  <a:schemeClr val="bg1">
                    <a:lumMod val="50000"/>
                  </a:schemeClr>
                </a:solidFill>
                <a:latin typeface="Century Gothic" panose="020B0502020202020204" pitchFamily="34" charset="0"/>
              </a:rPr>
              <a:t>imagine the following…</a:t>
            </a:r>
          </a:p>
        </p:txBody>
      </p:sp>
      <p:sp>
        <p:nvSpPr>
          <p:cNvPr id="2" name="Rectangle 1">
            <a:extLst>
              <a:ext uri="{FF2B5EF4-FFF2-40B4-BE49-F238E27FC236}">
                <a16:creationId xmlns:a16="http://schemas.microsoft.com/office/drawing/2014/main" id="{9DA0C5FD-E887-CE48-ABDB-107309624576}"/>
              </a:ext>
            </a:extLst>
          </p:cNvPr>
          <p:cNvSpPr/>
          <p:nvPr/>
        </p:nvSpPr>
        <p:spPr>
          <a:xfrm>
            <a:off x="304798" y="3253154"/>
            <a:ext cx="8358555" cy="3000821"/>
          </a:xfrm>
          <a:prstGeom prst="rect">
            <a:avLst/>
          </a:prstGeom>
        </p:spPr>
        <p:txBody>
          <a:bodyPr wrap="square">
            <a:spAutoFit/>
          </a:bodyPr>
          <a:lstStyle/>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the issue here?</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are the costs and benefits of approaching this issue with your advisor?</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advisor’s position and interest, and what is yours?</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strategy?</a:t>
            </a:r>
          </a:p>
        </p:txBody>
      </p:sp>
      <p:sp>
        <p:nvSpPr>
          <p:cNvPr id="6" name="Rectangle 5">
            <a:extLst>
              <a:ext uri="{FF2B5EF4-FFF2-40B4-BE49-F238E27FC236}">
                <a16:creationId xmlns:a16="http://schemas.microsoft.com/office/drawing/2014/main" id="{5D921EB4-9D8F-964E-9CDC-38603AD28699}"/>
              </a:ext>
            </a:extLst>
          </p:cNvPr>
          <p:cNvSpPr/>
          <p:nvPr/>
        </p:nvSpPr>
        <p:spPr>
          <a:xfrm>
            <a:off x="304798" y="1423491"/>
            <a:ext cx="8557848" cy="1107996"/>
          </a:xfrm>
          <a:prstGeom prst="rect">
            <a:avLst/>
          </a:prstGeom>
        </p:spPr>
        <p:txBody>
          <a:bodyPr wrap="square">
            <a:spAutoFit/>
          </a:bodyPr>
          <a:lstStyle/>
          <a:p>
            <a:r>
              <a:rPr lang="en-US" sz="2200" dirty="0">
                <a:solidFill>
                  <a:srgbClr val="FF0000"/>
                </a:solidFill>
                <a:latin typeface="Century Gothic" panose="020B0502020202020204" pitchFamily="34" charset="0"/>
              </a:rPr>
              <a:t>You are in the early stages of writing a publication (or dissertation proposal) and your advisor wants you to go in a different direction with your topic.</a:t>
            </a:r>
          </a:p>
        </p:txBody>
      </p:sp>
    </p:spTree>
    <p:extLst>
      <p:ext uri="{BB962C8B-B14F-4D97-AF65-F5344CB8AC3E}">
        <p14:creationId xmlns:p14="http://schemas.microsoft.com/office/powerpoint/2010/main" val="38781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07E1-6579-76C4-CF44-F92F8719D0D3}"/>
            </a:ext>
          </a:extLst>
        </p:cNvPr>
        <p:cNvGrpSpPr/>
        <p:nvPr/>
      </p:nvGrpSpPr>
      <p:grpSpPr>
        <a:xfrm>
          <a:off x="0" y="0"/>
          <a:ext cx="0" cy="0"/>
          <a:chOff x="0" y="0"/>
          <a:chExt cx="0" cy="0"/>
        </a:xfrm>
      </p:grpSpPr>
      <p:sp>
        <p:nvSpPr>
          <p:cNvPr id="10" name="Rectangle 3">
            <a:extLst>
              <a:ext uri="{FF2B5EF4-FFF2-40B4-BE49-F238E27FC236}">
                <a16:creationId xmlns:a16="http://schemas.microsoft.com/office/drawing/2014/main" id="{5E577300-C71F-03FF-3082-28D359BE8D2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common difficult conversations</a:t>
            </a:r>
          </a:p>
          <a:p>
            <a:r>
              <a:rPr lang="en-US" sz="2800" dirty="0">
                <a:solidFill>
                  <a:schemeClr val="tx1">
                    <a:lumMod val="50000"/>
                    <a:lumOff val="50000"/>
                  </a:schemeClr>
                </a:solidFill>
                <a:latin typeface="Century Gothic" panose="020B0502020202020204" pitchFamily="34" charset="0"/>
              </a:rPr>
              <a:t>in </a:t>
            </a:r>
            <a:r>
              <a:rPr lang="en-US" sz="2800" dirty="0" err="1">
                <a:solidFill>
                  <a:schemeClr val="tx1">
                    <a:lumMod val="50000"/>
                    <a:lumOff val="50000"/>
                  </a:schemeClr>
                </a:solidFill>
                <a:latin typeface="Century Gothic" panose="020B0502020202020204" pitchFamily="34" charset="0"/>
              </a:rPr>
              <a:t>trainee:mentor</a:t>
            </a:r>
            <a:r>
              <a:rPr lang="en-US" sz="2800" dirty="0">
                <a:solidFill>
                  <a:schemeClr val="tx1">
                    <a:lumMod val="50000"/>
                    <a:lumOff val="50000"/>
                  </a:schemeClr>
                </a:solidFill>
                <a:latin typeface="Century Gothic" panose="020B0502020202020204" pitchFamily="34" charset="0"/>
              </a:rPr>
              <a:t> relationships</a:t>
            </a:r>
          </a:p>
        </p:txBody>
      </p:sp>
      <p:graphicFrame>
        <p:nvGraphicFramePr>
          <p:cNvPr id="3" name="Table 2">
            <a:extLst>
              <a:ext uri="{FF2B5EF4-FFF2-40B4-BE49-F238E27FC236}">
                <a16:creationId xmlns:a16="http://schemas.microsoft.com/office/drawing/2014/main" id="{D514A40B-EE97-4031-18AF-846702B6EFD0}"/>
              </a:ext>
            </a:extLst>
          </p:cNvPr>
          <p:cNvGraphicFramePr>
            <a:graphicFrameLocks noGrp="1"/>
          </p:cNvGraphicFramePr>
          <p:nvPr>
            <p:extLst>
              <p:ext uri="{D42A27DB-BD31-4B8C-83A1-F6EECF244321}">
                <p14:modId xmlns:p14="http://schemas.microsoft.com/office/powerpoint/2010/main" val="4053222178"/>
              </p:ext>
            </p:extLst>
          </p:nvPr>
        </p:nvGraphicFramePr>
        <p:xfrm>
          <a:off x="0" y="1102877"/>
          <a:ext cx="9144000" cy="5755122"/>
        </p:xfrm>
        <a:graphic>
          <a:graphicData uri="http://schemas.openxmlformats.org/drawingml/2006/table">
            <a:tbl>
              <a:tblPr/>
              <a:tblGrid>
                <a:gridCol w="2651760">
                  <a:extLst>
                    <a:ext uri="{9D8B030D-6E8A-4147-A177-3AD203B41FA5}">
                      <a16:colId xmlns:a16="http://schemas.microsoft.com/office/drawing/2014/main" val="846413066"/>
                    </a:ext>
                  </a:extLst>
                </a:gridCol>
                <a:gridCol w="3032760">
                  <a:extLst>
                    <a:ext uri="{9D8B030D-6E8A-4147-A177-3AD203B41FA5}">
                      <a16:colId xmlns:a16="http://schemas.microsoft.com/office/drawing/2014/main" val="1032196619"/>
                    </a:ext>
                  </a:extLst>
                </a:gridCol>
                <a:gridCol w="3251200">
                  <a:extLst>
                    <a:ext uri="{9D8B030D-6E8A-4147-A177-3AD203B41FA5}">
                      <a16:colId xmlns:a16="http://schemas.microsoft.com/office/drawing/2014/main" val="3280500619"/>
                    </a:ext>
                  </a:extLst>
                </a:gridCol>
                <a:gridCol w="208280">
                  <a:extLst>
                    <a:ext uri="{9D8B030D-6E8A-4147-A177-3AD203B41FA5}">
                      <a16:colId xmlns:a16="http://schemas.microsoft.com/office/drawing/2014/main" val="1663052453"/>
                    </a:ext>
                  </a:extLst>
                </a:gridCol>
              </a:tblGrid>
              <a:tr h="418870">
                <a:tc>
                  <a:txBody>
                    <a:bodyPr/>
                    <a:lstStyle/>
                    <a:p>
                      <a:r>
                        <a:rPr lang="en-US" sz="1800" b="1" dirty="0">
                          <a:solidFill>
                            <a:schemeClr val="bg1"/>
                          </a:solidFill>
                          <a:latin typeface="Avenir Book" panose="02000503020000020003" pitchFamily="2" charset="0"/>
                        </a:rPr>
                        <a:t>Scenario</a:t>
                      </a:r>
                      <a:endParaRPr lang="en-US" sz="1800" dirty="0">
                        <a:solidFill>
                          <a:schemeClr val="bg1"/>
                        </a:solidFill>
                        <a:latin typeface="Avenir Book" panose="02000503020000020003" pitchFamily="2" charset="0"/>
                      </a:endParaRPr>
                    </a:p>
                  </a:txBody>
                  <a:tcPr anchor="ctr">
                    <a:lnL>
                      <a:noFill/>
                    </a:lnL>
                    <a:lnR>
                      <a:noFill/>
                    </a:lnR>
                    <a:lnT>
                      <a:noFill/>
                    </a:lnT>
                    <a:lnB>
                      <a:noFill/>
                    </a:lnB>
                    <a:solidFill>
                      <a:schemeClr val="tx1">
                        <a:lumMod val="50000"/>
                        <a:lumOff val="50000"/>
                      </a:schemeClr>
                    </a:solidFill>
                  </a:tcPr>
                </a:tc>
                <a:tc>
                  <a:txBody>
                    <a:bodyPr/>
                    <a:lstStyle/>
                    <a:p>
                      <a:r>
                        <a:rPr lang="en-US" sz="1800" b="1" dirty="0">
                          <a:solidFill>
                            <a:schemeClr val="bg1"/>
                          </a:solidFill>
                          <a:latin typeface="Avenir Book" panose="02000503020000020003" pitchFamily="2" charset="0"/>
                        </a:rPr>
                        <a:t>Trainee's Role</a:t>
                      </a:r>
                      <a:endParaRPr lang="en-US" sz="1800" dirty="0">
                        <a:solidFill>
                          <a:schemeClr val="bg1"/>
                        </a:solidFill>
                        <a:latin typeface="Avenir Book" panose="02000503020000020003" pitchFamily="2" charset="0"/>
                      </a:endParaRPr>
                    </a:p>
                  </a:txBody>
                  <a:tcPr anchor="ctr">
                    <a:lnL>
                      <a:noFill/>
                    </a:lnL>
                    <a:lnR>
                      <a:noFill/>
                    </a:lnR>
                    <a:lnT>
                      <a:noFill/>
                    </a:lnT>
                    <a:lnB>
                      <a:noFill/>
                    </a:lnB>
                    <a:solidFill>
                      <a:schemeClr val="tx1">
                        <a:lumMod val="50000"/>
                        <a:lumOff val="50000"/>
                      </a:schemeClr>
                    </a:solidFill>
                  </a:tcPr>
                </a:tc>
                <a:tc>
                  <a:txBody>
                    <a:bodyPr/>
                    <a:lstStyle/>
                    <a:p>
                      <a:r>
                        <a:rPr lang="en-US" sz="1800" b="1" dirty="0">
                          <a:solidFill>
                            <a:schemeClr val="bg1"/>
                          </a:solidFill>
                          <a:latin typeface="Avenir Book" panose="02000503020000020003" pitchFamily="2" charset="0"/>
                        </a:rPr>
                        <a:t>Advisor's Role</a:t>
                      </a:r>
                      <a:endParaRPr lang="en-US" sz="1800" dirty="0">
                        <a:solidFill>
                          <a:schemeClr val="bg1"/>
                        </a:solidFill>
                        <a:latin typeface="Avenir Book" panose="02000503020000020003" pitchFamily="2" charset="0"/>
                      </a:endParaRPr>
                    </a:p>
                  </a:txBody>
                  <a:tcPr anchor="ctr">
                    <a:lnL>
                      <a:noFill/>
                    </a:lnL>
                    <a:lnR>
                      <a:noFill/>
                    </a:lnR>
                    <a:lnT>
                      <a:noFill/>
                    </a:lnT>
                    <a:lnB>
                      <a:noFill/>
                    </a:lnB>
                    <a:solidFill>
                      <a:schemeClr val="tx1">
                        <a:lumMod val="50000"/>
                        <a:lumOff val="50000"/>
                      </a:schemeClr>
                    </a:solidFill>
                  </a:tcPr>
                </a:tc>
                <a:tc>
                  <a:txBody>
                    <a:bodyPr/>
                    <a:lstStyle/>
                    <a:p>
                      <a:endParaRPr lang="en-US" sz="1800" dirty="0">
                        <a:solidFill>
                          <a:schemeClr val="bg1"/>
                        </a:solidFill>
                        <a:latin typeface="Avenir Book" panose="02000503020000020003" pitchFamily="2" charset="0"/>
                      </a:endParaRPr>
                    </a:p>
                  </a:txBody>
                  <a:tcPr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3095534562"/>
                  </a:ext>
                </a:extLst>
              </a:tr>
              <a:tr h="1047176">
                <a:tc>
                  <a:txBody>
                    <a:bodyPr/>
                    <a:lstStyle/>
                    <a:p>
                      <a:r>
                        <a:rPr lang="en-US" sz="1800" dirty="0">
                          <a:latin typeface="Avenir Book" panose="02000503020000020003" pitchFamily="2" charset="0"/>
                        </a:rPr>
                        <a:t>You want to change your research topic</a:t>
                      </a:r>
                    </a:p>
                  </a:txBody>
                  <a:tcPr anchor="ctr">
                    <a:lnL>
                      <a:noFill/>
                    </a:lnL>
                    <a:lnR>
                      <a:noFill/>
                    </a:lnR>
                    <a:lnT>
                      <a:noFill/>
                    </a:lnT>
                    <a:lnB>
                      <a:noFill/>
                    </a:lnB>
                    <a:solidFill>
                      <a:schemeClr val="bg1">
                        <a:lumMod val="95000"/>
                      </a:schemeClr>
                    </a:solidFill>
                  </a:tcPr>
                </a:tc>
                <a:tc>
                  <a:txBody>
                    <a:bodyPr/>
                    <a:lstStyle/>
                    <a:p>
                      <a:r>
                        <a:rPr lang="en-US" sz="1800">
                          <a:latin typeface="Avenir Book" panose="02000503020000020003" pitchFamily="2" charset="0"/>
                        </a:rPr>
                        <a:t>You feel the current topic doesn’t align with your goals</a:t>
                      </a:r>
                    </a:p>
                  </a:txBody>
                  <a:tcPr anchor="ctr">
                    <a:lnL>
                      <a:noFill/>
                    </a:lnL>
                    <a:lnR>
                      <a:noFill/>
                    </a:lnR>
                    <a:lnT>
                      <a:noFill/>
                    </a:lnT>
                    <a:lnB>
                      <a:noFill/>
                    </a:lnB>
                    <a:solidFill>
                      <a:schemeClr val="bg1">
                        <a:lumMod val="95000"/>
                      </a:schemeClr>
                    </a:solidFill>
                  </a:tcPr>
                </a:tc>
                <a:tc>
                  <a:txBody>
                    <a:bodyPr/>
                    <a:lstStyle/>
                    <a:p>
                      <a:r>
                        <a:rPr lang="en-US" sz="1800" dirty="0">
                          <a:latin typeface="Avenir Book" panose="02000503020000020003" pitchFamily="2" charset="0"/>
                        </a:rPr>
                        <a:t>You think the current topic is feasible and well-funded</a:t>
                      </a:r>
                    </a:p>
                  </a:txBody>
                  <a:tcPr anchor="ctr">
                    <a:lnL>
                      <a:noFill/>
                    </a:lnL>
                    <a:lnR>
                      <a:noFill/>
                    </a:lnR>
                    <a:lnT>
                      <a:noFill/>
                    </a:lnT>
                    <a:lnB>
                      <a:noFill/>
                    </a:lnB>
                    <a:solidFill>
                      <a:schemeClr val="bg1">
                        <a:lumMod val="95000"/>
                      </a:schemeClr>
                    </a:solidFill>
                  </a:tcPr>
                </a:tc>
                <a:tc>
                  <a:txBody>
                    <a:bodyPr/>
                    <a:lstStyle/>
                    <a:p>
                      <a:endParaRPr lang="en-US" sz="1800" dirty="0">
                        <a:latin typeface="Avenir Book" panose="02000503020000020003" pitchFamily="2" charset="0"/>
                      </a:endParaRPr>
                    </a:p>
                  </a:txBody>
                  <a:tcPr anchor="ctr">
                    <a:lnL>
                      <a:noFill/>
                    </a:lnL>
                    <a:lnR>
                      <a:noFill/>
                    </a:lnR>
                    <a:lnT>
                      <a:noFill/>
                    </a:lnT>
                    <a:lnB>
                      <a:noFill/>
                    </a:lnB>
                    <a:solidFill>
                      <a:schemeClr val="bg1">
                        <a:lumMod val="95000"/>
                      </a:schemeClr>
                    </a:solidFill>
                  </a:tcPr>
                </a:tc>
                <a:extLst>
                  <a:ext uri="{0D108BD9-81ED-4DB2-BD59-A6C34878D82A}">
                    <a16:rowId xmlns:a16="http://schemas.microsoft.com/office/drawing/2014/main" val="679783748"/>
                  </a:ext>
                </a:extLst>
              </a:tr>
              <a:tr h="986392">
                <a:tc>
                  <a:txBody>
                    <a:bodyPr/>
                    <a:lstStyle/>
                    <a:p>
                      <a:r>
                        <a:rPr lang="en-US" sz="1800" dirty="0">
                          <a:latin typeface="Avenir Book" panose="02000503020000020003" pitchFamily="2" charset="0"/>
                        </a:rPr>
                        <a:t>You’re burned out and need time off</a:t>
                      </a:r>
                    </a:p>
                  </a:txBody>
                  <a:tcPr anchor="ctr">
                    <a:lnL>
                      <a:noFill/>
                    </a:lnL>
                    <a:lnR>
                      <a:noFill/>
                    </a:lnR>
                    <a:lnT>
                      <a:noFill/>
                    </a:lnT>
                    <a:lnB>
                      <a:noFill/>
                    </a:lnB>
                    <a:noFill/>
                  </a:tcPr>
                </a:tc>
                <a:tc>
                  <a:txBody>
                    <a:bodyPr/>
                    <a:lstStyle/>
                    <a:p>
                      <a:r>
                        <a:rPr lang="en-US" sz="1800">
                          <a:latin typeface="Avenir Book" panose="02000503020000020003" pitchFamily="2" charset="0"/>
                        </a:rPr>
                        <a:t>You’re overwhelmed and need a short break</a:t>
                      </a:r>
                    </a:p>
                  </a:txBody>
                  <a:tcPr anchor="ctr">
                    <a:lnL>
                      <a:noFill/>
                    </a:lnL>
                    <a:lnR>
                      <a:noFill/>
                    </a:lnR>
                    <a:lnT>
                      <a:noFill/>
                    </a:lnT>
                    <a:lnB>
                      <a:noFill/>
                    </a:lnB>
                    <a:noFill/>
                  </a:tcPr>
                </a:tc>
                <a:tc>
                  <a:txBody>
                    <a:bodyPr/>
                    <a:lstStyle/>
                    <a:p>
                      <a:r>
                        <a:rPr lang="en-US" sz="1800">
                          <a:latin typeface="Avenir Book" panose="02000503020000020003" pitchFamily="2" charset="0"/>
                        </a:rPr>
                        <a:t>You’re focused on meeting project deadlines</a:t>
                      </a:r>
                    </a:p>
                  </a:txBody>
                  <a:tcPr anchor="ctr">
                    <a:lnL>
                      <a:noFill/>
                    </a:lnL>
                    <a:lnR>
                      <a:noFill/>
                    </a:lnR>
                    <a:lnT>
                      <a:noFill/>
                    </a:lnT>
                    <a:lnB>
                      <a:noFill/>
                    </a:lnB>
                    <a:noFill/>
                  </a:tcPr>
                </a:tc>
                <a:tc>
                  <a:txBody>
                    <a:bodyPr/>
                    <a:lstStyle/>
                    <a:p>
                      <a:endParaRPr lang="en-US" sz="1800" dirty="0">
                        <a:latin typeface="Avenir Book" panose="02000503020000020003" pitchFamily="2" charset="0"/>
                      </a:endParaRPr>
                    </a:p>
                  </a:txBody>
                  <a:tcPr anchor="ctr">
                    <a:lnL>
                      <a:noFill/>
                    </a:lnL>
                    <a:lnR>
                      <a:noFill/>
                    </a:lnR>
                    <a:lnT>
                      <a:noFill/>
                    </a:lnT>
                    <a:lnB>
                      <a:noFill/>
                    </a:lnB>
                    <a:noFill/>
                  </a:tcPr>
                </a:tc>
                <a:extLst>
                  <a:ext uri="{0D108BD9-81ED-4DB2-BD59-A6C34878D82A}">
                    <a16:rowId xmlns:a16="http://schemas.microsoft.com/office/drawing/2014/main" val="1681428261"/>
                  </a:ext>
                </a:extLst>
              </a:tr>
              <a:tr h="1047176">
                <a:tc>
                  <a:txBody>
                    <a:bodyPr/>
                    <a:lstStyle/>
                    <a:p>
                      <a:r>
                        <a:rPr lang="en-US" sz="1800" dirty="0">
                          <a:latin typeface="Avenir Book" panose="02000503020000020003" pitchFamily="2" charset="0"/>
                        </a:rPr>
                        <a:t>You're unclear on expectations</a:t>
                      </a:r>
                    </a:p>
                  </a:txBody>
                  <a:tcPr anchor="ctr">
                    <a:lnL>
                      <a:noFill/>
                    </a:lnL>
                    <a:lnR>
                      <a:noFill/>
                    </a:lnR>
                    <a:lnT>
                      <a:noFill/>
                    </a:lnT>
                    <a:lnB>
                      <a:noFill/>
                    </a:lnB>
                    <a:solidFill>
                      <a:schemeClr val="bg1">
                        <a:lumMod val="95000"/>
                      </a:schemeClr>
                    </a:solidFill>
                  </a:tcPr>
                </a:tc>
                <a:tc>
                  <a:txBody>
                    <a:bodyPr/>
                    <a:lstStyle/>
                    <a:p>
                      <a:r>
                        <a:rPr lang="en-US" sz="1800">
                          <a:latin typeface="Avenir Book" panose="02000503020000020003" pitchFamily="2" charset="0"/>
                        </a:rPr>
                        <a:t>You feel confused about priorities and deadlines</a:t>
                      </a:r>
                    </a:p>
                  </a:txBody>
                  <a:tcPr anchor="ctr">
                    <a:lnL>
                      <a:noFill/>
                    </a:lnL>
                    <a:lnR>
                      <a:noFill/>
                    </a:lnR>
                    <a:lnT>
                      <a:noFill/>
                    </a:lnT>
                    <a:lnB>
                      <a:noFill/>
                    </a:lnB>
                    <a:solidFill>
                      <a:schemeClr val="bg1">
                        <a:lumMod val="95000"/>
                      </a:schemeClr>
                    </a:solidFill>
                  </a:tcPr>
                </a:tc>
                <a:tc>
                  <a:txBody>
                    <a:bodyPr/>
                    <a:lstStyle/>
                    <a:p>
                      <a:r>
                        <a:rPr lang="en-US" sz="1800">
                          <a:latin typeface="Avenir Book" panose="02000503020000020003" pitchFamily="2" charset="0"/>
                        </a:rPr>
                        <a:t>You assume the trainee is keeping up and hasn’t raised concerns</a:t>
                      </a:r>
                    </a:p>
                  </a:txBody>
                  <a:tcPr anchor="ctr">
                    <a:lnL>
                      <a:noFill/>
                    </a:lnL>
                    <a:lnR>
                      <a:noFill/>
                    </a:lnR>
                    <a:lnT>
                      <a:noFill/>
                    </a:lnT>
                    <a:lnB>
                      <a:noFill/>
                    </a:lnB>
                    <a:solidFill>
                      <a:schemeClr val="bg1">
                        <a:lumMod val="95000"/>
                      </a:schemeClr>
                    </a:solidFill>
                  </a:tcPr>
                </a:tc>
                <a:tc>
                  <a:txBody>
                    <a:bodyPr/>
                    <a:lstStyle/>
                    <a:p>
                      <a:endParaRPr lang="en-US" sz="1800" dirty="0">
                        <a:latin typeface="Avenir Book" panose="02000503020000020003" pitchFamily="2" charset="0"/>
                      </a:endParaRPr>
                    </a:p>
                  </a:txBody>
                  <a:tcPr anchor="ctr">
                    <a:lnL>
                      <a:noFill/>
                    </a:lnL>
                    <a:lnR>
                      <a:noFill/>
                    </a:lnR>
                    <a:lnT>
                      <a:noFill/>
                    </a:lnT>
                    <a:lnB>
                      <a:noFill/>
                    </a:lnB>
                    <a:solidFill>
                      <a:schemeClr val="bg1">
                        <a:lumMod val="95000"/>
                      </a:schemeClr>
                    </a:solidFill>
                  </a:tcPr>
                </a:tc>
                <a:extLst>
                  <a:ext uri="{0D108BD9-81ED-4DB2-BD59-A6C34878D82A}">
                    <a16:rowId xmlns:a16="http://schemas.microsoft.com/office/drawing/2014/main" val="2708097718"/>
                  </a:ext>
                </a:extLst>
              </a:tr>
              <a:tr h="1208332">
                <a:tc>
                  <a:txBody>
                    <a:bodyPr/>
                    <a:lstStyle/>
                    <a:p>
                      <a:r>
                        <a:rPr lang="en-US" sz="1800" dirty="0">
                          <a:latin typeface="Avenir Book" panose="02000503020000020003" pitchFamily="2" charset="0"/>
                        </a:rPr>
                        <a:t>You’re upset over authorship</a:t>
                      </a:r>
                    </a:p>
                  </a:txBody>
                  <a:tcPr anchor="ctr">
                    <a:lnL>
                      <a:noFill/>
                    </a:lnL>
                    <a:lnR>
                      <a:noFill/>
                    </a:lnR>
                    <a:lnT>
                      <a:noFill/>
                    </a:lnT>
                    <a:lnB>
                      <a:noFill/>
                    </a:lnB>
                    <a:noFill/>
                  </a:tcPr>
                </a:tc>
                <a:tc>
                  <a:txBody>
                    <a:bodyPr/>
                    <a:lstStyle/>
                    <a:p>
                      <a:r>
                        <a:rPr lang="en-US" sz="1800">
                          <a:latin typeface="Avenir Book" panose="02000503020000020003" pitchFamily="2" charset="0"/>
                        </a:rPr>
                        <a:t>You thought you’d be first author on the paper</a:t>
                      </a:r>
                    </a:p>
                  </a:txBody>
                  <a:tcPr anchor="ctr">
                    <a:lnL>
                      <a:noFill/>
                    </a:lnL>
                    <a:lnR>
                      <a:noFill/>
                    </a:lnR>
                    <a:lnT>
                      <a:noFill/>
                    </a:lnT>
                    <a:lnB>
                      <a:noFill/>
                    </a:lnB>
                    <a:noFill/>
                  </a:tcPr>
                </a:tc>
                <a:tc>
                  <a:txBody>
                    <a:bodyPr/>
                    <a:lstStyle/>
                    <a:p>
                      <a:r>
                        <a:rPr lang="en-US" sz="1800">
                          <a:latin typeface="Avenir Book" panose="02000503020000020003" pitchFamily="2" charset="0"/>
                        </a:rPr>
                        <a:t>You see the advisor or another student as deserving first authorship</a:t>
                      </a:r>
                    </a:p>
                  </a:txBody>
                  <a:tcPr anchor="ctr">
                    <a:lnL>
                      <a:noFill/>
                    </a:lnL>
                    <a:lnR>
                      <a:noFill/>
                    </a:lnR>
                    <a:lnT>
                      <a:noFill/>
                    </a:lnT>
                    <a:lnB>
                      <a:noFill/>
                    </a:lnB>
                    <a:noFill/>
                  </a:tcPr>
                </a:tc>
                <a:tc>
                  <a:txBody>
                    <a:bodyPr/>
                    <a:lstStyle/>
                    <a:p>
                      <a:endParaRPr lang="en-US" sz="1800" dirty="0">
                        <a:latin typeface="Avenir Book" panose="02000503020000020003" pitchFamily="2" charset="0"/>
                      </a:endParaRPr>
                    </a:p>
                  </a:txBody>
                  <a:tcPr anchor="ctr">
                    <a:lnL>
                      <a:noFill/>
                    </a:lnL>
                    <a:lnR>
                      <a:noFill/>
                    </a:lnR>
                    <a:lnT>
                      <a:noFill/>
                    </a:lnT>
                    <a:lnB>
                      <a:noFill/>
                    </a:lnB>
                    <a:noFill/>
                  </a:tcPr>
                </a:tc>
                <a:extLst>
                  <a:ext uri="{0D108BD9-81ED-4DB2-BD59-A6C34878D82A}">
                    <a16:rowId xmlns:a16="http://schemas.microsoft.com/office/drawing/2014/main" val="366286491"/>
                  </a:ext>
                </a:extLst>
              </a:tr>
              <a:tr h="1047176">
                <a:tc>
                  <a:txBody>
                    <a:bodyPr/>
                    <a:lstStyle/>
                    <a:p>
                      <a:r>
                        <a:rPr lang="en-US" sz="1800" dirty="0">
                          <a:latin typeface="Avenir Book" panose="02000503020000020003" pitchFamily="2" charset="0"/>
                        </a:rPr>
                        <a:t>You want more feedback/support</a:t>
                      </a:r>
                    </a:p>
                  </a:txBody>
                  <a:tcPr anchor="ctr">
                    <a:lnL>
                      <a:noFill/>
                    </a:lnL>
                    <a:lnR>
                      <a:noFill/>
                    </a:lnR>
                    <a:lnT>
                      <a:noFill/>
                    </a:lnT>
                    <a:lnB>
                      <a:noFill/>
                    </a:lnB>
                    <a:solidFill>
                      <a:schemeClr val="bg1">
                        <a:lumMod val="95000"/>
                      </a:schemeClr>
                    </a:solidFill>
                  </a:tcPr>
                </a:tc>
                <a:tc>
                  <a:txBody>
                    <a:bodyPr/>
                    <a:lstStyle/>
                    <a:p>
                      <a:r>
                        <a:rPr lang="en-US" sz="1800">
                          <a:latin typeface="Avenir Book" panose="02000503020000020003" pitchFamily="2" charset="0"/>
                        </a:rPr>
                        <a:t>You’re feeling lost and want regular check-ins</a:t>
                      </a:r>
                    </a:p>
                  </a:txBody>
                  <a:tcPr anchor="ctr">
                    <a:lnL>
                      <a:noFill/>
                    </a:lnL>
                    <a:lnR>
                      <a:noFill/>
                    </a:lnR>
                    <a:lnT>
                      <a:noFill/>
                    </a:lnT>
                    <a:lnB>
                      <a:noFill/>
                    </a:lnB>
                    <a:solidFill>
                      <a:schemeClr val="bg1">
                        <a:lumMod val="95000"/>
                      </a:schemeClr>
                    </a:solidFill>
                  </a:tcPr>
                </a:tc>
                <a:tc>
                  <a:txBody>
                    <a:bodyPr/>
                    <a:lstStyle/>
                    <a:p>
                      <a:r>
                        <a:rPr lang="en-US" sz="1800">
                          <a:latin typeface="Avenir Book" panose="02000503020000020003" pitchFamily="2" charset="0"/>
                        </a:rPr>
                        <a:t>You’re busy with other responsibilities and think the student is doing fine</a:t>
                      </a:r>
                    </a:p>
                  </a:txBody>
                  <a:tcPr anchor="ctr">
                    <a:lnL>
                      <a:noFill/>
                    </a:lnL>
                    <a:lnR>
                      <a:noFill/>
                    </a:lnR>
                    <a:lnT>
                      <a:noFill/>
                    </a:lnT>
                    <a:lnB>
                      <a:noFill/>
                    </a:lnB>
                    <a:solidFill>
                      <a:schemeClr val="bg1">
                        <a:lumMod val="95000"/>
                      </a:schemeClr>
                    </a:solidFill>
                  </a:tcPr>
                </a:tc>
                <a:tc>
                  <a:txBody>
                    <a:bodyPr/>
                    <a:lstStyle/>
                    <a:p>
                      <a:endParaRPr lang="en-US" sz="1800" dirty="0">
                        <a:latin typeface="Avenir Book" panose="02000503020000020003" pitchFamily="2" charset="0"/>
                      </a:endParaRPr>
                    </a:p>
                  </a:txBody>
                  <a:tcPr anchor="ctr">
                    <a:lnL>
                      <a:noFill/>
                    </a:lnL>
                    <a:lnR>
                      <a:noFill/>
                    </a:lnR>
                    <a:lnT>
                      <a:noFill/>
                    </a:lnT>
                    <a:lnB>
                      <a:noFill/>
                    </a:lnB>
                    <a:solidFill>
                      <a:schemeClr val="bg1">
                        <a:lumMod val="95000"/>
                      </a:schemeClr>
                    </a:solidFill>
                  </a:tcPr>
                </a:tc>
                <a:extLst>
                  <a:ext uri="{0D108BD9-81ED-4DB2-BD59-A6C34878D82A}">
                    <a16:rowId xmlns:a16="http://schemas.microsoft.com/office/drawing/2014/main" val="3347123489"/>
                  </a:ext>
                </a:extLst>
              </a:tr>
            </a:tbl>
          </a:graphicData>
        </a:graphic>
      </p:graphicFrame>
    </p:spTree>
    <p:extLst>
      <p:ext uri="{BB962C8B-B14F-4D97-AF65-F5344CB8AC3E}">
        <p14:creationId xmlns:p14="http://schemas.microsoft.com/office/powerpoint/2010/main" val="367535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6FFA0-91D6-10C8-1CF2-C4CCDFB9C69E}"/>
            </a:ext>
          </a:extLst>
        </p:cNvPr>
        <p:cNvGrpSpPr/>
        <p:nvPr/>
      </p:nvGrpSpPr>
      <p:grpSpPr>
        <a:xfrm>
          <a:off x="0" y="0"/>
          <a:ext cx="0" cy="0"/>
          <a:chOff x="0" y="0"/>
          <a:chExt cx="0" cy="0"/>
        </a:xfrm>
      </p:grpSpPr>
      <p:sp>
        <p:nvSpPr>
          <p:cNvPr id="10" name="Rectangle 3">
            <a:extLst>
              <a:ext uri="{FF2B5EF4-FFF2-40B4-BE49-F238E27FC236}">
                <a16:creationId xmlns:a16="http://schemas.microsoft.com/office/drawing/2014/main" id="{B3282BA6-5562-36CD-B632-07BF122A3499}"/>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common difficult conversations</a:t>
            </a:r>
          </a:p>
          <a:p>
            <a:r>
              <a:rPr lang="en-US" sz="2800" dirty="0">
                <a:solidFill>
                  <a:schemeClr val="tx1">
                    <a:lumMod val="50000"/>
                    <a:lumOff val="50000"/>
                  </a:schemeClr>
                </a:solidFill>
                <a:latin typeface="Century Gothic" panose="020B0502020202020204" pitchFamily="34" charset="0"/>
              </a:rPr>
              <a:t>in </a:t>
            </a:r>
            <a:r>
              <a:rPr lang="en-US" sz="2800" dirty="0" err="1">
                <a:solidFill>
                  <a:schemeClr val="tx1">
                    <a:lumMod val="50000"/>
                    <a:lumOff val="50000"/>
                  </a:schemeClr>
                </a:solidFill>
                <a:latin typeface="Century Gothic" panose="020B0502020202020204" pitchFamily="34" charset="0"/>
              </a:rPr>
              <a:t>trainee:mentor</a:t>
            </a:r>
            <a:r>
              <a:rPr lang="en-US" sz="2800" dirty="0">
                <a:solidFill>
                  <a:schemeClr val="tx1">
                    <a:lumMod val="50000"/>
                    <a:lumOff val="50000"/>
                  </a:schemeClr>
                </a:solidFill>
                <a:latin typeface="Century Gothic" panose="020B0502020202020204" pitchFamily="34" charset="0"/>
              </a:rPr>
              <a:t> relationships</a:t>
            </a:r>
          </a:p>
        </p:txBody>
      </p:sp>
      <p:graphicFrame>
        <p:nvGraphicFramePr>
          <p:cNvPr id="3" name="Table 2">
            <a:extLst>
              <a:ext uri="{FF2B5EF4-FFF2-40B4-BE49-F238E27FC236}">
                <a16:creationId xmlns:a16="http://schemas.microsoft.com/office/drawing/2014/main" id="{592031FD-DA1D-F2EF-7E5A-D5945F79B061}"/>
              </a:ext>
            </a:extLst>
          </p:cNvPr>
          <p:cNvGraphicFramePr>
            <a:graphicFrameLocks noGrp="1"/>
          </p:cNvGraphicFramePr>
          <p:nvPr>
            <p:extLst>
              <p:ext uri="{D42A27DB-BD31-4B8C-83A1-F6EECF244321}">
                <p14:modId xmlns:p14="http://schemas.microsoft.com/office/powerpoint/2010/main" val="2373439299"/>
              </p:ext>
            </p:extLst>
          </p:nvPr>
        </p:nvGraphicFramePr>
        <p:xfrm>
          <a:off x="33820" y="1077218"/>
          <a:ext cx="9110180" cy="5780786"/>
        </p:xfrm>
        <a:graphic>
          <a:graphicData uri="http://schemas.openxmlformats.org/drawingml/2006/table">
            <a:tbl>
              <a:tblPr/>
              <a:tblGrid>
                <a:gridCol w="2511260">
                  <a:extLst>
                    <a:ext uri="{9D8B030D-6E8A-4147-A177-3AD203B41FA5}">
                      <a16:colId xmlns:a16="http://schemas.microsoft.com/office/drawing/2014/main" val="846413066"/>
                    </a:ext>
                  </a:extLst>
                </a:gridCol>
                <a:gridCol w="2043830">
                  <a:extLst>
                    <a:ext uri="{9D8B030D-6E8A-4147-A177-3AD203B41FA5}">
                      <a16:colId xmlns:a16="http://schemas.microsoft.com/office/drawing/2014/main" val="1032196619"/>
                    </a:ext>
                  </a:extLst>
                </a:gridCol>
                <a:gridCol w="2277545">
                  <a:extLst>
                    <a:ext uri="{9D8B030D-6E8A-4147-A177-3AD203B41FA5}">
                      <a16:colId xmlns:a16="http://schemas.microsoft.com/office/drawing/2014/main" val="3280500619"/>
                    </a:ext>
                  </a:extLst>
                </a:gridCol>
                <a:gridCol w="2277545">
                  <a:extLst>
                    <a:ext uri="{9D8B030D-6E8A-4147-A177-3AD203B41FA5}">
                      <a16:colId xmlns:a16="http://schemas.microsoft.com/office/drawing/2014/main" val="1663052453"/>
                    </a:ext>
                  </a:extLst>
                </a:gridCol>
              </a:tblGrid>
              <a:tr h="264613">
                <a:tc>
                  <a:txBody>
                    <a:bodyPr/>
                    <a:lstStyle/>
                    <a:p>
                      <a:r>
                        <a:rPr lang="en-US" sz="1200" b="1" dirty="0">
                          <a:solidFill>
                            <a:schemeClr val="bg1"/>
                          </a:solidFill>
                        </a:rPr>
                        <a:t>Tip</a:t>
                      </a:r>
                      <a:endParaRPr lang="en-US" sz="1200" dirty="0">
                        <a:solidFill>
                          <a:schemeClr val="bg1"/>
                        </a:solidFill>
                      </a:endParaRPr>
                    </a:p>
                  </a:txBody>
                  <a:tcPr marL="61286" marR="61286" marT="30643" marB="30643" anchor="ctr">
                    <a:lnL>
                      <a:noFill/>
                    </a:lnL>
                    <a:lnR>
                      <a:noFill/>
                    </a:lnR>
                    <a:lnT>
                      <a:noFill/>
                    </a:lnT>
                    <a:lnB>
                      <a:noFill/>
                    </a:lnB>
                    <a:solidFill>
                      <a:schemeClr val="tx1">
                        <a:lumMod val="50000"/>
                        <a:lumOff val="50000"/>
                      </a:schemeClr>
                    </a:solidFill>
                  </a:tcPr>
                </a:tc>
                <a:tc>
                  <a:txBody>
                    <a:bodyPr/>
                    <a:lstStyle/>
                    <a:p>
                      <a:r>
                        <a:rPr lang="en-US" sz="1200" b="1" dirty="0">
                          <a:solidFill>
                            <a:schemeClr val="bg1"/>
                          </a:solidFill>
                        </a:rPr>
                        <a:t>What to Avoid</a:t>
                      </a:r>
                      <a:endParaRPr lang="en-US" sz="1200" dirty="0">
                        <a:solidFill>
                          <a:schemeClr val="bg1"/>
                        </a:solidFill>
                      </a:endParaRPr>
                    </a:p>
                  </a:txBody>
                  <a:tcPr marL="61286" marR="61286" marT="30643" marB="30643" anchor="ctr">
                    <a:lnL>
                      <a:noFill/>
                    </a:lnL>
                    <a:lnR>
                      <a:noFill/>
                    </a:lnR>
                    <a:lnT>
                      <a:noFill/>
                    </a:lnT>
                    <a:lnB>
                      <a:noFill/>
                    </a:lnB>
                    <a:solidFill>
                      <a:schemeClr val="tx1">
                        <a:lumMod val="50000"/>
                        <a:lumOff val="50000"/>
                      </a:schemeClr>
                    </a:solidFill>
                  </a:tcPr>
                </a:tc>
                <a:tc>
                  <a:txBody>
                    <a:bodyPr/>
                    <a:lstStyle/>
                    <a:p>
                      <a:r>
                        <a:rPr lang="en-US" sz="1200" b="1" dirty="0">
                          <a:solidFill>
                            <a:schemeClr val="bg1"/>
                          </a:solidFill>
                        </a:rPr>
                        <a:t>What to Try Instead</a:t>
                      </a:r>
                      <a:endParaRPr lang="en-US" sz="1200" dirty="0">
                        <a:solidFill>
                          <a:schemeClr val="bg1"/>
                        </a:solidFill>
                      </a:endParaRPr>
                    </a:p>
                  </a:txBody>
                  <a:tcPr marL="61286" marR="61286" marT="30643" marB="30643" anchor="ctr">
                    <a:lnL>
                      <a:noFill/>
                    </a:lnL>
                    <a:lnR>
                      <a:noFill/>
                    </a:lnR>
                    <a:lnT>
                      <a:noFill/>
                    </a:lnT>
                    <a:lnB>
                      <a:noFill/>
                    </a:lnB>
                    <a:solidFill>
                      <a:schemeClr val="tx1">
                        <a:lumMod val="50000"/>
                        <a:lumOff val="50000"/>
                      </a:schemeClr>
                    </a:solidFill>
                  </a:tcPr>
                </a:tc>
                <a:tc>
                  <a:txBody>
                    <a:bodyPr/>
                    <a:lstStyle/>
                    <a:p>
                      <a:r>
                        <a:rPr lang="en-US" sz="1200" b="1" dirty="0">
                          <a:solidFill>
                            <a:schemeClr val="bg1"/>
                          </a:solidFill>
                        </a:rPr>
                        <a:t>Why It Works</a:t>
                      </a:r>
                      <a:endParaRPr lang="en-US" sz="1200" dirty="0">
                        <a:solidFill>
                          <a:schemeClr val="bg1"/>
                        </a:solidFill>
                      </a:endParaRPr>
                    </a:p>
                  </a:txBody>
                  <a:tcPr marL="61286" marR="61286" marT="30643" marB="30643"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3095534562"/>
                  </a:ext>
                </a:extLst>
              </a:tr>
              <a:tr h="814195">
                <a:tc>
                  <a:txBody>
                    <a:bodyPr/>
                    <a:lstStyle/>
                    <a:p>
                      <a:r>
                        <a:rPr lang="en-US" sz="1200" dirty="0"/>
                        <a:t>Use "We" Language</a:t>
                      </a:r>
                    </a:p>
                  </a:txBody>
                  <a:tcPr marL="61286" marR="61286" marT="30643" marB="30643" anchor="ctr">
                    <a:lnL>
                      <a:noFill/>
                    </a:lnL>
                    <a:lnR>
                      <a:noFill/>
                    </a:lnR>
                    <a:lnT>
                      <a:noFill/>
                    </a:lnT>
                    <a:lnB>
                      <a:noFill/>
                    </a:lnB>
                    <a:noFill/>
                  </a:tcPr>
                </a:tc>
                <a:tc>
                  <a:txBody>
                    <a:bodyPr/>
                    <a:lstStyle/>
                    <a:p>
                      <a:r>
                        <a:rPr lang="en-US" sz="1200" dirty="0"/>
                        <a:t>"You never respond to my emails on time."</a:t>
                      </a:r>
                    </a:p>
                  </a:txBody>
                  <a:tcPr marL="61286" marR="61286" marT="30643" marB="30643" anchor="ctr">
                    <a:lnL>
                      <a:noFill/>
                    </a:lnL>
                    <a:lnR>
                      <a:noFill/>
                    </a:lnR>
                    <a:lnT>
                      <a:noFill/>
                    </a:lnT>
                    <a:lnB>
                      <a:noFill/>
                    </a:lnB>
                    <a:noFill/>
                  </a:tcPr>
                </a:tc>
                <a:tc>
                  <a:txBody>
                    <a:bodyPr/>
                    <a:lstStyle/>
                    <a:p>
                      <a:r>
                        <a:rPr lang="en-US" sz="1200"/>
                        <a:t>"I wonder if we could find a way to make communication easier for both of us."</a:t>
                      </a:r>
                    </a:p>
                  </a:txBody>
                  <a:tcPr marL="61286" marR="61286" marT="30643" marB="30643" anchor="ctr">
                    <a:lnL>
                      <a:noFill/>
                    </a:lnL>
                    <a:lnR>
                      <a:noFill/>
                    </a:lnR>
                    <a:lnT>
                      <a:noFill/>
                    </a:lnT>
                    <a:lnB>
                      <a:noFill/>
                    </a:lnB>
                    <a:noFill/>
                  </a:tcPr>
                </a:tc>
                <a:tc>
                  <a:txBody>
                    <a:bodyPr/>
                    <a:lstStyle/>
                    <a:p>
                      <a:r>
                        <a:rPr lang="en-US" sz="1200"/>
                        <a:t>Shifts from blame to collaboration.</a:t>
                      </a:r>
                    </a:p>
                  </a:txBody>
                  <a:tcPr marL="61286" marR="61286" marT="30643" marB="30643" anchor="ctr">
                    <a:lnL>
                      <a:noFill/>
                    </a:lnL>
                    <a:lnR>
                      <a:noFill/>
                    </a:lnR>
                    <a:lnT>
                      <a:noFill/>
                    </a:lnT>
                    <a:lnB>
                      <a:noFill/>
                    </a:lnB>
                    <a:noFill/>
                  </a:tcPr>
                </a:tc>
                <a:extLst>
                  <a:ext uri="{0D108BD9-81ED-4DB2-BD59-A6C34878D82A}">
                    <a16:rowId xmlns:a16="http://schemas.microsoft.com/office/drawing/2014/main" val="3933760668"/>
                  </a:ext>
                </a:extLst>
              </a:tr>
              <a:tr h="631002">
                <a:tc>
                  <a:txBody>
                    <a:bodyPr/>
                    <a:lstStyle/>
                    <a:p>
                      <a:r>
                        <a:rPr lang="en-US" sz="1200" dirty="0"/>
                        <a:t>Focus on Shared Goals</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"You're not giving me what I need."</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"I think we both want this project to move forward smoothly..."</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Emphasizes mutual investment in outcomes.</a:t>
                      </a:r>
                    </a:p>
                  </a:txBody>
                  <a:tcPr marL="61286" marR="61286" marT="30643" marB="30643" anchor="ctr">
                    <a:lnL>
                      <a:noFill/>
                    </a:lnL>
                    <a:lnR>
                      <a:noFill/>
                    </a:lnR>
                    <a:lnT>
                      <a:noFill/>
                    </a:lnT>
                    <a:lnB>
                      <a:noFill/>
                    </a:lnB>
                    <a:solidFill>
                      <a:schemeClr val="bg1">
                        <a:lumMod val="95000"/>
                      </a:schemeClr>
                    </a:solidFill>
                  </a:tcPr>
                </a:tc>
                <a:extLst>
                  <a:ext uri="{0D108BD9-81ED-4DB2-BD59-A6C34878D82A}">
                    <a16:rowId xmlns:a16="http://schemas.microsoft.com/office/drawing/2014/main" val="679783748"/>
                  </a:ext>
                </a:extLst>
              </a:tr>
              <a:tr h="814195">
                <a:tc>
                  <a:txBody>
                    <a:bodyPr/>
                    <a:lstStyle/>
                    <a:p>
                      <a:r>
                        <a:rPr lang="en-US" sz="1200" dirty="0"/>
                        <a:t>Separate Person from Problem</a:t>
                      </a:r>
                    </a:p>
                  </a:txBody>
                  <a:tcPr marL="61286" marR="61286" marT="30643" marB="30643" anchor="ctr">
                    <a:lnL>
                      <a:noFill/>
                    </a:lnL>
                    <a:lnR>
                      <a:noFill/>
                    </a:lnR>
                    <a:lnT>
                      <a:noFill/>
                    </a:lnT>
                    <a:lnB>
                      <a:noFill/>
                    </a:lnB>
                    <a:noFill/>
                  </a:tcPr>
                </a:tc>
                <a:tc>
                  <a:txBody>
                    <a:bodyPr/>
                    <a:lstStyle/>
                    <a:p>
                      <a:r>
                        <a:rPr lang="en-US" sz="1200"/>
                        <a:t>"You’re not a good mentor."</a:t>
                      </a:r>
                    </a:p>
                  </a:txBody>
                  <a:tcPr marL="61286" marR="61286" marT="30643" marB="30643" anchor="ctr">
                    <a:lnL>
                      <a:noFill/>
                    </a:lnL>
                    <a:lnR>
                      <a:noFill/>
                    </a:lnR>
                    <a:lnT>
                      <a:noFill/>
                    </a:lnT>
                    <a:lnB>
                      <a:noFill/>
                    </a:lnB>
                    <a:noFill/>
                  </a:tcPr>
                </a:tc>
                <a:tc>
                  <a:txBody>
                    <a:bodyPr/>
                    <a:lstStyle/>
                    <a:p>
                      <a:r>
                        <a:rPr lang="en-US" sz="1200"/>
                        <a:t>"I’ve been feeling stuck and could use more guidance — can we talk about mentoring?"</a:t>
                      </a:r>
                    </a:p>
                  </a:txBody>
                  <a:tcPr marL="61286" marR="61286" marT="30643" marB="30643" anchor="ctr">
                    <a:lnL>
                      <a:noFill/>
                    </a:lnL>
                    <a:lnR>
                      <a:noFill/>
                    </a:lnR>
                    <a:lnT>
                      <a:noFill/>
                    </a:lnT>
                    <a:lnB>
                      <a:noFill/>
                    </a:lnB>
                    <a:noFill/>
                  </a:tcPr>
                </a:tc>
                <a:tc>
                  <a:txBody>
                    <a:bodyPr/>
                    <a:lstStyle/>
                    <a:p>
                      <a:r>
                        <a:rPr lang="en-US" sz="1200"/>
                        <a:t>Keeps the focus on the issue, not their character.</a:t>
                      </a:r>
                    </a:p>
                  </a:txBody>
                  <a:tcPr marL="61286" marR="61286" marT="30643" marB="30643" anchor="ctr">
                    <a:lnL>
                      <a:noFill/>
                    </a:lnL>
                    <a:lnR>
                      <a:noFill/>
                    </a:lnR>
                    <a:lnT>
                      <a:noFill/>
                    </a:lnT>
                    <a:lnB>
                      <a:noFill/>
                    </a:lnB>
                    <a:noFill/>
                  </a:tcPr>
                </a:tc>
                <a:extLst>
                  <a:ext uri="{0D108BD9-81ED-4DB2-BD59-A6C34878D82A}">
                    <a16:rowId xmlns:a16="http://schemas.microsoft.com/office/drawing/2014/main" val="1681428261"/>
                  </a:ext>
                </a:extLst>
              </a:tr>
              <a:tr h="814195">
                <a:tc>
                  <a:txBody>
                    <a:bodyPr/>
                    <a:lstStyle/>
                    <a:p>
                      <a:r>
                        <a:rPr lang="en-US" sz="1200" dirty="0"/>
                        <a:t>Be Curious, Not Accusatory</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"Why do you always do it this way?"</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"Can you help me understand the reasoning behind this approach?"</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Invites open dialogue and shows respect.</a:t>
                      </a:r>
                    </a:p>
                  </a:txBody>
                  <a:tcPr marL="61286" marR="61286" marT="30643" marB="30643" anchor="ctr">
                    <a:lnL>
                      <a:noFill/>
                    </a:lnL>
                    <a:lnR>
                      <a:noFill/>
                    </a:lnR>
                    <a:lnT>
                      <a:noFill/>
                    </a:lnT>
                    <a:lnB>
                      <a:noFill/>
                    </a:lnB>
                    <a:solidFill>
                      <a:schemeClr val="bg1">
                        <a:lumMod val="95000"/>
                      </a:schemeClr>
                    </a:solidFill>
                  </a:tcPr>
                </a:tc>
                <a:extLst>
                  <a:ext uri="{0D108BD9-81ED-4DB2-BD59-A6C34878D82A}">
                    <a16:rowId xmlns:a16="http://schemas.microsoft.com/office/drawing/2014/main" val="2708097718"/>
                  </a:ext>
                </a:extLst>
              </a:tr>
              <a:tr h="997389">
                <a:tc>
                  <a:txBody>
                    <a:bodyPr/>
                    <a:lstStyle/>
                    <a:p>
                      <a:r>
                        <a:rPr lang="en-US" sz="1200" dirty="0"/>
                        <a:t>State Impact, Not Intent</a:t>
                      </a:r>
                    </a:p>
                  </a:txBody>
                  <a:tcPr marL="61286" marR="61286" marT="30643" marB="30643" anchor="ctr">
                    <a:lnL>
                      <a:noFill/>
                    </a:lnL>
                    <a:lnR>
                      <a:noFill/>
                    </a:lnR>
                    <a:lnT>
                      <a:noFill/>
                    </a:lnT>
                    <a:lnB>
                      <a:noFill/>
                    </a:lnB>
                    <a:noFill/>
                  </a:tcPr>
                </a:tc>
                <a:tc>
                  <a:txBody>
                    <a:bodyPr/>
                    <a:lstStyle/>
                    <a:p>
                      <a:r>
                        <a:rPr lang="en-US" sz="1200"/>
                        <a:t>"You don’t care about my time."</a:t>
                      </a:r>
                    </a:p>
                  </a:txBody>
                  <a:tcPr marL="61286" marR="61286" marT="30643" marB="30643" anchor="ctr">
                    <a:lnL>
                      <a:noFill/>
                    </a:lnL>
                    <a:lnR>
                      <a:noFill/>
                    </a:lnR>
                    <a:lnT>
                      <a:noFill/>
                    </a:lnT>
                    <a:lnB>
                      <a:noFill/>
                    </a:lnB>
                    <a:noFill/>
                  </a:tcPr>
                </a:tc>
                <a:tc>
                  <a:txBody>
                    <a:bodyPr/>
                    <a:lstStyle/>
                    <a:p>
                      <a:r>
                        <a:rPr lang="en-US" sz="1200"/>
                        <a:t>"When meetings run long, it’s hard for me to manage other commitments — can we adjust?"</a:t>
                      </a:r>
                    </a:p>
                  </a:txBody>
                  <a:tcPr marL="61286" marR="61286" marT="30643" marB="30643" anchor="ctr">
                    <a:lnL>
                      <a:noFill/>
                    </a:lnL>
                    <a:lnR>
                      <a:noFill/>
                    </a:lnR>
                    <a:lnT>
                      <a:noFill/>
                    </a:lnT>
                    <a:lnB>
                      <a:noFill/>
                    </a:lnB>
                    <a:noFill/>
                  </a:tcPr>
                </a:tc>
                <a:tc>
                  <a:txBody>
                    <a:bodyPr/>
                    <a:lstStyle/>
                    <a:p>
                      <a:r>
                        <a:rPr lang="en-US" sz="1200"/>
                        <a:t>Focuses on your experience rather than assuming bad motives.</a:t>
                      </a:r>
                    </a:p>
                  </a:txBody>
                  <a:tcPr marL="61286" marR="61286" marT="30643" marB="30643" anchor="ctr">
                    <a:lnL>
                      <a:noFill/>
                    </a:lnL>
                    <a:lnR>
                      <a:noFill/>
                    </a:lnR>
                    <a:lnT>
                      <a:noFill/>
                    </a:lnT>
                    <a:lnB>
                      <a:noFill/>
                    </a:lnB>
                    <a:noFill/>
                  </a:tcPr>
                </a:tc>
                <a:extLst>
                  <a:ext uri="{0D108BD9-81ED-4DB2-BD59-A6C34878D82A}">
                    <a16:rowId xmlns:a16="http://schemas.microsoft.com/office/drawing/2014/main" val="366286491"/>
                  </a:ext>
                </a:extLst>
              </a:tr>
              <a:tr h="631002">
                <a:tc>
                  <a:txBody>
                    <a:bodyPr/>
                    <a:lstStyle/>
                    <a:p>
                      <a:r>
                        <a:rPr lang="en-US" sz="1200" dirty="0"/>
                        <a:t>Suggest Solutions, Don’t Just Vent</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"This isn’t working."</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"Would it be possible to check in weekly so I can stay on track?"</a:t>
                      </a:r>
                    </a:p>
                  </a:txBody>
                  <a:tcPr marL="61286" marR="61286" marT="30643" marB="30643" anchor="ctr">
                    <a:lnL>
                      <a:noFill/>
                    </a:lnL>
                    <a:lnR>
                      <a:noFill/>
                    </a:lnR>
                    <a:lnT>
                      <a:noFill/>
                    </a:lnT>
                    <a:lnB>
                      <a:noFill/>
                    </a:lnB>
                    <a:solidFill>
                      <a:schemeClr val="bg1">
                        <a:lumMod val="95000"/>
                      </a:schemeClr>
                    </a:solidFill>
                  </a:tcPr>
                </a:tc>
                <a:tc>
                  <a:txBody>
                    <a:bodyPr/>
                    <a:lstStyle/>
                    <a:p>
                      <a:r>
                        <a:rPr lang="en-US" sz="1200" dirty="0"/>
                        <a:t>Moves from complaint to constructive action.</a:t>
                      </a:r>
                    </a:p>
                  </a:txBody>
                  <a:tcPr marL="61286" marR="61286" marT="30643" marB="30643" anchor="ctr">
                    <a:lnL>
                      <a:noFill/>
                    </a:lnL>
                    <a:lnR>
                      <a:noFill/>
                    </a:lnR>
                    <a:lnT>
                      <a:noFill/>
                    </a:lnT>
                    <a:lnB>
                      <a:noFill/>
                    </a:lnB>
                    <a:solidFill>
                      <a:schemeClr val="bg1">
                        <a:lumMod val="95000"/>
                      </a:schemeClr>
                    </a:solidFill>
                  </a:tcPr>
                </a:tc>
                <a:extLst>
                  <a:ext uri="{0D108BD9-81ED-4DB2-BD59-A6C34878D82A}">
                    <a16:rowId xmlns:a16="http://schemas.microsoft.com/office/drawing/2014/main" val="3347123489"/>
                  </a:ext>
                </a:extLst>
              </a:tr>
              <a:tr h="814195">
                <a:tc>
                  <a:txBody>
                    <a:bodyPr/>
                    <a:lstStyle/>
                    <a:p>
                      <a:r>
                        <a:rPr lang="en-US" sz="1200" dirty="0"/>
                        <a:t>Normalize the Conversation</a:t>
                      </a:r>
                    </a:p>
                  </a:txBody>
                  <a:tcPr marL="61286" marR="61286" marT="30643" marB="30643" anchor="ctr">
                    <a:lnL>
                      <a:noFill/>
                    </a:lnL>
                    <a:lnR>
                      <a:noFill/>
                    </a:lnR>
                    <a:lnT>
                      <a:noFill/>
                    </a:lnT>
                    <a:lnB>
                      <a:noFill/>
                    </a:lnB>
                    <a:noFill/>
                  </a:tcPr>
                </a:tc>
                <a:tc>
                  <a:txBody>
                    <a:bodyPr/>
                    <a:lstStyle/>
                    <a:p>
                      <a:r>
                        <a:rPr lang="en-US" sz="1200"/>
                        <a:t>(Avoiding the conversation entirely)</a:t>
                      </a:r>
                    </a:p>
                  </a:txBody>
                  <a:tcPr marL="61286" marR="61286" marT="30643" marB="30643" anchor="ctr">
                    <a:lnL>
                      <a:noFill/>
                    </a:lnL>
                    <a:lnR>
                      <a:noFill/>
                    </a:lnR>
                    <a:lnT>
                      <a:noFill/>
                    </a:lnT>
                    <a:lnB>
                      <a:noFill/>
                    </a:lnB>
                    <a:noFill/>
                  </a:tcPr>
                </a:tc>
                <a:tc>
                  <a:txBody>
                    <a:bodyPr/>
                    <a:lstStyle/>
                    <a:p>
                      <a:r>
                        <a:rPr lang="en-US" sz="1200"/>
                        <a:t>"I know this might be awkward, but I really value your mentorship and want to improve."</a:t>
                      </a:r>
                    </a:p>
                  </a:txBody>
                  <a:tcPr marL="61286" marR="61286" marT="30643" marB="30643" anchor="ctr">
                    <a:lnL>
                      <a:noFill/>
                    </a:lnL>
                    <a:lnR>
                      <a:noFill/>
                    </a:lnR>
                    <a:lnT>
                      <a:noFill/>
                    </a:lnT>
                    <a:lnB>
                      <a:noFill/>
                    </a:lnB>
                    <a:noFill/>
                  </a:tcPr>
                </a:tc>
                <a:tc>
                  <a:txBody>
                    <a:bodyPr/>
                    <a:lstStyle/>
                    <a:p>
                      <a:r>
                        <a:rPr lang="en-US" sz="1200" dirty="0"/>
                        <a:t>Frames the conversation as a sign of respect and commitment.</a:t>
                      </a:r>
                    </a:p>
                  </a:txBody>
                  <a:tcPr marL="61286" marR="61286" marT="30643" marB="30643" anchor="ctr">
                    <a:lnL>
                      <a:noFill/>
                    </a:lnL>
                    <a:lnR>
                      <a:noFill/>
                    </a:lnR>
                    <a:lnT>
                      <a:noFill/>
                    </a:lnT>
                    <a:lnB>
                      <a:noFill/>
                    </a:lnB>
                    <a:noFill/>
                  </a:tcPr>
                </a:tc>
                <a:extLst>
                  <a:ext uri="{0D108BD9-81ED-4DB2-BD59-A6C34878D82A}">
                    <a16:rowId xmlns:a16="http://schemas.microsoft.com/office/drawing/2014/main" val="550690224"/>
                  </a:ext>
                </a:extLst>
              </a:tr>
            </a:tbl>
          </a:graphicData>
        </a:graphic>
      </p:graphicFrame>
    </p:spTree>
    <p:extLst>
      <p:ext uri="{BB962C8B-B14F-4D97-AF65-F5344CB8AC3E}">
        <p14:creationId xmlns:p14="http://schemas.microsoft.com/office/powerpoint/2010/main" val="324639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further reading</a:t>
            </a:r>
          </a:p>
          <a:p>
            <a:r>
              <a:rPr lang="en-US" sz="2800" dirty="0">
                <a:solidFill>
                  <a:schemeClr val="bg1">
                    <a:lumMod val="50000"/>
                  </a:schemeClr>
                </a:solidFill>
                <a:latin typeface="Century Gothic" panose="020B0502020202020204" pitchFamily="34" charset="0"/>
              </a:rPr>
              <a:t>resources</a:t>
            </a:r>
          </a:p>
        </p:txBody>
      </p:sp>
      <p:sp>
        <p:nvSpPr>
          <p:cNvPr id="3" name="Rectangle 2">
            <a:extLst>
              <a:ext uri="{FF2B5EF4-FFF2-40B4-BE49-F238E27FC236}">
                <a16:creationId xmlns:a16="http://schemas.microsoft.com/office/drawing/2014/main" id="{D65BF46B-B98D-9E4E-B42E-904DC9E55C49}"/>
              </a:ext>
            </a:extLst>
          </p:cNvPr>
          <p:cNvSpPr/>
          <p:nvPr/>
        </p:nvSpPr>
        <p:spPr>
          <a:xfrm>
            <a:off x="1771797" y="137320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Difficult Conversations: How to Discuss What Matters Most </a:t>
            </a:r>
            <a:r>
              <a:rPr lang="en-US" sz="2800" dirty="0">
                <a:solidFill>
                  <a:schemeClr val="accent1"/>
                </a:solidFill>
                <a:latin typeface="Century Gothic" panose="020B0502020202020204" pitchFamily="34" charset="0"/>
                <a:ea typeface="Calibri"/>
                <a:cs typeface="Calibri"/>
                <a:sym typeface="Calibri"/>
              </a:rPr>
              <a:t>by D. Stone, B. Patton, S. Keen (1999).</a:t>
            </a:r>
          </a:p>
        </p:txBody>
      </p:sp>
      <p:sp>
        <p:nvSpPr>
          <p:cNvPr id="9" name="Rectangle 8">
            <a:extLst>
              <a:ext uri="{FF2B5EF4-FFF2-40B4-BE49-F238E27FC236}">
                <a16:creationId xmlns:a16="http://schemas.microsoft.com/office/drawing/2014/main" id="{FA4D8DAA-1300-7242-A462-B2A6C02F26FB}"/>
              </a:ext>
            </a:extLst>
          </p:cNvPr>
          <p:cNvSpPr/>
          <p:nvPr/>
        </p:nvSpPr>
        <p:spPr>
          <a:xfrm>
            <a:off x="1771797" y="3230130"/>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Crucial Conversations: Tools for Talking When the Stakes are High </a:t>
            </a:r>
            <a:r>
              <a:rPr lang="en-US" sz="2800" dirty="0">
                <a:solidFill>
                  <a:schemeClr val="accent1"/>
                </a:solidFill>
                <a:latin typeface="Century Gothic" panose="020B0502020202020204" pitchFamily="34" charset="0"/>
                <a:ea typeface="Calibri"/>
                <a:cs typeface="Calibri"/>
                <a:sym typeface="Calibri"/>
              </a:rPr>
              <a:t>by Patterson, </a:t>
            </a:r>
            <a:r>
              <a:rPr lang="en-US" sz="2800" dirty="0" err="1">
                <a:solidFill>
                  <a:schemeClr val="accent1"/>
                </a:solidFill>
                <a:latin typeface="Century Gothic" panose="020B0502020202020204" pitchFamily="34" charset="0"/>
                <a:ea typeface="Calibri"/>
                <a:cs typeface="Calibri"/>
                <a:sym typeface="Calibri"/>
              </a:rPr>
              <a:t>Grenny</a:t>
            </a:r>
            <a:r>
              <a:rPr lang="en-US" sz="2800" dirty="0">
                <a:solidFill>
                  <a:schemeClr val="accent1"/>
                </a:solidFill>
                <a:latin typeface="Century Gothic" panose="020B0502020202020204" pitchFamily="34" charset="0"/>
                <a:ea typeface="Calibri"/>
                <a:cs typeface="Calibri"/>
                <a:sym typeface="Calibri"/>
              </a:rPr>
              <a:t>, McMillan, and </a:t>
            </a:r>
            <a:r>
              <a:rPr lang="en-US" sz="2800" dirty="0" err="1">
                <a:solidFill>
                  <a:schemeClr val="accent1"/>
                </a:solidFill>
                <a:latin typeface="Century Gothic" panose="020B0502020202020204" pitchFamily="34" charset="0"/>
                <a:ea typeface="Calibri"/>
                <a:cs typeface="Calibri"/>
                <a:sym typeface="Calibri"/>
              </a:rPr>
              <a:t>Switzler</a:t>
            </a:r>
            <a:r>
              <a:rPr lang="en-US" sz="2800" dirty="0">
                <a:solidFill>
                  <a:schemeClr val="accent1"/>
                </a:solidFill>
                <a:latin typeface="Century Gothic" panose="020B0502020202020204" pitchFamily="34" charset="0"/>
                <a:ea typeface="Calibri"/>
                <a:cs typeface="Calibri"/>
                <a:sym typeface="Calibri"/>
              </a:rPr>
              <a:t> (2001).</a:t>
            </a:r>
          </a:p>
        </p:txBody>
      </p:sp>
      <p:pic>
        <p:nvPicPr>
          <p:cNvPr id="5" name="Picture 4" descr="A screenshot of a cell phone&#10;&#10;Description automatically generated">
            <a:extLst>
              <a:ext uri="{FF2B5EF4-FFF2-40B4-BE49-F238E27FC236}">
                <a16:creationId xmlns:a16="http://schemas.microsoft.com/office/drawing/2014/main" id="{D69F44D2-A0E9-3142-B359-9985FDD4BA55}"/>
              </a:ext>
            </a:extLst>
          </p:cNvPr>
          <p:cNvPicPr>
            <a:picLocks noChangeAspect="1"/>
          </p:cNvPicPr>
          <p:nvPr/>
        </p:nvPicPr>
        <p:blipFill>
          <a:blip r:embed="rId3"/>
          <a:stretch>
            <a:fillRect/>
          </a:stretch>
        </p:blipFill>
        <p:spPr>
          <a:xfrm>
            <a:off x="412535" y="1198493"/>
            <a:ext cx="1134721" cy="1736879"/>
          </a:xfrm>
          <a:prstGeom prst="rect">
            <a:avLst/>
          </a:prstGeom>
        </p:spPr>
      </p:pic>
      <p:pic>
        <p:nvPicPr>
          <p:cNvPr id="12" name="Picture 11" descr="A picture containing text, bottle, newspaper, red&#10;&#10;Description automatically generated">
            <a:extLst>
              <a:ext uri="{FF2B5EF4-FFF2-40B4-BE49-F238E27FC236}">
                <a16:creationId xmlns:a16="http://schemas.microsoft.com/office/drawing/2014/main" id="{C0156854-4EFF-034F-A072-B993E8C55E35}"/>
              </a:ext>
            </a:extLst>
          </p:cNvPr>
          <p:cNvPicPr>
            <a:picLocks noChangeAspect="1"/>
          </p:cNvPicPr>
          <p:nvPr/>
        </p:nvPicPr>
        <p:blipFill>
          <a:blip r:embed="rId4"/>
          <a:stretch>
            <a:fillRect/>
          </a:stretch>
        </p:blipFill>
        <p:spPr>
          <a:xfrm>
            <a:off x="412535" y="3054189"/>
            <a:ext cx="1153151" cy="1736879"/>
          </a:xfrm>
          <a:prstGeom prst="rect">
            <a:avLst/>
          </a:prstGeom>
        </p:spPr>
      </p:pic>
      <p:pic>
        <p:nvPicPr>
          <p:cNvPr id="11" name="Picture 10" descr="A picture containing newspaper&#10;&#10;Description automatically generated">
            <a:extLst>
              <a:ext uri="{FF2B5EF4-FFF2-40B4-BE49-F238E27FC236}">
                <a16:creationId xmlns:a16="http://schemas.microsoft.com/office/drawing/2014/main" id="{BF20E1C7-F5A8-B342-9B80-C9DC2D8ED7C7}"/>
              </a:ext>
            </a:extLst>
          </p:cNvPr>
          <p:cNvPicPr>
            <a:picLocks noChangeAspect="1"/>
          </p:cNvPicPr>
          <p:nvPr/>
        </p:nvPicPr>
        <p:blipFill>
          <a:blip r:embed="rId5"/>
          <a:stretch>
            <a:fillRect/>
          </a:stretch>
        </p:blipFill>
        <p:spPr>
          <a:xfrm>
            <a:off x="363118" y="4909885"/>
            <a:ext cx="1160181" cy="1736879"/>
          </a:xfrm>
          <a:prstGeom prst="rect">
            <a:avLst/>
          </a:prstGeom>
        </p:spPr>
      </p:pic>
      <p:sp>
        <p:nvSpPr>
          <p:cNvPr id="13" name="Rectangle 12">
            <a:extLst>
              <a:ext uri="{FF2B5EF4-FFF2-40B4-BE49-F238E27FC236}">
                <a16:creationId xmlns:a16="http://schemas.microsoft.com/office/drawing/2014/main" id="{9170BC0C-2E80-DE4F-B869-997D97A6AD8E}"/>
              </a:ext>
            </a:extLst>
          </p:cNvPr>
          <p:cNvSpPr/>
          <p:nvPr/>
        </p:nvSpPr>
        <p:spPr>
          <a:xfrm>
            <a:off x="1771797" y="508582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Fierce Conversations: Achieving Success at Work and in Life One Conversation at a Time </a:t>
            </a:r>
            <a:r>
              <a:rPr lang="en-US" sz="2800" dirty="0">
                <a:solidFill>
                  <a:schemeClr val="accent1"/>
                </a:solidFill>
                <a:latin typeface="Century Gothic" panose="020B0502020202020204" pitchFamily="34" charset="0"/>
                <a:ea typeface="Calibri"/>
                <a:cs typeface="Calibri"/>
                <a:sym typeface="Calibri"/>
              </a:rPr>
              <a:t>by Susan Scott (2004).</a:t>
            </a:r>
          </a:p>
        </p:txBody>
      </p:sp>
    </p:spTree>
    <p:extLst>
      <p:ext uri="{BB962C8B-B14F-4D97-AF65-F5344CB8AC3E}">
        <p14:creationId xmlns:p14="http://schemas.microsoft.com/office/powerpoint/2010/main" val="88833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4434" y="4783213"/>
            <a:ext cx="4346086" cy="1777829"/>
          </a:xfrm>
          <a:prstGeom prst="rect">
            <a:avLst/>
          </a:prstGeom>
        </p:spPr>
        <p:txBody>
          <a:bodyPr vert="horz" lIns="91440" tIns="45720" rIns="91440" bIns="45720" rtlCol="0" anchor="ctr">
            <a:prstTxWarp prst="textNoShape">
              <a:avLst/>
            </a:prstTxWarp>
            <a:normAutofit fontScale="85000" lnSpcReduction="10000"/>
          </a:bodyPr>
          <a:lstStyle/>
          <a:p>
            <a:pPr algn="r" defTabSz="914400">
              <a:lnSpc>
                <a:spcPct val="90000"/>
              </a:lnSpc>
              <a:spcBef>
                <a:spcPct val="0"/>
              </a:spcBef>
              <a:spcAft>
                <a:spcPts val="600"/>
              </a:spcAft>
            </a:pPr>
            <a:r>
              <a:rPr lang="en-US" sz="4400" dirty="0">
                <a:solidFill>
                  <a:srgbClr val="00B0F0"/>
                </a:solidFill>
                <a:latin typeface="Century Gothic" panose="020B0502020202020204" pitchFamily="34" charset="0"/>
                <a:ea typeface="+mj-ea"/>
                <a:cs typeface="+mj-cs"/>
              </a:rPr>
              <a:t>barriers to difficult conversations</a:t>
            </a:r>
          </a:p>
          <a:p>
            <a:pPr algn="r" defTabSz="914400">
              <a:lnSpc>
                <a:spcPct val="90000"/>
              </a:lnSpc>
              <a:spcBef>
                <a:spcPct val="0"/>
              </a:spcBef>
              <a:spcAft>
                <a:spcPts val="600"/>
              </a:spcAft>
            </a:pPr>
            <a:r>
              <a:rPr lang="en-US" sz="2700" dirty="0">
                <a:latin typeface="Century Gothic" panose="020B0502020202020204" pitchFamily="34" charset="0"/>
                <a:ea typeface="+mj-ea"/>
                <a:cs typeface="+mj-cs"/>
              </a:rPr>
              <a:t>fear of negative repercussions </a:t>
            </a:r>
          </a:p>
        </p:txBody>
      </p:sp>
      <p:pic>
        <p:nvPicPr>
          <p:cNvPr id="4" name="Picture 3" descr="A picture containing man, riding, water, board&#10;&#10;Description automatically generated">
            <a:extLst>
              <a:ext uri="{FF2B5EF4-FFF2-40B4-BE49-F238E27FC236}">
                <a16:creationId xmlns:a16="http://schemas.microsoft.com/office/drawing/2014/main" id="{ED614926-CFFC-DE45-AAF7-C5F17AB8585B}"/>
              </a:ext>
            </a:extLst>
          </p:cNvPr>
          <p:cNvPicPr>
            <a:picLocks noChangeAspect="1"/>
          </p:cNvPicPr>
          <p:nvPr/>
        </p:nvPicPr>
        <p:blipFill rotWithShape="1">
          <a:blip r:embed="rId3"/>
          <a:srcRect t="1220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818577" y="4790742"/>
            <a:ext cx="4789091"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damaging relationship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a bad reference letter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‘making things worse’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resentment, anger, and frustration</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legal consequences</a:t>
            </a:r>
          </a:p>
        </p:txBody>
      </p:sp>
    </p:spTree>
    <p:extLst>
      <p:ext uri="{BB962C8B-B14F-4D97-AF65-F5344CB8AC3E}">
        <p14:creationId xmlns:p14="http://schemas.microsoft.com/office/powerpoint/2010/main" val="174315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2F707-249C-104C-A9D9-8FC54A900263}"/>
              </a:ext>
            </a:extLst>
          </p:cNvPr>
          <p:cNvPicPr>
            <a:picLocks noChangeAspect="1"/>
          </p:cNvPicPr>
          <p:nvPr/>
        </p:nvPicPr>
        <p:blipFill>
          <a:blip r:embed="rId3">
            <a:alphaModFix amt="11000"/>
          </a:blip>
          <a:stretch>
            <a:fillRect/>
          </a:stretch>
        </p:blipFill>
        <p:spPr>
          <a:xfrm>
            <a:off x="416209" y="1238378"/>
            <a:ext cx="8153926" cy="5707748"/>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conflict resolution</a:t>
            </a:r>
          </a:p>
          <a:p>
            <a:r>
              <a:rPr lang="en-US" sz="2800" dirty="0">
                <a:solidFill>
                  <a:schemeClr val="bg1">
                    <a:lumMod val="50000"/>
                  </a:schemeClr>
                </a:solidFill>
                <a:latin typeface="Century Gothic" panose="020B0502020202020204" pitchFamily="34" charset="0"/>
              </a:rPr>
              <a:t>how do we engage in healthy conflict?</a:t>
            </a:r>
          </a:p>
        </p:txBody>
      </p:sp>
      <p:sp>
        <p:nvSpPr>
          <p:cNvPr id="3" name="TextBox 2">
            <a:extLst>
              <a:ext uri="{FF2B5EF4-FFF2-40B4-BE49-F238E27FC236}">
                <a16:creationId xmlns:a16="http://schemas.microsoft.com/office/drawing/2014/main" id="{433FE9E2-4E52-6147-9973-A1A1F65E5DA5}"/>
              </a:ext>
            </a:extLst>
          </p:cNvPr>
          <p:cNvSpPr txBox="1"/>
          <p:nvPr/>
        </p:nvSpPr>
        <p:spPr>
          <a:xfrm>
            <a:off x="187948" y="1546492"/>
            <a:ext cx="853984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Conflict is inevitable.  Without conflict, there can be no growth.  </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Healthy conflict is a respectful, debate-style conversation. Strong passion is A-OK, providing there is no personalization.</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Unhealthy conflict is toxic. Toxic conversations often involve power play and can involve personalization and be unfocused. </a:t>
            </a:r>
          </a:p>
        </p:txBody>
      </p:sp>
    </p:spTree>
    <p:extLst>
      <p:ext uri="{BB962C8B-B14F-4D97-AF65-F5344CB8AC3E}">
        <p14:creationId xmlns:p14="http://schemas.microsoft.com/office/powerpoint/2010/main" val="33869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a:bodyPr>
          <a:lstStyle/>
          <a:p>
            <a:pPr defTabSz="914400">
              <a:lnSpc>
                <a:spcPct val="90000"/>
              </a:lnSpc>
              <a:spcBef>
                <a:spcPct val="0"/>
              </a:spcBef>
              <a:spcAft>
                <a:spcPts val="600"/>
              </a:spcAft>
            </a:pPr>
            <a:r>
              <a:rPr lang="en-US" sz="3700" dirty="0">
                <a:solidFill>
                  <a:srgbClr val="00B0F0"/>
                </a:solidFill>
                <a:latin typeface="Century Gothic" panose="020B0502020202020204" pitchFamily="34" charset="0"/>
                <a:ea typeface="+mj-ea"/>
                <a:cs typeface="+mj-cs"/>
              </a:rPr>
              <a:t>avoiding difficult conversations </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here are the risks</a:t>
            </a:r>
          </a:p>
        </p:txBody>
      </p:sp>
      <p:pic>
        <p:nvPicPr>
          <p:cNvPr id="12" name="Picture 11" descr="Clouds in a blue cloudy sky&#10;&#10;Description automatically generated">
            <a:extLst>
              <a:ext uri="{FF2B5EF4-FFF2-40B4-BE49-F238E27FC236}">
                <a16:creationId xmlns:a16="http://schemas.microsoft.com/office/drawing/2014/main" id="{5D5718CB-957E-9140-910A-B314DC0657C3}"/>
              </a:ext>
            </a:extLst>
          </p:cNvPr>
          <p:cNvPicPr>
            <a:picLocks noChangeAspect="1"/>
          </p:cNvPicPr>
          <p:nvPr/>
        </p:nvPicPr>
        <p:blipFill rotWithShape="1">
          <a:blip r:embed="rId3"/>
          <a:srcRect t="17032" b="190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550963" y="4821449"/>
            <a:ext cx="3880210" cy="1770300"/>
          </a:xfrm>
          <a:prstGeom prst="rect">
            <a:avLst/>
          </a:prstGeom>
        </p:spPr>
        <p:txBody>
          <a:bodyPr vert="horz" lIns="91440" tIns="45720" rIns="91440" bIns="45720" rtlCol="0" anchor="ctr">
            <a:normAutofit fontScale="92500"/>
          </a:bodyPr>
          <a:lstStyle/>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No growth, no improvement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Problem gets worse</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Resentment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Relationship erodes</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Stress and health issues</a:t>
            </a:r>
          </a:p>
        </p:txBody>
      </p:sp>
    </p:spTree>
    <p:extLst>
      <p:ext uri="{BB962C8B-B14F-4D97-AF65-F5344CB8AC3E}">
        <p14:creationId xmlns:p14="http://schemas.microsoft.com/office/powerpoint/2010/main" val="21377134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24" name="Group 2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 name="Picture 2">
            <a:extLst>
              <a:ext uri="{FF2B5EF4-FFF2-40B4-BE49-F238E27FC236}">
                <a16:creationId xmlns:a16="http://schemas.microsoft.com/office/drawing/2014/main" id="{183F02EF-7F8D-234B-9A19-FBE286F6DF21}"/>
              </a:ext>
            </a:extLst>
          </p:cNvPr>
          <p:cNvPicPr>
            <a:picLocks noChangeAspect="1"/>
          </p:cNvPicPr>
          <p:nvPr/>
        </p:nvPicPr>
        <p:blipFill rotWithShape="1">
          <a:blip r:embed="rId3"/>
          <a:srcRect t="15171" b="953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
        <p:nvSpPr>
          <p:cNvPr id="48" name="Rectangle 3">
            <a:extLst>
              <a:ext uri="{FF2B5EF4-FFF2-40B4-BE49-F238E27FC236}">
                <a16:creationId xmlns:a16="http://schemas.microsoft.com/office/drawing/2014/main" id="{E6D05FA4-8ABE-8844-9831-85D37230C722}"/>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3739146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57818" y="4890985"/>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pic>
        <p:nvPicPr>
          <p:cNvPr id="5" name="Picture 4" descr="A picture containing outdoor, flying, man, kite&#10;&#10;Description automatically generated">
            <a:extLst>
              <a:ext uri="{FF2B5EF4-FFF2-40B4-BE49-F238E27FC236}">
                <a16:creationId xmlns:a16="http://schemas.microsoft.com/office/drawing/2014/main" id="{EF315E95-8369-3740-92D9-6F87DFE71373}"/>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r="522" b="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40" name="Rectangle 39">
            <a:extLst>
              <a:ext uri="{FF2B5EF4-FFF2-40B4-BE49-F238E27FC236}">
                <a16:creationId xmlns:a16="http://schemas.microsoft.com/office/drawing/2014/main" id="{1C6AEF59-3A69-1D4F-8F18-60B340DA72F4}"/>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147463731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C3F04-6EDF-5845-8598-53C8B34E305D}"/>
              </a:ext>
            </a:extLst>
          </p:cNvPr>
          <p:cNvPicPr>
            <a:picLocks noChangeAspect="1"/>
          </p:cNvPicPr>
          <p:nvPr/>
        </p:nvPicPr>
        <p:blipFill rotWithShape="1">
          <a:blip r:embed="rId3"/>
          <a:srcRect r="6667" b="1"/>
          <a:stretch/>
        </p:blipFill>
        <p:spPr>
          <a:xfrm>
            <a:off x="-1" y="10"/>
            <a:ext cx="9144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dirty="0">
              <a:latin typeface="Century Gothic" panose="020B0502020202020204" pitchFamily="34" charset="0"/>
            </a:endParaRPr>
          </a:p>
        </p:txBody>
      </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0" y="111909"/>
            <a:ext cx="4771292" cy="1447260"/>
          </a:xfrm>
          <a:prstGeom prst="rect">
            <a:avLst/>
          </a:prstGeom>
        </p:spPr>
        <p:txBody>
          <a:bodyPr vert="horz" lIns="91440" tIns="45720" rIns="91440" bIns="45720" rtlCol="0" anchor="ctr">
            <a:prstTxWarp prst="textNoShape">
              <a:avLst/>
            </a:prstTxWarp>
            <a:normAutofit lnSpcReduction="10000"/>
          </a:bodyPr>
          <a:lstStyle/>
          <a:p>
            <a:pPr defTabSz="914400">
              <a:lnSpc>
                <a:spcPct val="90000"/>
              </a:lnSpc>
              <a:spcBef>
                <a:spcPct val="0"/>
              </a:spcBef>
              <a:spcAft>
                <a:spcPts val="600"/>
              </a:spcAft>
            </a:pPr>
            <a:r>
              <a:rPr lang="en-US" sz="4100" kern="1200" dirty="0">
                <a:solidFill>
                  <a:schemeClr val="accent1"/>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2800" kern="1200" dirty="0">
                <a:solidFill>
                  <a:schemeClr val="tx1">
                    <a:lumMod val="50000"/>
                    <a:lumOff val="50000"/>
                  </a:schemeClr>
                </a:solidFill>
                <a:latin typeface="Century Gothic" panose="020B0502020202020204" pitchFamily="34" charset="0"/>
                <a:ea typeface="+mj-ea"/>
                <a:cs typeface="+mj-cs"/>
              </a:rPr>
              <a:t>how do we engage in healthy conflict?</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4D0518-39F2-A94C-B228-5B9B8DF8DAE7}"/>
              </a:ext>
            </a:extLst>
          </p:cNvPr>
          <p:cNvSpPr/>
          <p:nvPr/>
        </p:nvSpPr>
        <p:spPr>
          <a:xfrm>
            <a:off x="349005" y="4312848"/>
            <a:ext cx="3444766" cy="196487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297338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44" name="Picture 43">
            <a:extLst>
              <a:ext uri="{FF2B5EF4-FFF2-40B4-BE49-F238E27FC236}">
                <a16:creationId xmlns:a16="http://schemas.microsoft.com/office/drawing/2014/main" id="{F3E345A4-99D8-174E-A847-C5C80FDA2F02}"/>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Lst>
          </a:blip>
          <a:srcRect t="14678" r="-2" b="40839"/>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3633" y="4967855"/>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183722994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Rectangle 1">
            <a:extLst>
              <a:ext uri="{FF2B5EF4-FFF2-40B4-BE49-F238E27FC236}">
                <a16:creationId xmlns:a16="http://schemas.microsoft.com/office/drawing/2014/main" id="{134D0518-39F2-A94C-B228-5B9B8DF8DAE7}"/>
              </a:ext>
            </a:extLst>
          </p:cNvPr>
          <p:cNvSpPr/>
          <p:nvPr/>
        </p:nvSpPr>
        <p:spPr>
          <a:xfrm>
            <a:off x="4678394" y="5127701"/>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343363" y="5103936"/>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grpSp>
        <p:nvGrpSpPr>
          <p:cNvPr id="27" name="Group 26">
            <a:extLst>
              <a:ext uri="{FF2B5EF4-FFF2-40B4-BE49-F238E27FC236}">
                <a16:creationId xmlns:a16="http://schemas.microsoft.com/office/drawing/2014/main" id="{E81B5C13-EA1E-7C49-9BCE-AACBA83CF1C2}"/>
              </a:ext>
            </a:extLst>
          </p:cNvPr>
          <p:cNvGrpSpPr/>
          <p:nvPr/>
        </p:nvGrpSpPr>
        <p:grpSpPr>
          <a:xfrm>
            <a:off x="4443211" y="3017036"/>
            <a:ext cx="4572000" cy="1817725"/>
            <a:chOff x="4540270" y="1663430"/>
            <a:chExt cx="4572000" cy="1817725"/>
          </a:xfrm>
        </p:grpSpPr>
        <p:sp>
          <p:nvSpPr>
            <p:cNvPr id="28" name="Rounded Rectangle 27">
              <a:extLst>
                <a:ext uri="{FF2B5EF4-FFF2-40B4-BE49-F238E27FC236}">
                  <a16:creationId xmlns:a16="http://schemas.microsoft.com/office/drawing/2014/main" id="{19CC1E4B-1516-2449-A182-7A6E3616E45B}"/>
                </a:ext>
              </a:extLst>
            </p:cNvPr>
            <p:cNvSpPr/>
            <p:nvPr/>
          </p:nvSpPr>
          <p:spPr>
            <a:xfrm>
              <a:off x="4572000" y="1663430"/>
              <a:ext cx="4540270" cy="1604127"/>
            </a:xfrm>
            <a:prstGeom prst="roundRect">
              <a:avLst/>
            </a:prstGeom>
            <a:solidFill>
              <a:srgbClr val="FFFAC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148017A4-A55D-5342-B9B7-15142DC2EA56}"/>
                </a:ext>
              </a:extLst>
            </p:cNvPr>
            <p:cNvSpPr/>
            <p:nvPr/>
          </p:nvSpPr>
          <p:spPr>
            <a:xfrm>
              <a:off x="4540270" y="1726829"/>
              <a:ext cx="4572000" cy="1754326"/>
            </a:xfrm>
            <a:prstGeom prst="rect">
              <a:avLst/>
            </a:prstGeom>
          </p:spPr>
          <p:txBody>
            <a:bodyPr wrap="square">
              <a:spAutoFit/>
            </a:bodyPr>
            <a:lstStyle/>
            <a:p>
              <a:r>
                <a:rPr lang="en-US" dirty="0">
                  <a:solidFill>
                    <a:schemeClr val="tx2">
                      <a:lumMod val="50000"/>
                    </a:schemeClr>
                  </a:solidFill>
                  <a:latin typeface="Century Gothic" panose="020B0502020202020204" pitchFamily="34" charset="0"/>
                </a:rPr>
                <a:t>Acknowledge their circumstances and feelings. Ask ‘how are you feeling?’ and show empathy.  Not everyone is naturally empathic; think about what you would do in their shoes.  Show sympathy when appropriate. </a:t>
              </a:r>
            </a:p>
          </p:txBody>
        </p:sp>
      </p:grpSp>
      <p:pic>
        <p:nvPicPr>
          <p:cNvPr id="30" name="Online Media 2" descr="y2mate.com - brene_brown_on_empathy_1Evwgu369Jw_1080p">
            <a:hlinkClick r:id="" action="ppaction://media"/>
            <a:extLst>
              <a:ext uri="{FF2B5EF4-FFF2-40B4-BE49-F238E27FC236}">
                <a16:creationId xmlns:a16="http://schemas.microsoft.com/office/drawing/2014/main" id="{3FC238EA-D74C-0F46-9828-187135EE3F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6" y="2031"/>
            <a:ext cx="9112311" cy="5125670"/>
          </a:xfrm>
          <a:prstGeom prst="rect">
            <a:avLst/>
          </a:prstGeom>
          <a:ln w="9525">
            <a:noFill/>
          </a:ln>
        </p:spPr>
      </p:pic>
    </p:spTree>
    <p:extLst>
      <p:ext uri="{BB962C8B-B14F-4D97-AF65-F5344CB8AC3E}">
        <p14:creationId xmlns:p14="http://schemas.microsoft.com/office/powerpoint/2010/main" val="629367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609</TotalTime>
  <Words>3138</Words>
  <Application>Microsoft Macintosh PowerPoint</Application>
  <PresentationFormat>On-screen Show (4:3)</PresentationFormat>
  <Paragraphs>213</Paragraphs>
  <Slides>17</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Avenir Book</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33</cp:revision>
  <dcterms:created xsi:type="dcterms:W3CDTF">2019-12-06T03:56:27Z</dcterms:created>
  <dcterms:modified xsi:type="dcterms:W3CDTF">2025-07-31T12:08:13Z</dcterms:modified>
</cp:coreProperties>
</file>