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9" r:id="rId1"/>
  </p:sldMasterIdLst>
  <p:notesMasterIdLst>
    <p:notesMasterId r:id="rId14"/>
  </p:notesMasterIdLst>
  <p:sldIdLst>
    <p:sldId id="1302" r:id="rId2"/>
    <p:sldId id="1276" r:id="rId3"/>
    <p:sldId id="1307" r:id="rId4"/>
    <p:sldId id="1259" r:id="rId5"/>
    <p:sldId id="1304" r:id="rId6"/>
    <p:sldId id="1297" r:id="rId7"/>
    <p:sldId id="260" r:id="rId8"/>
    <p:sldId id="1303" r:id="rId9"/>
    <p:sldId id="1308" r:id="rId10"/>
    <p:sldId id="1306" r:id="rId11"/>
    <p:sldId id="1299" r:id="rId12"/>
    <p:sldId id="535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5364"/>
    <a:srgbClr val="FFFACA"/>
    <a:srgbClr val="0070C0"/>
    <a:srgbClr val="0D0D0D"/>
    <a:srgbClr val="FAFFE8"/>
    <a:srgbClr val="FFFF66"/>
    <a:srgbClr val="FFFFF4"/>
    <a:srgbClr val="FBFFF3"/>
    <a:srgbClr val="CE0000"/>
    <a:srgbClr val="FFF6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24" autoAdjust="0"/>
    <p:restoredTop sz="93493" autoAdjust="0"/>
  </p:normalViewPr>
  <p:slideViewPr>
    <p:cSldViewPr snapToGrid="0" snapToObjects="1">
      <p:cViewPr varScale="1">
        <p:scale>
          <a:sx n="118" d="100"/>
          <a:sy n="118" d="100"/>
        </p:scale>
        <p:origin x="1112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91" d="100"/>
        <a:sy n="191" d="100"/>
      </p:scale>
      <p:origin x="0" y="150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416847112860896"/>
          <c:y val="0.13976574803149605"/>
          <c:w val="0.41749639107611547"/>
          <c:h val="0.62624458661417326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explosion val="6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CC7-CB42-B1A7-5DB9C00FE494}"/>
              </c:ext>
            </c:extLst>
          </c:dPt>
          <c:dPt>
            <c:idx val="1"/>
            <c:bubble3D val="0"/>
            <c:explosion val="1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CC7-CB42-B1A7-5DB9C00FE494}"/>
              </c:ext>
            </c:extLst>
          </c:dPt>
          <c:dPt>
            <c:idx val="2"/>
            <c:bubble3D val="0"/>
            <c:explosion val="9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CC7-CB42-B1A7-5DB9C00FE494}"/>
              </c:ext>
            </c:extLst>
          </c:dPt>
          <c:dPt>
            <c:idx val="3"/>
            <c:bubble3D val="0"/>
            <c:explosion val="1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CC7-CB42-B1A7-5DB9C00FE494}"/>
              </c:ext>
            </c:extLst>
          </c:dPt>
          <c:dPt>
            <c:idx val="4"/>
            <c:bubble3D val="0"/>
            <c:explosion val="6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CC7-CB42-B1A7-5DB9C00FE494}"/>
              </c:ext>
            </c:extLst>
          </c:dPt>
          <c:cat>
            <c:strRef>
              <c:f>Sheet1!$A$2:$A$6</c:f>
              <c:strCache>
                <c:ptCount val="5"/>
                <c:pt idx="0">
                  <c:v>Reading Papers</c:v>
                </c:pt>
                <c:pt idx="1">
                  <c:v>Seminars and Journal Clubs</c:v>
                </c:pt>
                <c:pt idx="2">
                  <c:v>Meetings</c:v>
                </c:pt>
                <c:pt idx="3">
                  <c:v>Networking</c:v>
                </c:pt>
                <c:pt idx="4">
                  <c:v>Experiments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5</c:v>
                </c:pt>
                <c:pt idx="1">
                  <c:v>4</c:v>
                </c:pt>
                <c:pt idx="2">
                  <c:v>2</c:v>
                </c:pt>
                <c:pt idx="3">
                  <c:v>0.5</c:v>
                </c:pt>
                <c:pt idx="4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53-EB46-8B88-605490C754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0.73993</cdr:x>
      <cdr:y>0.39032</cdr:y>
    </cdr:from>
    <cdr:to>
      <cdr:x>1</cdr:x>
      <cdr:y>0.4812</cdr:y>
    </cdr:to>
    <cdr:sp macro="" textlink="">
      <cdr:nvSpPr>
        <cdr:cNvPr id="2" name="Rectangle 1">
          <a:extLst xmlns:a="http://schemas.openxmlformats.org/drawingml/2006/main">
            <a:ext uri="{FF2B5EF4-FFF2-40B4-BE49-F238E27FC236}">
              <a16:creationId xmlns:a16="http://schemas.microsoft.com/office/drawing/2014/main" id="{D0E72D7B-05D4-CE45-9BBA-A1D75C042FB7}"/>
            </a:ext>
          </a:extLst>
        </cdr:cNvPr>
        <cdr:cNvSpPr/>
      </cdr:nvSpPr>
      <cdr:spPr>
        <a:xfrm xmlns:a="http://schemas.openxmlformats.org/drawingml/2006/main">
          <a:off x="4157221" y="1586270"/>
          <a:ext cx="1461154" cy="3693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b="1" dirty="0">
              <a:solidFill>
                <a:srgbClr val="A5A5A5"/>
              </a:solidFill>
              <a:latin typeface="Avenir" panose="02000503020000020003" pitchFamily="2" charset="0"/>
            </a:rPr>
            <a:t>JC/Seminars</a:t>
          </a:r>
          <a:endParaRPr lang="en-US" b="1" dirty="0">
            <a:solidFill>
              <a:srgbClr val="A5A5A5"/>
            </a:solidFill>
          </a:endParaRPr>
        </a:p>
      </cdr:txBody>
    </cdr:sp>
  </cdr:relSizeAnchor>
  <cdr:relSizeAnchor xmlns:cdr="http://schemas.openxmlformats.org/drawingml/2006/chartDrawing">
    <cdr:from>
      <cdr:x>0.76816</cdr:x>
      <cdr:y>0.63398</cdr:y>
    </cdr:from>
    <cdr:to>
      <cdr:x>1</cdr:x>
      <cdr:y>0.72486</cdr:y>
    </cdr:to>
    <cdr:sp macro="" textlink="">
      <cdr:nvSpPr>
        <cdr:cNvPr id="3" name="Rectangle 2">
          <a:extLst xmlns:a="http://schemas.openxmlformats.org/drawingml/2006/main">
            <a:ext uri="{FF2B5EF4-FFF2-40B4-BE49-F238E27FC236}">
              <a16:creationId xmlns:a16="http://schemas.microsoft.com/office/drawing/2014/main" id="{D0E72D7B-05D4-CE45-9BBA-A1D75C042FB7}"/>
            </a:ext>
          </a:extLst>
        </cdr:cNvPr>
        <cdr:cNvSpPr/>
      </cdr:nvSpPr>
      <cdr:spPr>
        <a:xfrm xmlns:a="http://schemas.openxmlformats.org/drawingml/2006/main">
          <a:off x="4979506" y="2576494"/>
          <a:ext cx="1468672" cy="3693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b="1" dirty="0">
              <a:solidFill>
                <a:srgbClr val="FEBF02"/>
              </a:solidFill>
              <a:latin typeface="Avenir" panose="02000503020000020003" pitchFamily="2" charset="0"/>
            </a:rPr>
            <a:t>Networking</a:t>
          </a:r>
          <a:endParaRPr lang="en-US" b="1" dirty="0">
            <a:solidFill>
              <a:srgbClr val="FEBF02"/>
            </a:solidFill>
          </a:endParaRPr>
        </a:p>
      </cdr:txBody>
    </cdr:sp>
  </cdr:relSizeAnchor>
  <cdr:relSizeAnchor xmlns:cdr="http://schemas.openxmlformats.org/drawingml/2006/chartDrawing">
    <cdr:from>
      <cdr:x>0.68004</cdr:x>
      <cdr:y>0.49992</cdr:y>
    </cdr:from>
    <cdr:to>
      <cdr:x>0.78372</cdr:x>
      <cdr:y>0.68317</cdr:y>
    </cdr:to>
    <cdr:sp macro="" textlink="">
      <cdr:nvSpPr>
        <cdr:cNvPr id="4" name="Freeform 3">
          <a:extLst xmlns:a="http://schemas.openxmlformats.org/drawingml/2006/main">
            <a:ext uri="{FF2B5EF4-FFF2-40B4-BE49-F238E27FC236}">
              <a16:creationId xmlns:a16="http://schemas.microsoft.com/office/drawing/2014/main" id="{B4D6680B-7297-9A48-9347-DE0D4084C6D0}"/>
            </a:ext>
          </a:extLst>
        </cdr:cNvPr>
        <cdr:cNvSpPr/>
      </cdr:nvSpPr>
      <cdr:spPr>
        <a:xfrm xmlns:a="http://schemas.openxmlformats.org/drawingml/2006/main">
          <a:off x="5750350" y="2031688"/>
          <a:ext cx="876693" cy="744717"/>
        </a:xfrm>
        <a:custGeom xmlns:a="http://schemas.openxmlformats.org/drawingml/2006/main">
          <a:avLst/>
          <a:gdLst>
            <a:gd name="connsiteX0" fmla="*/ 0 w 876693"/>
            <a:gd name="connsiteY0" fmla="*/ 0 h 744717"/>
            <a:gd name="connsiteX1" fmla="*/ 452487 w 876693"/>
            <a:gd name="connsiteY1" fmla="*/ 744717 h 744717"/>
            <a:gd name="connsiteX2" fmla="*/ 876693 w 876693"/>
            <a:gd name="connsiteY2" fmla="*/ 744717 h 744717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</a:cxnLst>
          <a:rect l="l" t="t" r="r" b="b"/>
          <a:pathLst>
            <a:path w="876693" h="744717">
              <a:moveTo>
                <a:pt x="0" y="0"/>
              </a:moveTo>
              <a:lnTo>
                <a:pt x="452487" y="744717"/>
              </a:lnTo>
              <a:lnTo>
                <a:pt x="876693" y="744717"/>
              </a:lnTo>
            </a:path>
          </a:pathLst>
        </a:custGeom>
        <a:ln xmlns:a="http://schemas.openxmlformats.org/drawingml/2006/main" w="19050">
          <a:solidFill>
            <a:srgbClr val="FEBF02"/>
          </a:solidFill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Century Gothic" panose="020B0502020202020204" pitchFamily="34" charset="0"/>
              </a:defRPr>
            </a:lvl1pPr>
          </a:lstStyle>
          <a:p>
            <a:fld id="{4F9EA197-9B8E-2449-A5A6-B66DF7A6705F}" type="datetimeFigureOut">
              <a:rPr lang="en-US" smtClean="0"/>
              <a:pPr/>
              <a:t>7/27/24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Century Gothic" panose="020B0502020202020204" pitchFamily="34" charset="0"/>
              </a:defRPr>
            </a:lvl1pPr>
          </a:lstStyle>
          <a:p>
            <a:fld id="{B3981FC6-C8AA-7940-8A7C-E3E266B29C1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394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b="0" i="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1pPr>
    <a:lvl2pPr marL="457200" algn="l" defTabSz="457200" rtl="0" eaLnBrk="1" latinLnBrk="0" hangingPunct="1">
      <a:defRPr sz="1200" b="0" i="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2pPr>
    <a:lvl3pPr marL="914400" algn="l" defTabSz="457200" rtl="0" eaLnBrk="1" latinLnBrk="0" hangingPunct="1">
      <a:defRPr sz="1200" b="0" i="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3pPr>
    <a:lvl4pPr marL="1371600" algn="l" defTabSz="457200" rtl="0" eaLnBrk="1" latinLnBrk="0" hangingPunct="1">
      <a:defRPr sz="1200" b="0" i="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4pPr>
    <a:lvl5pPr marL="1828800" algn="l" defTabSz="457200" rtl="0" eaLnBrk="1" latinLnBrk="0" hangingPunct="1">
      <a:defRPr sz="1200" b="0" i="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FCFE3BC-7102-5F41-9A5E-689E0D0BB9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873ECE-FAD1-6B4C-BEDD-65E8E83AF08B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114690" name="Rectangle 2">
            <a:extLst>
              <a:ext uri="{FF2B5EF4-FFF2-40B4-BE49-F238E27FC236}">
                <a16:creationId xmlns:a16="http://schemas.microsoft.com/office/drawing/2014/main" id="{2222793B-F7A7-5F41-A4FA-B3F2883767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CAC44A1E-B8D1-7A4A-935D-25019D10F5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George Peabody Library (Baltimore)</a:t>
            </a:r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921958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FCFE3BC-7102-5F41-9A5E-689E0D0BB9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873ECE-FAD1-6B4C-BEDD-65E8E83AF08B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114690" name="Rectangle 2">
            <a:extLst>
              <a:ext uri="{FF2B5EF4-FFF2-40B4-BE49-F238E27FC236}">
                <a16:creationId xmlns:a16="http://schemas.microsoft.com/office/drawing/2014/main" id="{2222793B-F7A7-5F41-A4FA-B3F2883767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CAC44A1E-B8D1-7A4A-935D-25019D10F5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891066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81FC6-C8AA-7940-8A7C-E3E266B29C1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0235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981FC6-C8AA-7940-8A7C-E3E266B29C1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312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981FC6-C8AA-7940-8A7C-E3E266B29C1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38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81FC6-C8AA-7940-8A7C-E3E266B29C1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0880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81FC6-C8AA-7940-8A7C-E3E266B29C1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5599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b="0" dirty="0">
                <a:solidFill>
                  <a:srgbClr val="333332"/>
                </a:solidFill>
                <a:latin typeface="Century Gothic" panose="020B0502020202020204" pitchFamily="34" charset="0"/>
              </a:rPr>
              <a:t>Start with an objective</a:t>
            </a:r>
          </a:p>
          <a:p>
            <a:pPr fontAlgn="base"/>
            <a:r>
              <a:rPr lang="en-US" b="0" dirty="0">
                <a:solidFill>
                  <a:srgbClr val="3A3F42"/>
                </a:solidFill>
                <a:latin typeface="Century Gothic" panose="020B0502020202020204" pitchFamily="34" charset="0"/>
              </a:rPr>
              <a:t>Think of the resulting action, </a:t>
            </a:r>
            <a:r>
              <a:rPr lang="en-US" b="0" dirty="0" err="1">
                <a:solidFill>
                  <a:srgbClr val="3A3F42"/>
                </a:solidFill>
                <a:latin typeface="Century Gothic" panose="020B0502020202020204" pitchFamily="34" charset="0"/>
              </a:rPr>
              <a:t>ie</a:t>
            </a:r>
            <a:r>
              <a:rPr lang="en-US" b="0" dirty="0">
                <a:solidFill>
                  <a:srgbClr val="3A3F42"/>
                </a:solidFill>
                <a:latin typeface="Century Gothic" panose="020B0502020202020204" pitchFamily="34" charset="0"/>
              </a:rPr>
              <a:t> your goal.</a:t>
            </a:r>
          </a:p>
          <a:p>
            <a:pPr fontAlgn="base"/>
            <a:endParaRPr lang="en-US" b="0" i="0" dirty="0">
              <a:solidFill>
                <a:srgbClr val="3A3F42"/>
              </a:solidFill>
              <a:effectLst/>
              <a:latin typeface="Century Gothic" panose="020B0502020202020204" pitchFamily="34" charset="0"/>
            </a:endParaRPr>
          </a:p>
          <a:p>
            <a:pPr fontAlgn="base"/>
            <a:r>
              <a:rPr lang="en-US" b="0" i="0" dirty="0">
                <a:solidFill>
                  <a:srgbClr val="3A3F42"/>
                </a:solidFill>
                <a:effectLst/>
                <a:latin typeface="Century Gothic" panose="020B0502020202020204" pitchFamily="34" charset="0"/>
              </a:rPr>
              <a:t>Learn how to Sail.</a:t>
            </a:r>
          </a:p>
          <a:p>
            <a:pPr fontAlgn="base"/>
            <a:r>
              <a:rPr lang="en-US" b="0" i="0" dirty="0">
                <a:solidFill>
                  <a:srgbClr val="3A3F42"/>
                </a:solidFill>
                <a:effectLst/>
                <a:latin typeface="Century Gothic" panose="020B0502020202020204" pitchFamily="34" charset="0"/>
              </a:rPr>
              <a:t>Learning the tools to help navigate the sea of data will help you sail faster</a:t>
            </a:r>
          </a:p>
          <a:p>
            <a:pPr fontAlgn="base"/>
            <a:endParaRPr lang="en-US" b="0" i="0" dirty="0">
              <a:solidFill>
                <a:srgbClr val="3A3F42"/>
              </a:solidFill>
              <a:effectLst/>
              <a:latin typeface="Century Gothic" panose="020B0502020202020204" pitchFamily="34" charset="0"/>
            </a:endParaRPr>
          </a:p>
          <a:p>
            <a:pPr fontAlgn="base"/>
            <a:r>
              <a:rPr lang="en-US" b="0" i="0" dirty="0">
                <a:solidFill>
                  <a:srgbClr val="3A3F42"/>
                </a:solidFill>
                <a:effectLst/>
                <a:latin typeface="Century Gothic" panose="020B0502020202020204" pitchFamily="34" charset="0"/>
              </a:rPr>
              <a:t>Keep it regular</a:t>
            </a:r>
          </a:p>
          <a:p>
            <a:pPr fontAlgn="base"/>
            <a:r>
              <a:rPr lang="en-US" b="0" i="0" dirty="0">
                <a:solidFill>
                  <a:srgbClr val="3A3F42"/>
                </a:solidFill>
                <a:effectLst/>
                <a:latin typeface="Century Gothic" panose="020B0502020202020204" pitchFamily="34" charset="0"/>
              </a:rPr>
              <a:t>Digesting smaller amounts of data avoids </a:t>
            </a:r>
            <a:r>
              <a:rPr lang="en-US" b="0" i="0" dirty="0" err="1">
                <a:solidFill>
                  <a:srgbClr val="3A3F42"/>
                </a:solidFill>
                <a:effectLst/>
                <a:latin typeface="Century Gothic" panose="020B0502020202020204" pitchFamily="34" charset="0"/>
              </a:rPr>
              <a:t>consttipation</a:t>
            </a:r>
            <a:endParaRPr lang="en-US" b="0" i="0" dirty="0">
              <a:solidFill>
                <a:srgbClr val="3A3F42"/>
              </a:solidFill>
              <a:effectLst/>
              <a:latin typeface="Century Gothic" panose="020B0502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81FC6-C8AA-7940-8A7C-E3E266B29C1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749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FCFE3BC-7102-5F41-9A5E-689E0D0BB9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873ECE-FAD1-6B4C-BEDD-65E8E83AF08B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114690" name="Rectangle 2">
            <a:extLst>
              <a:ext uri="{FF2B5EF4-FFF2-40B4-BE49-F238E27FC236}">
                <a16:creationId xmlns:a16="http://schemas.microsoft.com/office/drawing/2014/main" id="{2222793B-F7A7-5F41-A4FA-B3F2883767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CAC44A1E-B8D1-7A4A-935D-25019D10F5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77721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FCFE3BC-7102-5F41-9A5E-689E0D0BB9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873ECE-FAD1-6B4C-BEDD-65E8E83AF08B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114690" name="Rectangle 2">
            <a:extLst>
              <a:ext uri="{FF2B5EF4-FFF2-40B4-BE49-F238E27FC236}">
                <a16:creationId xmlns:a16="http://schemas.microsoft.com/office/drawing/2014/main" id="{2222793B-F7A7-5F41-A4FA-B3F2883767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CAC44A1E-B8D1-7A4A-935D-25019D10F5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1708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FCFE3BC-7102-5F41-9A5E-689E0D0BB9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873ECE-FAD1-6B4C-BEDD-65E8E83AF08B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114690" name="Rectangle 2">
            <a:extLst>
              <a:ext uri="{FF2B5EF4-FFF2-40B4-BE49-F238E27FC236}">
                <a16:creationId xmlns:a16="http://schemas.microsoft.com/office/drawing/2014/main" id="{2222793B-F7A7-5F41-A4FA-B3F2883767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CAC44A1E-B8D1-7A4A-935D-25019D10F5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839652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FCFE3BC-7102-5F41-9A5E-689E0D0BB9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873ECE-FAD1-6B4C-BEDD-65E8E83AF08B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114690" name="Rectangle 2">
            <a:extLst>
              <a:ext uri="{FF2B5EF4-FFF2-40B4-BE49-F238E27FC236}">
                <a16:creationId xmlns:a16="http://schemas.microsoft.com/office/drawing/2014/main" id="{2222793B-F7A7-5F41-A4FA-B3F2883767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CAC44A1E-B8D1-7A4A-935D-25019D10F5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55179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 b="0" i="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 b="0" i="0">
                <a:latin typeface="Century Gothic" panose="020B0502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B1DEE18-3921-EC4F-B853-F0EB5728F34C}" type="datetimeFigureOut">
              <a:rPr lang="en-US" smtClean="0"/>
              <a:pPr/>
              <a:t>7/27/24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756A06A-A747-A04C-8FC5-B1F7ED960E1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0" i="0">
                <a:latin typeface="Century Gothic" panose="020B0502020202020204" pitchFamily="34" charset="0"/>
              </a:defRPr>
            </a:lvl1pPr>
            <a:lvl2pPr>
              <a:defRPr b="0" i="0">
                <a:latin typeface="Century Gothic" panose="020B0502020202020204" pitchFamily="34" charset="0"/>
              </a:defRPr>
            </a:lvl2pPr>
            <a:lvl3pPr>
              <a:defRPr b="0" i="0">
                <a:latin typeface="Century Gothic" panose="020B0502020202020204" pitchFamily="34" charset="0"/>
              </a:defRPr>
            </a:lvl3pPr>
            <a:lvl4pPr>
              <a:defRPr b="0" i="0">
                <a:latin typeface="Century Gothic" panose="020B0502020202020204" pitchFamily="34" charset="0"/>
              </a:defRPr>
            </a:lvl4pPr>
            <a:lvl5pPr>
              <a:defRPr b="0" i="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B1DEE18-3921-EC4F-B853-F0EB5728F34C}" type="datetimeFigureOut">
              <a:rPr lang="en-US" smtClean="0"/>
              <a:pPr/>
              <a:t>7/27/24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756A06A-A747-A04C-8FC5-B1F7ED960E1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>
            <a:lvl1pPr>
              <a:defRPr b="0" i="0">
                <a:latin typeface="Century Gothic" panose="020B0502020202020204" pitchFamily="34" charset="0"/>
              </a:defRPr>
            </a:lvl1pPr>
            <a:lvl2pPr>
              <a:defRPr b="0" i="0">
                <a:latin typeface="Century Gothic" panose="020B0502020202020204" pitchFamily="34" charset="0"/>
              </a:defRPr>
            </a:lvl2pPr>
            <a:lvl3pPr>
              <a:defRPr b="0" i="0">
                <a:latin typeface="Century Gothic" panose="020B0502020202020204" pitchFamily="34" charset="0"/>
              </a:defRPr>
            </a:lvl3pPr>
            <a:lvl4pPr>
              <a:defRPr b="0" i="0">
                <a:latin typeface="Century Gothic" panose="020B0502020202020204" pitchFamily="34" charset="0"/>
              </a:defRPr>
            </a:lvl4pPr>
            <a:lvl5pPr>
              <a:defRPr b="0" i="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B1DEE18-3921-EC4F-B853-F0EB5728F34C}" type="datetimeFigureOut">
              <a:rPr lang="en-US" smtClean="0"/>
              <a:pPr/>
              <a:t>7/27/24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C2CD8BC0-DD67-D540-A010-F2BB70A8C35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  <a:lvl2pPr>
              <a:defRPr b="0" i="0">
                <a:latin typeface="Century Gothic" panose="020B0502020202020204" pitchFamily="34" charset="0"/>
              </a:defRPr>
            </a:lvl2pPr>
            <a:lvl3pPr>
              <a:defRPr b="0" i="0">
                <a:latin typeface="Century Gothic" panose="020B0502020202020204" pitchFamily="34" charset="0"/>
              </a:defRPr>
            </a:lvl3pPr>
            <a:lvl4pPr>
              <a:defRPr b="0" i="0">
                <a:latin typeface="Century Gothic" panose="020B0502020202020204" pitchFamily="34" charset="0"/>
              </a:defRPr>
            </a:lvl4pPr>
            <a:lvl5pPr>
              <a:defRPr b="0" i="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B1DEE18-3921-EC4F-B853-F0EB5728F34C}" type="datetimeFigureOut">
              <a:rPr lang="en-US" smtClean="0"/>
              <a:pPr/>
              <a:t>7/27/24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756A06A-A747-A04C-8FC5-B1F7ED960E1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 b="0" i="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 b="0" i="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B1DEE18-3921-EC4F-B853-F0EB5728F34C}" type="datetimeFigureOut">
              <a:rPr lang="en-US" smtClean="0"/>
              <a:pPr/>
              <a:t>7/27/24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756A06A-A747-A04C-8FC5-B1F7ED960E1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  <a:lvl2pPr>
              <a:defRPr b="0" i="0">
                <a:latin typeface="Century Gothic" panose="020B0502020202020204" pitchFamily="34" charset="0"/>
              </a:defRPr>
            </a:lvl2pPr>
            <a:lvl3pPr>
              <a:defRPr b="0" i="0">
                <a:latin typeface="Century Gothic" panose="020B0502020202020204" pitchFamily="34" charset="0"/>
              </a:defRPr>
            </a:lvl3pPr>
            <a:lvl4pPr>
              <a:defRPr b="0" i="0">
                <a:latin typeface="Century Gothic" panose="020B0502020202020204" pitchFamily="34" charset="0"/>
              </a:defRPr>
            </a:lvl4pPr>
            <a:lvl5pPr>
              <a:defRPr b="0" i="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  <a:lvl2pPr>
              <a:defRPr b="0" i="0">
                <a:latin typeface="Century Gothic" panose="020B0502020202020204" pitchFamily="34" charset="0"/>
              </a:defRPr>
            </a:lvl2pPr>
            <a:lvl3pPr>
              <a:defRPr b="0" i="0">
                <a:latin typeface="Century Gothic" panose="020B0502020202020204" pitchFamily="34" charset="0"/>
              </a:defRPr>
            </a:lvl3pPr>
            <a:lvl4pPr>
              <a:defRPr b="0" i="0">
                <a:latin typeface="Century Gothic" panose="020B0502020202020204" pitchFamily="34" charset="0"/>
              </a:defRPr>
            </a:lvl4pPr>
            <a:lvl5pPr>
              <a:defRPr b="0" i="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B1DEE18-3921-EC4F-B853-F0EB5728F34C}" type="datetimeFigureOut">
              <a:rPr lang="en-US" smtClean="0"/>
              <a:pPr/>
              <a:t>7/27/24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756A06A-A747-A04C-8FC5-B1F7ED960E1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0" i="0">
                <a:latin typeface="Century Gothic" panose="020B0502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  <a:lvl2pPr>
              <a:defRPr b="0" i="0">
                <a:latin typeface="Century Gothic" panose="020B0502020202020204" pitchFamily="34" charset="0"/>
              </a:defRPr>
            </a:lvl2pPr>
            <a:lvl3pPr>
              <a:defRPr b="0" i="0">
                <a:latin typeface="Century Gothic" panose="020B0502020202020204" pitchFamily="34" charset="0"/>
              </a:defRPr>
            </a:lvl3pPr>
            <a:lvl4pPr>
              <a:defRPr b="0" i="0">
                <a:latin typeface="Century Gothic" panose="020B0502020202020204" pitchFamily="34" charset="0"/>
              </a:defRPr>
            </a:lvl4pPr>
            <a:lvl5pPr>
              <a:defRPr b="0" i="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0" i="0">
                <a:latin typeface="Century Gothic" panose="020B0502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  <a:lvl2pPr>
              <a:defRPr b="0" i="0">
                <a:latin typeface="Century Gothic" panose="020B0502020202020204" pitchFamily="34" charset="0"/>
              </a:defRPr>
            </a:lvl2pPr>
            <a:lvl3pPr>
              <a:defRPr b="0" i="0">
                <a:latin typeface="Century Gothic" panose="020B0502020202020204" pitchFamily="34" charset="0"/>
              </a:defRPr>
            </a:lvl3pPr>
            <a:lvl4pPr>
              <a:defRPr b="0" i="0">
                <a:latin typeface="Century Gothic" panose="020B0502020202020204" pitchFamily="34" charset="0"/>
              </a:defRPr>
            </a:lvl4pPr>
            <a:lvl5pPr>
              <a:defRPr b="0" i="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B1DEE18-3921-EC4F-B853-F0EB5728F34C}" type="datetimeFigureOut">
              <a:rPr lang="en-US" smtClean="0"/>
              <a:pPr/>
              <a:t>7/27/24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756A06A-A747-A04C-8FC5-B1F7ED960E1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B1DEE18-3921-EC4F-B853-F0EB5728F34C}" type="datetimeFigureOut">
              <a:rPr lang="en-US" smtClean="0"/>
              <a:pPr/>
              <a:t>7/27/24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756A06A-A747-A04C-8FC5-B1F7ED960E1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B1DEE18-3921-EC4F-B853-F0EB5728F34C}" type="datetimeFigureOut">
              <a:rPr lang="en-US" smtClean="0"/>
              <a:pPr/>
              <a:t>7/27/24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756A06A-A747-A04C-8FC5-B1F7ED960E1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 b="0" i="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 b="0" i="0">
                <a:latin typeface="Century Gothic" panose="020B0502020202020204" pitchFamily="34" charset="0"/>
              </a:defRPr>
            </a:lvl1pPr>
            <a:lvl2pPr>
              <a:defRPr sz="2100" b="0" i="0">
                <a:latin typeface="Century Gothic" panose="020B0502020202020204" pitchFamily="34" charset="0"/>
              </a:defRPr>
            </a:lvl2pPr>
            <a:lvl3pPr>
              <a:defRPr sz="1800" b="0" i="0">
                <a:latin typeface="Century Gothic" panose="020B0502020202020204" pitchFamily="34" charset="0"/>
              </a:defRPr>
            </a:lvl3pPr>
            <a:lvl4pPr>
              <a:defRPr sz="1500" b="0" i="0">
                <a:latin typeface="Century Gothic" panose="020B0502020202020204" pitchFamily="34" charset="0"/>
              </a:defRPr>
            </a:lvl4pPr>
            <a:lvl5pPr>
              <a:defRPr sz="1500" b="0" i="0">
                <a:latin typeface="Century Gothic" panose="020B050202020202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 b="0" i="0">
                <a:latin typeface="Century Gothic" panose="020B050202020202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C052935D-C90E-BD40-B136-E73C776E714C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 b="0" i="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 b="0" i="0">
                <a:latin typeface="Century Gothic" panose="020B0502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 b="0" i="0">
                <a:latin typeface="Century Gothic" panose="020B050202020202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B1DEE18-3921-EC4F-B853-F0EB5728F34C}" type="datetimeFigureOut">
              <a:rPr lang="en-US" smtClean="0"/>
              <a:pPr/>
              <a:t>7/27/24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756A06A-A747-A04C-8FC5-B1F7ED960E1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DB1DEE18-3921-EC4F-B853-F0EB5728F34C}" type="datetimeFigureOut">
              <a:rPr lang="en-US" smtClean="0"/>
              <a:pPr/>
              <a:t>7/27/24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C2CD8BC0-DD67-D540-A010-F2BB70A8C3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-2063"/>
            <a:ext cx="9144000" cy="11636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481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cbi.nlm.nih.gov/pubmed/" TargetMode="External"/><Relationship Id="rId3" Type="http://schemas.openxmlformats.org/officeDocument/2006/relationships/image" Target="../media/image6.jpeg"/><Relationship Id="rId7" Type="http://schemas.openxmlformats.org/officeDocument/2006/relationships/hyperlink" Target="https://scholar.google.com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apps.webofknowledge.com/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DDF9019-9EA7-BA4C-980C-69C632C1D7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25717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217FFD-2CAD-4842-8AD5-72E4935778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77218"/>
            <a:ext cx="9144000" cy="578078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21D722F-9603-C24F-A371-15C85161C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0" y="0"/>
            <a:ext cx="911018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00B0F0"/>
                </a:solidFill>
                <a:latin typeface="Century Gothic" panose="020B0502020202020204" pitchFamily="34" charset="0"/>
                <a:cs typeface="Helvetica"/>
              </a:rPr>
              <a:t>how to stay on top of the literature</a:t>
            </a:r>
          </a:p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how to catch the wave and enjoy the ride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E45DA18-0794-F741-AB62-12DAC2607AEE}"/>
              </a:ext>
            </a:extLst>
          </p:cNvPr>
          <p:cNvGrpSpPr/>
          <p:nvPr/>
        </p:nvGrpSpPr>
        <p:grpSpPr>
          <a:xfrm>
            <a:off x="99001" y="5681383"/>
            <a:ext cx="3865038" cy="1115268"/>
            <a:chOff x="16910" y="5242926"/>
            <a:chExt cx="3865038" cy="1115268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DD6603B5-4CDA-6F43-A8D5-F2D214958FFE}"/>
                </a:ext>
              </a:extLst>
            </p:cNvPr>
            <p:cNvSpPr/>
            <p:nvPr/>
          </p:nvSpPr>
          <p:spPr>
            <a:xfrm>
              <a:off x="16910" y="5242926"/>
              <a:ext cx="3865038" cy="1115268"/>
            </a:xfrm>
            <a:prstGeom prst="roundRect">
              <a:avLst/>
            </a:prstGeom>
            <a:solidFill>
              <a:schemeClr val="tx1">
                <a:lumMod val="95000"/>
                <a:lumOff val="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F4074255-F0C6-F947-8416-8C6E772F9C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17" y="5250198"/>
              <a:ext cx="3849131" cy="1107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olidFill>
                    <a:srgbClr val="FFFACA"/>
                  </a:solidFill>
                  <a:latin typeface="Century Gothic" panose="020B0502020202020204" pitchFamily="34" charset="0"/>
                </a:rPr>
                <a:t>Michael T McManus, PhD</a:t>
              </a:r>
            </a:p>
            <a:p>
              <a:r>
                <a:rPr lang="en-US" sz="1600" dirty="0">
                  <a:solidFill>
                    <a:srgbClr val="FFFACA"/>
                  </a:solidFill>
                  <a:latin typeface="Century Gothic" panose="020B0502020202020204" pitchFamily="34" charset="0"/>
                </a:rPr>
                <a:t>University of California, San Francisco</a:t>
              </a:r>
            </a:p>
            <a:p>
              <a:r>
                <a:rPr lang="en-US" sz="1600" dirty="0">
                  <a:solidFill>
                    <a:srgbClr val="FFFACA"/>
                  </a:solidFill>
                  <a:latin typeface="Century Gothic" panose="020B0502020202020204" pitchFamily="34" charset="0"/>
                </a:rPr>
                <a:t>Mentoring Workshop</a:t>
              </a:r>
            </a:p>
            <a:p>
              <a:r>
                <a:rPr lang="en-US" sz="1600" dirty="0">
                  <a:solidFill>
                    <a:srgbClr val="FFFACA"/>
                  </a:solidFill>
                  <a:latin typeface="Century Gothic" panose="020B0502020202020204" pitchFamily="34" charset="0"/>
                </a:rPr>
                <a:t> July 29</a:t>
              </a:r>
              <a:r>
                <a:rPr lang="en-US" sz="1600" baseline="30000" dirty="0">
                  <a:solidFill>
                    <a:srgbClr val="FFFACA"/>
                  </a:solidFill>
                  <a:latin typeface="Century Gothic" panose="020B0502020202020204" pitchFamily="34" charset="0"/>
                </a:rPr>
                <a:t>th</a:t>
              </a:r>
              <a:r>
                <a:rPr lang="en-US" sz="1600" dirty="0">
                  <a:solidFill>
                    <a:srgbClr val="FFFACA"/>
                  </a:solidFill>
                  <a:latin typeface="Century Gothic" panose="020B0502020202020204" pitchFamily="34" charset="0"/>
                </a:rPr>
                <a:t>, 2024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1095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DDF9019-9EA7-BA4C-980C-69C632C1D7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25717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2B80F5-7D25-6D41-B2A6-B73877328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0" y="93277"/>
            <a:ext cx="911018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Century Gothic" panose="020B0502020202020204" pitchFamily="34" charset="0"/>
              </a:rPr>
              <a:t>email alerts help you stay on top of emerging data</a:t>
            </a:r>
            <a:endParaRPr lang="en-US" altLang="en-US" sz="2800" dirty="0"/>
          </a:p>
          <a:p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avoid these common mistakes</a:t>
            </a:r>
            <a:endParaRPr lang="en-US" altLang="en-US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D5AA1C-7B2D-5B44-B87B-BA7D206248F7}"/>
              </a:ext>
            </a:extLst>
          </p:cNvPr>
          <p:cNvSpPr txBox="1"/>
          <p:nvPr/>
        </p:nvSpPr>
        <p:spPr>
          <a:xfrm>
            <a:off x="484093" y="1940517"/>
            <a:ext cx="7138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  <a:latin typeface="Century Gothic" panose="020B0502020202020204" pitchFamily="34" charset="0"/>
              </a:rPr>
              <a:t>1: using the wrong keywords without Boolean operators</a:t>
            </a:r>
          </a:p>
          <a:p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broad terms like ‘microRNA’ or ’CRISPR’ will drown you with results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2ACE85-06C8-194B-83C8-39813CA52148}"/>
              </a:ext>
            </a:extLst>
          </p:cNvPr>
          <p:cNvSpPr txBox="1"/>
          <p:nvPr/>
        </p:nvSpPr>
        <p:spPr>
          <a:xfrm>
            <a:off x="484093" y="3095118"/>
            <a:ext cx="5660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  <a:latin typeface="Century Gothic" panose="020B0502020202020204" pitchFamily="34" charset="0"/>
              </a:rPr>
              <a:t>2: focusing only on journal articles</a:t>
            </a:r>
          </a:p>
          <a:p>
            <a:r>
              <a:rPr lang="en-US" altLang="en-US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journal articles are only a fraction of the available data</a:t>
            </a:r>
            <a:endParaRPr lang="en-US" altLang="en-US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C21517-AC1B-A14C-8C50-6E16B002045F}"/>
              </a:ext>
            </a:extLst>
          </p:cNvPr>
          <p:cNvSpPr txBox="1"/>
          <p:nvPr/>
        </p:nvSpPr>
        <p:spPr>
          <a:xfrm>
            <a:off x="484093" y="4249719"/>
            <a:ext cx="7074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  <a:latin typeface="Century Gothic" panose="020B0502020202020204" pitchFamily="34" charset="0"/>
              </a:rPr>
              <a:t>3: limiting searches to only subject keywords</a:t>
            </a:r>
          </a:p>
          <a:p>
            <a:r>
              <a:rPr lang="en-US" altLang="en-US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citation alerts, authors, grants/fellowships, conferences, seminars, </a:t>
            </a:r>
            <a:r>
              <a:rPr lang="en-US" altLang="en-US" sz="16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etc</a:t>
            </a:r>
            <a:r>
              <a:rPr lang="en-US" sz="1600" dirty="0">
                <a:solidFill>
                  <a:srgbClr val="00B0F0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4696033-C216-054B-A019-A3BA68147FCF}"/>
              </a:ext>
            </a:extLst>
          </p:cNvPr>
          <p:cNvSpPr/>
          <p:nvPr/>
        </p:nvSpPr>
        <p:spPr>
          <a:xfrm>
            <a:off x="269144" y="1480649"/>
            <a:ext cx="49391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C55364"/>
                </a:solidFill>
                <a:latin typeface="Century Gothic" panose="020B0502020202020204" pitchFamily="34" charset="0"/>
              </a:rPr>
              <a:t>learn how to best use these powerful tools.</a:t>
            </a:r>
            <a:endParaRPr lang="en-US" i="1" dirty="0">
              <a:solidFill>
                <a:srgbClr val="C55364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6E158A-877C-4D4D-886E-C7CFD8186DA0}"/>
              </a:ext>
            </a:extLst>
          </p:cNvPr>
          <p:cNvSpPr txBox="1"/>
          <p:nvPr/>
        </p:nvSpPr>
        <p:spPr>
          <a:xfrm>
            <a:off x="455239" y="5404321"/>
            <a:ext cx="803136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  <a:latin typeface="Century Gothic" panose="020B0502020202020204" pitchFamily="34" charset="0"/>
              </a:rPr>
              <a:t>4: ignoring your results</a:t>
            </a:r>
          </a:p>
          <a:p>
            <a:r>
              <a:rPr lang="en-US" altLang="en-US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frequently missing your searches and feeds will give you a false sense of security</a:t>
            </a:r>
            <a:endParaRPr lang="en-US" altLang="en-US" sz="1600" dirty="0">
              <a:solidFill>
                <a:schemeClr val="bg2">
                  <a:lumMod val="25000"/>
                </a:schemeClr>
              </a:solidFill>
            </a:endParaRPr>
          </a:p>
          <a:p>
            <a:endParaRPr lang="en-US" altLang="en-US" sz="16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887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3">
            <a:extLst>
              <a:ext uri="{FF2B5EF4-FFF2-40B4-BE49-F238E27FC236}">
                <a16:creationId xmlns:a16="http://schemas.microsoft.com/office/drawing/2014/main" id="{6BD825B1-25EB-F047-A851-6BE3889D69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0" y="-43544"/>
            <a:ext cx="911018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dirty="0" err="1">
                <a:solidFill>
                  <a:srgbClr val="00B0F0"/>
                </a:solidFill>
                <a:latin typeface="Century Gothic" panose="020B0502020202020204" pitchFamily="34" charset="0"/>
                <a:cs typeface="Helvetica"/>
              </a:rPr>
              <a:t>nextgen</a:t>
            </a:r>
            <a:r>
              <a:rPr lang="en-US" sz="3600" dirty="0">
                <a:solidFill>
                  <a:srgbClr val="00B0F0"/>
                </a:solidFill>
                <a:latin typeface="Century Gothic" panose="020B0502020202020204" pitchFamily="34" charset="0"/>
                <a:cs typeface="Helvetica"/>
              </a:rPr>
              <a:t> tools</a:t>
            </a:r>
          </a:p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when you need to find new papers, explore connections between research, manage citations and stay updated with the latest data</a:t>
            </a:r>
            <a:endParaRPr lang="en-US" sz="22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623692-FD39-A340-A553-91B4811A3ABD}"/>
              </a:ext>
            </a:extLst>
          </p:cNvPr>
          <p:cNvSpPr txBox="1"/>
          <p:nvPr/>
        </p:nvSpPr>
        <p:spPr>
          <a:xfrm>
            <a:off x="3129642" y="1479806"/>
            <a:ext cx="4604658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ProQuest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Century Gothic" panose="020B0502020202020204" pitchFamily="34" charset="0"/>
              </a:rPr>
              <a:t>Litmaps</a:t>
            </a:r>
            <a:endParaRPr lang="en-US" sz="2400" dirty="0"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Elicit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Connected Papers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Century Gothic" panose="020B0502020202020204" pitchFamily="34" charset="0"/>
              </a:rPr>
              <a:t>ResearchRabbit</a:t>
            </a:r>
            <a:endParaRPr lang="en-US" sz="2400" dirty="0"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Century Gothic" panose="020B0502020202020204" pitchFamily="34" charset="0"/>
              </a:rPr>
              <a:t>SciSpace</a:t>
            </a:r>
            <a:endParaRPr lang="en-US" sz="2400" dirty="0"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Century Gothic" panose="020B0502020202020204" pitchFamily="34" charset="0"/>
              </a:rPr>
              <a:t>Sparrho</a:t>
            </a:r>
            <a:endParaRPr lang="en-US" sz="2400" dirty="0"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Century Gothic" panose="020B0502020202020204" pitchFamily="34" charset="0"/>
              </a:rPr>
              <a:t>Scholarcy</a:t>
            </a:r>
            <a:endParaRPr lang="en-US" sz="2400" dirty="0"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Semantic Scholar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Consensus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Perplexity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Lens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55364"/>
                </a:solidFill>
                <a:latin typeface="Century Gothic" panose="020B0502020202020204" pitchFamily="34" charset="0"/>
              </a:rPr>
              <a:t>growing list of others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5FBB16-4827-049A-8EBA-842AA2A7005E}"/>
              </a:ext>
            </a:extLst>
          </p:cNvPr>
          <p:cNvSpPr txBox="1"/>
          <p:nvPr/>
        </p:nvSpPr>
        <p:spPr>
          <a:xfrm>
            <a:off x="6411687" y="3395942"/>
            <a:ext cx="2616850" cy="584775"/>
          </a:xfrm>
          <a:prstGeom prst="rect">
            <a:avLst/>
          </a:prstGeom>
          <a:solidFill>
            <a:srgbClr val="FFFACA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latin typeface="Century Gothic" panose="020B0502020202020204" pitchFamily="34" charset="0"/>
              </a:rPr>
              <a:t>A free tool for mining </a:t>
            </a:r>
            <a:r>
              <a:rPr lang="en-US" sz="1600" dirty="0">
                <a:solidFill>
                  <a:srgbClr val="FF0000"/>
                </a:solidFill>
                <a:latin typeface="Century Gothic" panose="020B0502020202020204" pitchFamily="34" charset="0"/>
              </a:rPr>
              <a:t>scientific literature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FC6FFDB-2A1E-E53B-DDFE-D1A04FD5D7B3}"/>
              </a:ext>
            </a:extLst>
          </p:cNvPr>
          <p:cNvCxnSpPr>
            <a:cxnSpLocks/>
          </p:cNvCxnSpPr>
          <p:nvPr/>
        </p:nvCxnSpPr>
        <p:spPr>
          <a:xfrm flipH="1">
            <a:off x="6096000" y="3980717"/>
            <a:ext cx="315687" cy="4606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3E795EEB-5944-E259-425D-7EC36CFB7F3C}"/>
              </a:ext>
            </a:extLst>
          </p:cNvPr>
          <p:cNvSpPr txBox="1"/>
          <p:nvPr/>
        </p:nvSpPr>
        <p:spPr>
          <a:xfrm>
            <a:off x="224319" y="1469230"/>
            <a:ext cx="3886201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Century Gothic" panose="020B0502020202020204" pitchFamily="34" charset="0"/>
              </a:rPr>
              <a:t>Scite</a:t>
            </a:r>
            <a:endParaRPr lang="en-US" sz="2400" dirty="0">
              <a:latin typeface="Century Gothic" panose="020B0502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Century Gothic" panose="020B0502020202020204" pitchFamily="34" charset="0"/>
              </a:rPr>
              <a:t>Litmaps</a:t>
            </a:r>
            <a:endParaRPr lang="en-US" sz="2400" dirty="0">
              <a:latin typeface="Century Gothic" panose="020B0502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Connected Papers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Century Gothic" panose="020B0502020202020204" pitchFamily="34" charset="0"/>
              </a:rPr>
              <a:t>Quillbot</a:t>
            </a:r>
            <a:endParaRPr lang="en-US" sz="2400" dirty="0">
              <a:latin typeface="Century Gothic" panose="020B0502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Jenni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Century Gothic" panose="020B0502020202020204" pitchFamily="34" charset="0"/>
              </a:rPr>
              <a:t>SciSpace</a:t>
            </a:r>
            <a:endParaRPr lang="en-US" sz="2400" dirty="0">
              <a:latin typeface="Century Gothic" panose="020B0502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Century Gothic" panose="020B0502020202020204" pitchFamily="34" charset="0"/>
              </a:rPr>
              <a:t>Paperpile</a:t>
            </a:r>
            <a:endParaRPr lang="en-US" sz="2400" dirty="0">
              <a:latin typeface="Century Gothic" panose="020B0502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Century Gothic" panose="020B0502020202020204" pitchFamily="34" charset="0"/>
              </a:rPr>
              <a:t>EvidenceHunt</a:t>
            </a:r>
            <a:endParaRPr lang="en-US" sz="2400" dirty="0">
              <a:latin typeface="Century Gothic" panose="020B0502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Elicit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Century Gothic" panose="020B0502020202020204" pitchFamily="34" charset="0"/>
              </a:rPr>
              <a:t>Readwise</a:t>
            </a:r>
            <a:endParaRPr lang="en-US" sz="2400" dirty="0">
              <a:latin typeface="Century Gothic" panose="020B0502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ChatGPT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Century Gothic" panose="020B0502020202020204" pitchFamily="34" charset="0"/>
              </a:rPr>
              <a:t>SearchGPT</a:t>
            </a:r>
            <a:endParaRPr lang="en-US" sz="2400" dirty="0">
              <a:latin typeface="Century Gothic" panose="020B0502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Century Gothic" panose="020B0502020202020204" pitchFamily="34" charset="0"/>
              </a:rPr>
              <a:t>Iris.ai</a:t>
            </a:r>
            <a:endParaRPr lang="en-US" sz="2400" dirty="0">
              <a:latin typeface="Century Gothic" panose="020B0502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1F3035A-B66A-0346-03F3-091C54A0BD0B}"/>
              </a:ext>
            </a:extLst>
          </p:cNvPr>
          <p:cNvSpPr txBox="1"/>
          <p:nvPr/>
        </p:nvSpPr>
        <p:spPr>
          <a:xfrm>
            <a:off x="6411687" y="5234075"/>
            <a:ext cx="2616850" cy="584775"/>
          </a:xfrm>
          <a:prstGeom prst="rect">
            <a:avLst/>
          </a:prstGeom>
          <a:solidFill>
            <a:srgbClr val="FFFACA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latin typeface="Century Gothic" panose="020B0502020202020204" pitchFamily="34" charset="0"/>
              </a:rPr>
              <a:t>A free tool for mining </a:t>
            </a:r>
            <a:r>
              <a:rPr lang="en-US" sz="1600" dirty="0">
                <a:solidFill>
                  <a:srgbClr val="FF0000"/>
                </a:solidFill>
                <a:latin typeface="Century Gothic" panose="020B0502020202020204" pitchFamily="34" charset="0"/>
              </a:rPr>
              <a:t>patent literature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FBC9416-EF14-6963-7DE2-11E0DBFE6EBB}"/>
              </a:ext>
            </a:extLst>
          </p:cNvPr>
          <p:cNvCxnSpPr>
            <a:cxnSpLocks/>
            <a:stCxn id="47" idx="1"/>
          </p:cNvCxnSpPr>
          <p:nvPr/>
        </p:nvCxnSpPr>
        <p:spPr>
          <a:xfrm flipH="1">
            <a:off x="4680857" y="5526463"/>
            <a:ext cx="1730830" cy="1682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7D4715F6-6F32-3ED3-A534-8095464A6712}"/>
              </a:ext>
            </a:extLst>
          </p:cNvPr>
          <p:cNvSpPr txBox="1"/>
          <p:nvPr/>
        </p:nvSpPr>
        <p:spPr>
          <a:xfrm>
            <a:off x="6411687" y="1557809"/>
            <a:ext cx="2616850" cy="584775"/>
          </a:xfrm>
          <a:prstGeom prst="rect">
            <a:avLst/>
          </a:prstGeom>
          <a:solidFill>
            <a:srgbClr val="FFFACA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latin typeface="Century Gothic" panose="020B0502020202020204" pitchFamily="34" charset="0"/>
              </a:rPr>
              <a:t>A free tool for mining </a:t>
            </a:r>
            <a:r>
              <a:rPr lang="en-US" sz="1600" dirty="0">
                <a:solidFill>
                  <a:srgbClr val="FF0000"/>
                </a:solidFill>
                <a:latin typeface="Century Gothic" panose="020B0502020202020204" pitchFamily="34" charset="0"/>
              </a:rPr>
              <a:t>dissertations and theses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AAE3CF2-D4D3-EB79-381A-206CDA824809}"/>
              </a:ext>
            </a:extLst>
          </p:cNvPr>
          <p:cNvCxnSpPr>
            <a:cxnSpLocks/>
          </p:cNvCxnSpPr>
          <p:nvPr/>
        </p:nvCxnSpPr>
        <p:spPr>
          <a:xfrm flipH="1" flipV="1">
            <a:off x="5337884" y="1714813"/>
            <a:ext cx="986716" cy="158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36643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  <a:latin typeface="Century Gothic" panose="020B0502020202020204" pitchFamily="34" charset="0"/>
                <a:cs typeface="Helvetica"/>
              </a:rPr>
              <a:t>mining the scientific literature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when you need to find new papers, explore connections between research, and stay updated with the latest developments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F99F52-DD30-7B45-98B0-9DBF75DBFB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5589" t="40567" r="8583" b="23750"/>
          <a:stretch/>
        </p:blipFill>
        <p:spPr>
          <a:xfrm>
            <a:off x="0" y="1138773"/>
            <a:ext cx="9150432" cy="2853268"/>
          </a:xfrm>
          <a:prstGeom prst="rect">
            <a:avLst/>
          </a:prstGeom>
        </p:spPr>
      </p:pic>
      <p:pic>
        <p:nvPicPr>
          <p:cNvPr id="2" name="Picture 1" descr="maps.png">
            <a:extLst>
              <a:ext uri="{FF2B5EF4-FFF2-40B4-BE49-F238E27FC236}">
                <a16:creationId xmlns:a16="http://schemas.microsoft.com/office/drawing/2014/main" id="{19FCC499-6630-4BBA-60F5-67F39FA8473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6274" y="4021545"/>
            <a:ext cx="2755585" cy="2716711"/>
          </a:xfrm>
          <a:prstGeom prst="rect">
            <a:avLst/>
          </a:prstGeom>
        </p:spPr>
      </p:pic>
      <p:sp>
        <p:nvSpPr>
          <p:cNvPr id="4" name="Text Box 7">
            <a:extLst>
              <a:ext uri="{FF2B5EF4-FFF2-40B4-BE49-F238E27FC236}">
                <a16:creationId xmlns:a16="http://schemas.microsoft.com/office/drawing/2014/main" id="{6D8DC860-FD70-2827-2371-5AE930F134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20" y="4125979"/>
            <a:ext cx="5731780" cy="2554545"/>
          </a:xfrm>
          <a:prstGeom prst="rect">
            <a:avLst/>
          </a:prstGeom>
          <a:solidFill>
            <a:srgbClr val="FBFFF3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latin typeface="Century Gothic" panose="020B0502020202020204" pitchFamily="34" charset="0"/>
              </a:rPr>
              <a:t>McManus Lab</a:t>
            </a:r>
          </a:p>
          <a:p>
            <a:r>
              <a:rPr lang="en-US" sz="2000" dirty="0">
                <a:latin typeface="Century Gothic" panose="020B0502020202020204" pitchFamily="34" charset="0"/>
              </a:rPr>
              <a:t>Neil Tay				Tao Li</a:t>
            </a:r>
          </a:p>
          <a:p>
            <a:r>
              <a:rPr lang="en-US" sz="2000" dirty="0">
                <a:latin typeface="Century Gothic" panose="020B0502020202020204" pitchFamily="34" charset="0"/>
              </a:rPr>
              <a:t>Dan Levy				Katie Horvath</a:t>
            </a:r>
          </a:p>
          <a:p>
            <a:r>
              <a:rPr lang="en-US" sz="2000" dirty="0" err="1">
                <a:latin typeface="Century Gothic" panose="020B0502020202020204" pitchFamily="34" charset="0"/>
              </a:rPr>
              <a:t>Yuhao</a:t>
            </a:r>
            <a:r>
              <a:rPr lang="en-US" sz="2000" dirty="0">
                <a:latin typeface="Century Gothic" panose="020B0502020202020204" pitchFamily="34" charset="0"/>
              </a:rPr>
              <a:t> Wang			Stefan Oberlin</a:t>
            </a:r>
          </a:p>
          <a:p>
            <a:r>
              <a:rPr lang="en-US" sz="2000" dirty="0">
                <a:latin typeface="Century Gothic" panose="020B0502020202020204" pitchFamily="34" charset="0"/>
              </a:rPr>
              <a:t>Gabriel </a:t>
            </a:r>
            <a:r>
              <a:rPr lang="en-US" sz="2000" dirty="0" err="1">
                <a:latin typeface="Century Gothic" panose="020B0502020202020204" pitchFamily="34" charset="0"/>
              </a:rPr>
              <a:t>Eades</a:t>
            </a:r>
            <a:r>
              <a:rPr lang="en-US" sz="2000" dirty="0">
                <a:latin typeface="Century Gothic" panose="020B0502020202020204" pitchFamily="34" charset="0"/>
              </a:rPr>
              <a:t>			</a:t>
            </a:r>
            <a:r>
              <a:rPr lang="en-US" sz="2000" dirty="0" err="1">
                <a:latin typeface="Century Gothic" panose="020B0502020202020204" pitchFamily="34" charset="0"/>
              </a:rPr>
              <a:t>Imane</a:t>
            </a:r>
            <a:r>
              <a:rPr lang="en-US" sz="2000" dirty="0">
                <a:latin typeface="Century Gothic" panose="020B0502020202020204" pitchFamily="34" charset="0"/>
              </a:rPr>
              <a:t> Moutkine</a:t>
            </a:r>
          </a:p>
          <a:p>
            <a:r>
              <a:rPr lang="en-US" sz="2000" dirty="0" err="1">
                <a:latin typeface="Century Gothic" panose="020B0502020202020204" pitchFamily="34" charset="0"/>
              </a:rPr>
              <a:t>Ruz</a:t>
            </a:r>
            <a:r>
              <a:rPr lang="en-US" sz="2000" dirty="0">
                <a:latin typeface="Century Gothic" panose="020B0502020202020204" pitchFamily="34" charset="0"/>
              </a:rPr>
              <a:t> Mosadeghi		Natalia </a:t>
            </a:r>
            <a:r>
              <a:rPr lang="en-US" sz="2000" dirty="0" err="1">
                <a:latin typeface="Century Gothic" panose="020B0502020202020204" pitchFamily="34" charset="0"/>
              </a:rPr>
              <a:t>Moskal</a:t>
            </a:r>
            <a:endParaRPr lang="en-US" sz="2000" dirty="0">
              <a:latin typeface="Century Gothic" panose="020B0502020202020204" pitchFamily="34" charset="0"/>
            </a:endParaRPr>
          </a:p>
          <a:p>
            <a:r>
              <a:rPr lang="en-US" sz="2000" dirty="0">
                <a:latin typeface="Century Gothic" panose="020B0502020202020204" pitchFamily="34" charset="0"/>
              </a:rPr>
              <a:t>Orry </a:t>
            </a:r>
            <a:r>
              <a:rPr lang="en-US" sz="2000" dirty="0" err="1">
                <a:latin typeface="Century Gothic" panose="020B0502020202020204" pitchFamily="34" charset="0"/>
              </a:rPr>
              <a:t>Elor</a:t>
            </a:r>
            <a:r>
              <a:rPr lang="en-US" sz="2000" dirty="0">
                <a:latin typeface="Century Gothic" panose="020B0502020202020204" pitchFamily="34" charset="0"/>
              </a:rPr>
              <a:t>				Krishna Choudhary</a:t>
            </a:r>
          </a:p>
          <a:p>
            <a:r>
              <a:rPr lang="en-US" sz="2000" dirty="0">
                <a:latin typeface="Century Gothic" panose="020B0502020202020204" pitchFamily="34" charset="0"/>
              </a:rPr>
              <a:t>Louis Sharp				</a:t>
            </a:r>
            <a:r>
              <a:rPr lang="en-US" sz="2000" dirty="0">
                <a:solidFill>
                  <a:srgbClr val="FF0000"/>
                </a:solidFill>
                <a:latin typeface="Century Gothic" panose="020B0502020202020204" pitchFamily="34" charset="0"/>
              </a:rPr>
              <a:t>You?</a:t>
            </a:r>
          </a:p>
        </p:txBody>
      </p:sp>
    </p:spTree>
    <p:extLst>
      <p:ext uri="{BB962C8B-B14F-4D97-AF65-F5344CB8AC3E}">
        <p14:creationId xmlns:p14="http://schemas.microsoft.com/office/powerpoint/2010/main" val="1250856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" descr="stk19951boj.png">
            <a:extLst>
              <a:ext uri="{FF2B5EF4-FFF2-40B4-BE49-F238E27FC236}">
                <a16:creationId xmlns:a16="http://schemas.microsoft.com/office/drawing/2014/main" id="{E82C76D6-83A5-2B4F-8832-7355A6D19B6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444" y="1484210"/>
            <a:ext cx="3919603" cy="5367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3D591B2-47F9-5844-88F6-0DD28800F09B}"/>
              </a:ext>
            </a:extLst>
          </p:cNvPr>
          <p:cNvGrpSpPr/>
          <p:nvPr/>
        </p:nvGrpSpPr>
        <p:grpSpPr>
          <a:xfrm>
            <a:off x="2081245" y="2617277"/>
            <a:ext cx="6612158" cy="4064000"/>
            <a:chOff x="1593129" y="1503363"/>
            <a:chExt cx="6612158" cy="4064000"/>
          </a:xfrm>
        </p:grpSpPr>
        <p:graphicFrame>
          <p:nvGraphicFramePr>
            <p:cNvPr id="2" name="Chart 1">
              <a:extLst>
                <a:ext uri="{FF2B5EF4-FFF2-40B4-BE49-F238E27FC236}">
                  <a16:creationId xmlns:a16="http://schemas.microsoft.com/office/drawing/2014/main" id="{1CD29FAC-E732-A147-8EED-8F1248AC0B23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688332686"/>
                </p:ext>
              </p:extLst>
            </p:nvPr>
          </p:nvGraphicFramePr>
          <p:xfrm>
            <a:off x="1593129" y="1503363"/>
            <a:ext cx="6334812" cy="4064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0E72D7B-05D4-CE45-9BBA-A1D75C042FB7}"/>
                </a:ext>
              </a:extLst>
            </p:cNvPr>
            <p:cNvSpPr/>
            <p:nvPr/>
          </p:nvSpPr>
          <p:spPr>
            <a:xfrm>
              <a:off x="5407726" y="1815901"/>
              <a:ext cx="279756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0B0F0"/>
                  </a:solidFill>
                  <a:latin typeface="Century Gothic" panose="020B0502020202020204" pitchFamily="34" charset="0"/>
                </a:rPr>
                <a:t>Reading/Writing Papers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41FF38E-AAF1-8E41-9C8F-1F1ADB75343F}"/>
                </a:ext>
              </a:extLst>
            </p:cNvPr>
            <p:cNvSpPr/>
            <p:nvPr/>
          </p:nvSpPr>
          <p:spPr>
            <a:xfrm>
              <a:off x="6106636" y="2497771"/>
              <a:ext cx="209865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ED7D31"/>
                  </a:solidFill>
                  <a:latin typeface="Century Gothic" panose="020B0502020202020204" pitchFamily="34" charset="0"/>
                </a:rPr>
                <a:t>Various Meetings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5B8718F-C79E-6B4F-9E10-FF52241F1F69}"/>
                </a:ext>
              </a:extLst>
            </p:cNvPr>
            <p:cNvSpPr/>
            <p:nvPr/>
          </p:nvSpPr>
          <p:spPr>
            <a:xfrm>
              <a:off x="4059900" y="3606831"/>
              <a:ext cx="15359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Experiments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50939AED-CF51-E349-BB7B-5C7E007AEFAA}"/>
              </a:ext>
            </a:extLst>
          </p:cNvPr>
          <p:cNvSpPr/>
          <p:nvPr/>
        </p:nvSpPr>
        <p:spPr>
          <a:xfrm>
            <a:off x="121444" y="1347112"/>
            <a:ext cx="656604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i="1" dirty="0">
                <a:solidFill>
                  <a:srgbClr val="C55364"/>
                </a:solidFill>
                <a:latin typeface="Century Gothic" panose="020B0502020202020204" pitchFamily="34" charset="0"/>
              </a:rPr>
              <a:t>where does the time go?</a:t>
            </a:r>
          </a:p>
          <a:p>
            <a:r>
              <a:rPr lang="en-US" sz="2800" i="1" dirty="0">
                <a:solidFill>
                  <a:srgbClr val="00B0F0"/>
                </a:solidFill>
                <a:latin typeface="Century Gothic" panose="020B0502020202020204" pitchFamily="34" charset="0"/>
              </a:rPr>
              <a:t>time is your most precious resource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2C1B27-1C3C-CB48-A759-CC7E2E3C8FD2}"/>
              </a:ext>
            </a:extLst>
          </p:cNvPr>
          <p:cNvSpPr/>
          <p:nvPr/>
        </p:nvSpPr>
        <p:spPr>
          <a:xfrm>
            <a:off x="683226" y="3196187"/>
            <a:ext cx="30065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C55364"/>
                </a:solidFill>
                <a:latin typeface="Century Gothic" panose="020B0502020202020204" pitchFamily="34" charset="0"/>
              </a:rPr>
              <a:t>allocate your time appropriately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6394FE-EE2F-3248-A5AD-DE549F1ED2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0" y="0"/>
            <a:ext cx="911018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00B0F0"/>
                </a:solidFill>
                <a:latin typeface="Century Gothic" panose="020B0502020202020204" pitchFamily="34" charset="0"/>
                <a:cs typeface="Helvetica"/>
              </a:rPr>
              <a:t>how to stay on top of the literature</a:t>
            </a:r>
          </a:p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making the </a:t>
            </a:r>
            <a:r>
              <a:rPr lang="en-US" sz="2800" i="1" dirty="0">
                <a:solidFill>
                  <a:srgbClr val="C55364"/>
                </a:solidFill>
                <a:latin typeface="Century Gothic" panose="020B0502020202020204" pitchFamily="34" charset="0"/>
              </a:rPr>
              <a:t>time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to build knowledge and ideas</a:t>
            </a:r>
          </a:p>
        </p:txBody>
      </p:sp>
    </p:spTree>
    <p:extLst>
      <p:ext uri="{BB962C8B-B14F-4D97-AF65-F5344CB8AC3E}">
        <p14:creationId xmlns:p14="http://schemas.microsoft.com/office/powerpoint/2010/main" val="1411858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6F94EF20-4E81-3749-AE12-B2C512A322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0" y="71266"/>
            <a:ext cx="911018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Century Gothic" panose="020B0502020202020204" pitchFamily="34" charset="0"/>
                <a:cs typeface="Helvetica"/>
              </a:rPr>
              <a:t>imagine reading and writing more papers</a:t>
            </a:r>
          </a:p>
          <a:p>
            <a:r>
              <a:rPr lang="en-US" sz="26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why bother?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B6A2259-2CCF-664A-9168-099F07A3E8BE}"/>
              </a:ext>
            </a:extLst>
          </p:cNvPr>
          <p:cNvSpPr/>
          <p:nvPr/>
        </p:nvSpPr>
        <p:spPr>
          <a:xfrm>
            <a:off x="115358" y="1394490"/>
            <a:ext cx="9028642" cy="1046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en-US" sz="2000" dirty="0">
                <a:solidFill>
                  <a:srgbClr val="C55364"/>
                </a:solidFill>
                <a:latin typeface="Century Gothic" panose="020B0502020202020204" pitchFamily="34" charset="0"/>
              </a:rPr>
              <a:t>“I’d rather focus on generating data needed to get my publications out the door first, rather than waste time reading the literature now”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BCAD04-FA6E-6A41-AD52-3EB1AE134D8F}"/>
              </a:ext>
            </a:extLst>
          </p:cNvPr>
          <p:cNvSpPr/>
          <p:nvPr/>
        </p:nvSpPr>
        <p:spPr>
          <a:xfrm>
            <a:off x="571499" y="2615515"/>
            <a:ext cx="7913595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600" dirty="0">
                <a:solidFill>
                  <a:srgbClr val="00B0F0"/>
                </a:solidFill>
                <a:latin typeface="Century Gothic" panose="020B0502020202020204" pitchFamily="34" charset="0"/>
              </a:rPr>
              <a:t>imagine</a:t>
            </a:r>
          </a:p>
          <a:p>
            <a:r>
              <a:rPr lang="en-US" dirty="0">
                <a:latin typeface="Century Gothic" panose="020B0502020202020204" pitchFamily="34" charset="0"/>
              </a:rPr>
              <a:t>The gut wrenching feeling when you come across a paper that impacts your work.  </a:t>
            </a:r>
            <a:r>
              <a:rPr lang="en-US" dirty="0">
                <a:solidFill>
                  <a:srgbClr val="00B0F0"/>
                </a:solidFill>
                <a:latin typeface="Century Gothic" panose="020B0502020202020204" pitchFamily="34" charset="0"/>
              </a:rPr>
              <a:t>Imagine</a:t>
            </a:r>
            <a:r>
              <a:rPr lang="en-US" dirty="0">
                <a:latin typeface="Century Gothic" panose="020B0502020202020204" pitchFamily="34" charset="0"/>
              </a:rPr>
              <a:t> the feeling when you discover that the paper is months or even years old.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dirty="0">
              <a:latin typeface="Century Gothic" panose="020B0502020202020204" pitchFamily="34" charset="0"/>
            </a:endParaRPr>
          </a:p>
          <a:p>
            <a:r>
              <a:rPr lang="en-US" dirty="0">
                <a:latin typeface="Century Gothic" panose="020B0502020202020204" pitchFamily="34" charset="0"/>
              </a:rPr>
              <a:t>The feeling when (on an interview seminar), a colleague asks how your work differs from another </a:t>
            </a:r>
            <a:r>
              <a:rPr lang="en-US" i="1" dirty="0">
                <a:latin typeface="Century Gothic" panose="020B0502020202020204" pitchFamily="34" charset="0"/>
              </a:rPr>
              <a:t>very</a:t>
            </a:r>
            <a:r>
              <a:rPr lang="en-US" dirty="0">
                <a:latin typeface="Century Gothic" panose="020B0502020202020204" pitchFamily="34" charset="0"/>
              </a:rPr>
              <a:t> similar research program.  </a:t>
            </a:r>
            <a:r>
              <a:rPr lang="en-US" dirty="0">
                <a:solidFill>
                  <a:srgbClr val="00B0F0"/>
                </a:solidFill>
                <a:latin typeface="Century Gothic" panose="020B0502020202020204" pitchFamily="34" charset="0"/>
              </a:rPr>
              <a:t>Imagine</a:t>
            </a:r>
            <a:r>
              <a:rPr lang="en-US" dirty="0">
                <a:latin typeface="Century Gothic" panose="020B0502020202020204" pitchFamily="34" charset="0"/>
              </a:rPr>
              <a:t> the feeling when you realize that you actually don’t know the work.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dirty="0">
              <a:latin typeface="Century Gothic" panose="020B0502020202020204" pitchFamily="34" charset="0"/>
            </a:endParaRPr>
          </a:p>
          <a:p>
            <a:r>
              <a:rPr lang="en-US" dirty="0">
                <a:latin typeface="Century Gothic" panose="020B0502020202020204" pitchFamily="34" charset="0"/>
              </a:rPr>
              <a:t>Discovering that your whole research approach is fundamentally flawed, or perhaps antiquated.  </a:t>
            </a:r>
            <a:r>
              <a:rPr lang="en-US" dirty="0">
                <a:solidFill>
                  <a:srgbClr val="00B0F0"/>
                </a:solidFill>
                <a:latin typeface="Century Gothic" panose="020B0502020202020204" pitchFamily="34" charset="0"/>
              </a:rPr>
              <a:t>Imagine</a:t>
            </a:r>
            <a:r>
              <a:rPr lang="en-US" dirty="0">
                <a:latin typeface="Century Gothic" panose="020B0502020202020204" pitchFamily="34" charset="0"/>
              </a:rPr>
              <a:t> the feeling when you find out that others have developed solutions to your approach… after you’ve spent months or years on your project.</a:t>
            </a:r>
          </a:p>
        </p:txBody>
      </p:sp>
    </p:spTree>
    <p:extLst>
      <p:ext uri="{BB962C8B-B14F-4D97-AF65-F5344CB8AC3E}">
        <p14:creationId xmlns:p14="http://schemas.microsoft.com/office/powerpoint/2010/main" val="416399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6F94EF20-4E81-3749-AE12-B2C512A322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0" y="71266"/>
            <a:ext cx="911018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Century Gothic" panose="020B0502020202020204" pitchFamily="34" charset="0"/>
                <a:cs typeface="Helvetica"/>
              </a:rPr>
              <a:t>reading and writing more papers</a:t>
            </a:r>
          </a:p>
          <a:p>
            <a:r>
              <a:rPr lang="en-US" sz="26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why bother?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B6A2259-2CCF-664A-9168-099F07A3E8BE}"/>
              </a:ext>
            </a:extLst>
          </p:cNvPr>
          <p:cNvSpPr/>
          <p:nvPr/>
        </p:nvSpPr>
        <p:spPr>
          <a:xfrm>
            <a:off x="115358" y="1394490"/>
            <a:ext cx="9028642" cy="1046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en-US" sz="2000" dirty="0">
                <a:solidFill>
                  <a:srgbClr val="C55364"/>
                </a:solidFill>
                <a:latin typeface="Century Gothic" panose="020B0502020202020204" pitchFamily="34" charset="0"/>
              </a:rPr>
              <a:t>“I’d rather focus on generating data needed to get my publications out the door first, rather than waste time reading the literature now”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BCAD04-FA6E-6A41-AD52-3EB1AE134D8F}"/>
              </a:ext>
            </a:extLst>
          </p:cNvPr>
          <p:cNvSpPr/>
          <p:nvPr/>
        </p:nvSpPr>
        <p:spPr>
          <a:xfrm>
            <a:off x="279376" y="2857563"/>
            <a:ext cx="8619068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600" dirty="0">
                <a:solidFill>
                  <a:srgbClr val="00B0F0"/>
                </a:solidFill>
                <a:latin typeface="Century Gothic" panose="020B0502020202020204" pitchFamily="34" charset="0"/>
              </a:rPr>
              <a:t>Case Study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200" dirty="0">
                <a:latin typeface="Century Gothic" panose="020B0502020202020204" pitchFamily="34" charset="0"/>
              </a:rPr>
              <a:t>two students, nearly identical CVs, one gets a dream postdoc slot, the other doesn’t.  How?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sz="2200" dirty="0">
              <a:latin typeface="Century Gothic" panose="020B0502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200" dirty="0">
                <a:latin typeface="Century Gothic" panose="020B0502020202020204" pitchFamily="34" charset="0"/>
              </a:rPr>
              <a:t>two postdocs, nearly identical CVs, both interview, one gets a job interview, the other doesn’t.  Fair?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sz="2200" dirty="0">
              <a:latin typeface="Century Gothic" panose="020B0502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200" dirty="0">
                <a:latin typeface="Century Gothic" panose="020B0502020202020204" pitchFamily="34" charset="0"/>
              </a:rPr>
              <a:t>two techs, nearly identical CVs, one excels in the interview, the other doesn’t.  Why?</a:t>
            </a:r>
          </a:p>
        </p:txBody>
      </p:sp>
    </p:spTree>
    <p:extLst>
      <p:ext uri="{BB962C8B-B14F-4D97-AF65-F5344CB8AC3E}">
        <p14:creationId xmlns:p14="http://schemas.microsoft.com/office/powerpoint/2010/main" val="4196272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6F94EF20-4E81-3749-AE12-B2C512A322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0" y="71266"/>
            <a:ext cx="911018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Century Gothic" panose="020B0502020202020204" pitchFamily="34" charset="0"/>
                <a:cs typeface="Helvetica"/>
              </a:rPr>
              <a:t>reading and writing more papers</a:t>
            </a:r>
          </a:p>
          <a:p>
            <a:r>
              <a:rPr lang="en-US" sz="26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do you feel paralyzed?</a:t>
            </a:r>
          </a:p>
        </p:txBody>
      </p:sp>
      <p:pic>
        <p:nvPicPr>
          <p:cNvPr id="5" name="Picture 1" descr="stk19951boj.png">
            <a:extLst>
              <a:ext uri="{FF2B5EF4-FFF2-40B4-BE49-F238E27FC236}">
                <a16:creationId xmlns:a16="http://schemas.microsoft.com/office/drawing/2014/main" id="{ABFE0C6F-9CC8-3F45-8A07-4955247C9EE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444" y="1484210"/>
            <a:ext cx="3919603" cy="5367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73EAAD-819D-9047-A551-E23CD9E7FD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4" y="1163171"/>
            <a:ext cx="9144000" cy="570211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D7877E4-86F8-0644-922B-EDF129B9F3DF}"/>
              </a:ext>
            </a:extLst>
          </p:cNvPr>
          <p:cNvGrpSpPr/>
          <p:nvPr/>
        </p:nvGrpSpPr>
        <p:grpSpPr>
          <a:xfrm>
            <a:off x="4805472" y="5190565"/>
            <a:ext cx="4318811" cy="1337982"/>
            <a:chOff x="16910" y="5242926"/>
            <a:chExt cx="4318811" cy="1337982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8907BE8A-F48C-4241-9508-7F8AB8899577}"/>
                </a:ext>
              </a:extLst>
            </p:cNvPr>
            <p:cNvSpPr/>
            <p:nvPr/>
          </p:nvSpPr>
          <p:spPr>
            <a:xfrm>
              <a:off x="16910" y="5242926"/>
              <a:ext cx="4114598" cy="1337982"/>
            </a:xfrm>
            <a:prstGeom prst="roundRect">
              <a:avLst/>
            </a:prstGeom>
            <a:solidFill>
              <a:schemeClr val="tx1">
                <a:lumMod val="95000"/>
                <a:lumOff val="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4">
              <a:extLst>
                <a:ext uri="{FF2B5EF4-FFF2-40B4-BE49-F238E27FC236}">
                  <a16:creationId xmlns:a16="http://schemas.microsoft.com/office/drawing/2014/main" id="{BCE08812-2FE0-7247-AD6B-31D9B4C05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10" y="5532587"/>
              <a:ext cx="4318811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600" i="1" dirty="0">
                  <a:solidFill>
                    <a:srgbClr val="FFFACA"/>
                  </a:solidFill>
                  <a:latin typeface="Century Gothic" panose="020B0502020202020204" pitchFamily="34" charset="0"/>
                </a:rPr>
                <a:t>you are not alone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861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DDF9019-9EA7-BA4C-980C-69C632C1D7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25717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DE0A60-76C5-154A-A85D-14090A0C58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168924"/>
            <a:ext cx="9144000" cy="568907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62B80F5-7D25-6D41-B2A6-B73877328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0" y="0"/>
            <a:ext cx="911018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00B0F0"/>
                </a:solidFill>
                <a:latin typeface="Century Gothic" panose="020B0502020202020204" pitchFamily="34" charset="0"/>
                <a:cs typeface="Helvetica"/>
              </a:rPr>
              <a:t>the data deluge</a:t>
            </a:r>
          </a:p>
          <a:p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the most successful scientists see this as an </a:t>
            </a:r>
            <a:r>
              <a:rPr lang="en-US" sz="2200" b="1" i="1" dirty="0">
                <a:solidFill>
                  <a:srgbClr val="C55364"/>
                </a:solidFill>
                <a:latin typeface="Century Gothic" panose="020B0502020202020204" pitchFamily="34" charset="0"/>
              </a:rPr>
              <a:t>opportunity</a:t>
            </a:r>
          </a:p>
        </p:txBody>
      </p:sp>
    </p:spTree>
    <p:extLst>
      <p:ext uri="{BB962C8B-B14F-4D97-AF65-F5344CB8AC3E}">
        <p14:creationId xmlns:p14="http://schemas.microsoft.com/office/powerpoint/2010/main" val="2225645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3D308A-50BB-4A46-BE86-E7EA55A549E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6000"/>
          </a:blip>
          <a:stretch>
            <a:fillRect/>
          </a:stretch>
        </p:blipFill>
        <p:spPr>
          <a:xfrm>
            <a:off x="116301" y="2571750"/>
            <a:ext cx="8945217" cy="4286250"/>
          </a:xfrm>
          <a:prstGeom prst="rect">
            <a:avLst/>
          </a:prstGeom>
        </p:spPr>
      </p:pic>
      <p:sp>
        <p:nvSpPr>
          <p:cNvPr id="7170" name="Rectangle 2">
            <a:extLst>
              <a:ext uri="{FF2B5EF4-FFF2-40B4-BE49-F238E27FC236}">
                <a16:creationId xmlns:a16="http://schemas.microsoft.com/office/drawing/2014/main" id="{FDDF9019-9EA7-BA4C-980C-69C632C1D7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25717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sp>
        <p:nvSpPr>
          <p:cNvPr id="7171" name="Text Box 3">
            <a:extLst>
              <a:ext uri="{FF2B5EF4-FFF2-40B4-BE49-F238E27FC236}">
                <a16:creationId xmlns:a16="http://schemas.microsoft.com/office/drawing/2014/main" id="{3A3FFAEF-2812-1E4F-A2CC-88E8608D22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102" y="1310426"/>
            <a:ext cx="8288337" cy="4755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latin typeface="Century Gothic" panose="020B0502020202020204" pitchFamily="34" charset="0"/>
              </a:rPr>
              <a:t>“Genomic research makes it possible to look at biological phenomena on a scale not previously possible: all genes in a genome, all transcripts in a cell, all metabolic processes in a tissue. One feature that all of these approaches share is the production of massive quantities of data. GenBank, for example, now accommodates &gt;10</a:t>
            </a:r>
            <a:r>
              <a:rPr lang="en-US" altLang="en-US" baseline="30000" dirty="0">
                <a:latin typeface="Century Gothic" panose="020B0502020202020204" pitchFamily="34" charset="0"/>
              </a:rPr>
              <a:t>10</a:t>
            </a:r>
            <a:r>
              <a:rPr lang="en-US" altLang="en-US" dirty="0">
                <a:latin typeface="Century Gothic" panose="020B0502020202020204" pitchFamily="34" charset="0"/>
              </a:rPr>
              <a:t> nucleotides of nucleic acid sequence data and continues to more than double in size every year. New technologies for assaying gene expression patterns, protein structure, protein-protein interactions, etc., will provide even more data. How to handle these data, make sense of them, and render them accessible to biologists working on a wide variety of problems is the challenge facing bioinformatics—an emerging field that seeks to integrate computer science with applications derived from molecular biology. </a:t>
            </a:r>
            <a:r>
              <a:rPr lang="en-US" altLang="en-US" dirty="0">
                <a:solidFill>
                  <a:srgbClr val="C55364"/>
                </a:solidFill>
                <a:latin typeface="Century Gothic" panose="020B0502020202020204" pitchFamily="34" charset="0"/>
              </a:rPr>
              <a:t>We are swimming in a rapidly rising sea of data. . . how do we keep from drowning?</a:t>
            </a:r>
            <a:r>
              <a:rPr lang="en-US" altLang="en-US" dirty="0">
                <a:latin typeface="Century Gothic" panose="020B0502020202020204" pitchFamily="34" charset="0"/>
              </a:rPr>
              <a:t>”</a:t>
            </a:r>
          </a:p>
          <a:p>
            <a:pPr>
              <a:spcBef>
                <a:spcPct val="50000"/>
              </a:spcBef>
            </a:pPr>
            <a:r>
              <a:rPr lang="en-US" altLang="en-US" sz="1600" i="1" dirty="0">
                <a:latin typeface="Century Gothic" panose="020B0502020202020204" pitchFamily="34" charset="0"/>
              </a:rPr>
              <a:t>—Roos (2001). </a:t>
            </a:r>
            <a:r>
              <a:rPr lang="en-US" sz="1600" i="1" dirty="0">
                <a:latin typeface="Century Gothic" panose="020B0502020202020204" pitchFamily="34" charset="0"/>
              </a:rPr>
              <a:t>Bioinformatics--Trying to Swim in a Sea of Data. </a:t>
            </a:r>
            <a:r>
              <a:rPr lang="en-US" altLang="en-US" sz="1600" i="1" dirty="0">
                <a:latin typeface="Century Gothic" panose="020B0502020202020204" pitchFamily="34" charset="0"/>
              </a:rPr>
              <a:t>Science. </a:t>
            </a:r>
            <a:r>
              <a:rPr lang="en-US" altLang="en-US" sz="1600" b="1" i="1" dirty="0">
                <a:latin typeface="Century Gothic" panose="020B0502020202020204" pitchFamily="34" charset="0"/>
              </a:rPr>
              <a:t>291</a:t>
            </a:r>
            <a:r>
              <a:rPr lang="en-US" altLang="en-US" sz="1600" i="1" dirty="0">
                <a:latin typeface="Century Gothic" panose="020B0502020202020204" pitchFamily="34" charset="0"/>
              </a:rPr>
              <a:t>:1260 </a:t>
            </a:r>
            <a:endParaRPr lang="en-US" sz="1600" i="1" dirty="0">
              <a:latin typeface="Century Gothic" panose="020B0502020202020204" pitchFamily="34" charset="0"/>
            </a:endParaRPr>
          </a:p>
          <a:p>
            <a:pPr>
              <a:spcBef>
                <a:spcPct val="50000"/>
              </a:spcBef>
            </a:pPr>
            <a:endParaRPr lang="en-US" altLang="en-US" dirty="0">
              <a:latin typeface="Century Gothic" panose="020B0502020202020204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663139E-45B6-474A-926D-5DDD7FEB44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0" y="0"/>
            <a:ext cx="911018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00B0F0"/>
                </a:solidFill>
                <a:latin typeface="Century Gothic" panose="020B0502020202020204" pitchFamily="34" charset="0"/>
                <a:cs typeface="Helvetica"/>
              </a:rPr>
              <a:t>the data deluge</a:t>
            </a:r>
            <a:endParaRPr lang="en-US" sz="3600" dirty="0">
              <a:solidFill>
                <a:srgbClr val="558ED5"/>
              </a:solidFill>
              <a:latin typeface="Century Gothic" panose="020B0502020202020204" pitchFamily="34" charset="0"/>
              <a:cs typeface="Helvetica"/>
            </a:endParaRPr>
          </a:p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sound familiar?</a:t>
            </a:r>
          </a:p>
        </p:txBody>
      </p:sp>
    </p:spTree>
    <p:extLst>
      <p:ext uri="{BB962C8B-B14F-4D97-AF65-F5344CB8AC3E}">
        <p14:creationId xmlns:p14="http://schemas.microsoft.com/office/powerpoint/2010/main" val="23312074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DDF9019-9EA7-BA4C-980C-69C632C1D7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25717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2B80F5-7D25-6D41-B2A6-B73877328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0" y="0"/>
            <a:ext cx="911018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00B0F0"/>
                </a:solidFill>
                <a:latin typeface="Century Gothic" panose="020B0502020202020204" pitchFamily="34" charset="0"/>
                <a:cs typeface="Helvetica"/>
              </a:rPr>
              <a:t>how to stay on top of the literature</a:t>
            </a:r>
          </a:p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discovery, analytics, reference libraries, and alerts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D5AA1C-7B2D-5B44-B87B-BA7D206248F7}"/>
              </a:ext>
            </a:extLst>
          </p:cNvPr>
          <p:cNvSpPr txBox="1"/>
          <p:nvPr/>
        </p:nvSpPr>
        <p:spPr>
          <a:xfrm>
            <a:off x="311278" y="1606924"/>
            <a:ext cx="51379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Discover the most relevant data. </a:t>
            </a:r>
          </a:p>
          <a:p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Mining the world’s data to advance your science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2ACE85-06C8-194B-83C8-39813CA52148}"/>
              </a:ext>
            </a:extLst>
          </p:cNvPr>
          <p:cNvSpPr txBox="1"/>
          <p:nvPr/>
        </p:nvSpPr>
        <p:spPr>
          <a:xfrm>
            <a:off x="311277" y="2930338"/>
            <a:ext cx="77123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Embracing analytics to decipher and distill data. </a:t>
            </a:r>
          </a:p>
          <a:p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Analyzing data to identify key research, collaborations, funding sources,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etc</a:t>
            </a:r>
            <a:endParaRPr lang="en-US" sz="16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C21517-AC1B-A14C-8C50-6E16B002045F}"/>
              </a:ext>
            </a:extLst>
          </p:cNvPr>
          <p:cNvSpPr txBox="1"/>
          <p:nvPr/>
        </p:nvSpPr>
        <p:spPr>
          <a:xfrm>
            <a:off x="311277" y="4253752"/>
            <a:ext cx="72619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Building a reference library to house your data. </a:t>
            </a:r>
          </a:p>
          <a:p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Organizing your collected works to save time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27CC70-BC66-5046-99BA-18120B826EA3}"/>
              </a:ext>
            </a:extLst>
          </p:cNvPr>
          <p:cNvSpPr txBox="1"/>
          <p:nvPr/>
        </p:nvSpPr>
        <p:spPr>
          <a:xfrm>
            <a:off x="311277" y="5577167"/>
            <a:ext cx="8832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Creating email alerts to stay on top of emerging data.</a:t>
            </a:r>
          </a:p>
          <a:p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Once you have caught the wave, enjoy surfing it.</a:t>
            </a:r>
          </a:p>
        </p:txBody>
      </p:sp>
    </p:spTree>
    <p:extLst>
      <p:ext uri="{BB962C8B-B14F-4D97-AF65-F5344CB8AC3E}">
        <p14:creationId xmlns:p14="http://schemas.microsoft.com/office/powerpoint/2010/main" val="1585968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DDF9019-9EA7-BA4C-980C-69C632C1D7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257175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>
              <a:latin typeface="Century Gothic" panose="020B0502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2B80F5-7D25-6D41-B2A6-B73877328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0" y="0"/>
            <a:ext cx="911018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00B0F0"/>
                </a:solidFill>
                <a:latin typeface="Century Gothic" panose="020B0502020202020204" pitchFamily="34" charset="0"/>
                <a:cs typeface="Helvetica"/>
              </a:rPr>
              <a:t>traditional engines</a:t>
            </a:r>
          </a:p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these are still excellent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F44C741-00FB-C746-B3E1-C5C8410431E3}"/>
              </a:ext>
            </a:extLst>
          </p:cNvPr>
          <p:cNvSpPr/>
          <p:nvPr/>
        </p:nvSpPr>
        <p:spPr>
          <a:xfrm>
            <a:off x="868285" y="1916473"/>
            <a:ext cx="14654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B0F0"/>
                </a:solidFill>
                <a:latin typeface="Century Gothic" panose="020B0502020202020204" pitchFamily="34" charset="0"/>
              </a:rPr>
              <a:t>Pubmed</a:t>
            </a:r>
            <a:endParaRPr lang="en-US" sz="2400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EED6AF-EE29-0C4D-9095-BCD9D3671940}"/>
              </a:ext>
            </a:extLst>
          </p:cNvPr>
          <p:cNvSpPr/>
          <p:nvPr/>
        </p:nvSpPr>
        <p:spPr>
          <a:xfrm>
            <a:off x="3286732" y="1912880"/>
            <a:ext cx="26436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Web of Science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A89458-4938-8849-8450-44C5E75143F8}"/>
              </a:ext>
            </a:extLst>
          </p:cNvPr>
          <p:cNvSpPr/>
          <p:nvPr/>
        </p:nvSpPr>
        <p:spPr>
          <a:xfrm>
            <a:off x="6363368" y="1912880"/>
            <a:ext cx="25154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Google Scholar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CDF901-889B-D44E-AA20-9322B17110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2892" y="2378138"/>
            <a:ext cx="2831353" cy="20826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A88CCD-C7C4-4849-B37C-6F2F67CFE5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342" y="2378138"/>
            <a:ext cx="2831353" cy="21235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9CB0BC3-78C3-3A49-BC58-15C5025FD8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132" r="19420"/>
          <a:stretch/>
        </p:blipFill>
        <p:spPr>
          <a:xfrm>
            <a:off x="6205408" y="2378138"/>
            <a:ext cx="2831353" cy="208266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699B4C3-D526-6849-B0B4-B4A68F5A2610}"/>
              </a:ext>
            </a:extLst>
          </p:cNvPr>
          <p:cNvSpPr/>
          <p:nvPr/>
        </p:nvSpPr>
        <p:spPr>
          <a:xfrm>
            <a:off x="3357264" y="4590405"/>
            <a:ext cx="25026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Century Gothic" panose="020B0502020202020204" pitchFamily="34" charset="0"/>
                <a:hlinkClick r:id="rId6"/>
              </a:rPr>
              <a:t>https://webofknowledge.com/</a:t>
            </a:r>
            <a:endParaRPr lang="en-US" sz="1200" dirty="0">
              <a:latin typeface="Century Gothic" panose="020B0502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CB6EA53-C9A9-DF4C-B228-CD05B6F5AED4}"/>
              </a:ext>
            </a:extLst>
          </p:cNvPr>
          <p:cNvSpPr/>
          <p:nvPr/>
        </p:nvSpPr>
        <p:spPr>
          <a:xfrm>
            <a:off x="6469968" y="4588104"/>
            <a:ext cx="23022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Century Gothic" panose="020B0502020202020204" pitchFamily="34" charset="0"/>
                <a:hlinkClick r:id="rId7"/>
              </a:rPr>
              <a:t>https://scholar.google.com/</a:t>
            </a:r>
            <a:endParaRPr lang="en-US" sz="1200" dirty="0">
              <a:latin typeface="Century Gothic" panose="020B0502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B886A45-B222-CA40-9703-B591E54304BA}"/>
              </a:ext>
            </a:extLst>
          </p:cNvPr>
          <p:cNvSpPr/>
          <p:nvPr/>
        </p:nvSpPr>
        <p:spPr>
          <a:xfrm>
            <a:off x="12282" y="4588104"/>
            <a:ext cx="317747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Century Gothic" panose="020B0502020202020204" pitchFamily="34" charset="0"/>
                <a:hlinkClick r:id="rId8"/>
              </a:rPr>
              <a:t>https://www.ncbi.nlm.nih.gov/pubmed/</a:t>
            </a:r>
            <a:endParaRPr lang="en-US" sz="1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5095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1236</TotalTime>
  <Words>992</Words>
  <Application>Microsoft Macintosh PowerPoint</Application>
  <PresentationFormat>On-screen Show (4:3)</PresentationFormat>
  <Paragraphs>135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Avenir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McManus, Michael</dc:creator>
  <cp:lastModifiedBy>Mcmanus, Michael</cp:lastModifiedBy>
  <cp:revision>156</cp:revision>
  <dcterms:created xsi:type="dcterms:W3CDTF">2019-12-06T03:56:27Z</dcterms:created>
  <dcterms:modified xsi:type="dcterms:W3CDTF">2024-07-27T17:38:13Z</dcterms:modified>
</cp:coreProperties>
</file>