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4"/>
  </p:notesMasterIdLst>
  <p:sldIdLst>
    <p:sldId id="1302" r:id="rId2"/>
    <p:sldId id="1276" r:id="rId3"/>
    <p:sldId id="1307" r:id="rId4"/>
    <p:sldId id="1259" r:id="rId5"/>
    <p:sldId id="1304" r:id="rId6"/>
    <p:sldId id="1297" r:id="rId7"/>
    <p:sldId id="260" r:id="rId8"/>
    <p:sldId id="1303" r:id="rId9"/>
    <p:sldId id="1308" r:id="rId10"/>
    <p:sldId id="1306" r:id="rId11"/>
    <p:sldId id="1299" r:id="rId12"/>
    <p:sldId id="53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364"/>
    <a:srgbClr val="FFFACA"/>
    <a:srgbClr val="0070C0"/>
    <a:srgbClr val="0D0D0D"/>
    <a:srgbClr val="FAFFE8"/>
    <a:srgbClr val="FFFF66"/>
    <a:srgbClr val="FFFFF4"/>
    <a:srgbClr val="FBFFF3"/>
    <a:srgbClr val="CE0000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 autoAdjust="0"/>
    <p:restoredTop sz="93469" autoAdjust="0"/>
  </p:normalViewPr>
  <p:slideViewPr>
    <p:cSldViewPr snapToGrid="0" snapToObjects="1">
      <p:cViewPr varScale="1">
        <p:scale>
          <a:sx n="119" d="100"/>
          <a:sy n="119" d="100"/>
        </p:scale>
        <p:origin x="21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91" d="100"/>
        <a:sy n="191" d="100"/>
      </p:scale>
      <p:origin x="0" y="1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16847112860896"/>
          <c:y val="0.13976574803149605"/>
          <c:w val="0.41749639107611547"/>
          <c:h val="0.626244586614173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C7-CB42-B1A7-5DB9C00FE494}"/>
              </c:ext>
            </c:extLst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C7-CB42-B1A7-5DB9C00FE494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C7-CB42-B1A7-5DB9C00FE494}"/>
              </c:ext>
            </c:extLst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C7-CB42-B1A7-5DB9C00FE494}"/>
              </c:ext>
            </c:extLst>
          </c:dPt>
          <c:dPt>
            <c:idx val="4"/>
            <c:bubble3D val="0"/>
            <c:explosion val="6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C7-CB42-B1A7-5DB9C00FE494}"/>
              </c:ext>
            </c:extLst>
          </c:dPt>
          <c:cat>
            <c:strRef>
              <c:f>Sheet1!$A$2:$A$6</c:f>
              <c:strCache>
                <c:ptCount val="5"/>
                <c:pt idx="0">
                  <c:v>Reading Papers</c:v>
                </c:pt>
                <c:pt idx="1">
                  <c:v>Seminars and Journal Clubs</c:v>
                </c:pt>
                <c:pt idx="2">
                  <c:v>Meetings</c:v>
                </c:pt>
                <c:pt idx="3">
                  <c:v>Networking</c:v>
                </c:pt>
                <c:pt idx="4">
                  <c:v>Experiments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3-EB46-8B88-605490C75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0.73993</cdr:x>
      <cdr:y>0.39032</cdr:y>
    </cdr:from>
    <cdr:to>
      <cdr:x>1</cdr:x>
      <cdr:y>0.4812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157221" y="1586270"/>
          <a:ext cx="146115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A5A5A5"/>
              </a:solidFill>
              <a:latin typeface="Avenir" panose="02000503020000020003" pitchFamily="2" charset="0"/>
            </a:rPr>
            <a:t>JC/Seminars</a:t>
          </a:r>
          <a:endParaRPr lang="en-US" b="1" dirty="0">
            <a:solidFill>
              <a:srgbClr val="A5A5A5"/>
            </a:solidFill>
          </a:endParaRPr>
        </a:p>
      </cdr:txBody>
    </cdr:sp>
  </cdr:relSizeAnchor>
  <cdr:relSizeAnchor xmlns:cdr="http://schemas.openxmlformats.org/drawingml/2006/chartDrawing">
    <cdr:from>
      <cdr:x>0.76816</cdr:x>
      <cdr:y>0.63398</cdr:y>
    </cdr:from>
    <cdr:to>
      <cdr:x>1</cdr:x>
      <cdr:y>0.72486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979506" y="2576494"/>
          <a:ext cx="14686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EBF02"/>
              </a:solidFill>
              <a:latin typeface="Avenir" panose="02000503020000020003" pitchFamily="2" charset="0"/>
            </a:rPr>
            <a:t>Networking</a:t>
          </a:r>
          <a:endParaRPr lang="en-US" b="1" dirty="0">
            <a:solidFill>
              <a:srgbClr val="FEBF02"/>
            </a:solidFill>
          </a:endParaRPr>
        </a:p>
      </cdr:txBody>
    </cdr:sp>
  </cdr:relSizeAnchor>
  <cdr:relSizeAnchor xmlns:cdr="http://schemas.openxmlformats.org/drawingml/2006/chartDrawing">
    <cdr:from>
      <cdr:x>0.68004</cdr:x>
      <cdr:y>0.49992</cdr:y>
    </cdr:from>
    <cdr:to>
      <cdr:x>0.78372</cdr:x>
      <cdr:y>0.68317</cdr:y>
    </cdr:to>
    <cdr:sp macro="" textlink="">
      <cdr:nvSpPr>
        <cdr:cNvPr id="4" name="Freeform 3">
          <a:extLst xmlns:a="http://schemas.openxmlformats.org/drawingml/2006/main">
            <a:ext uri="{FF2B5EF4-FFF2-40B4-BE49-F238E27FC236}">
              <a16:creationId xmlns:a16="http://schemas.microsoft.com/office/drawing/2014/main" id="{B4D6680B-7297-9A48-9347-DE0D4084C6D0}"/>
            </a:ext>
          </a:extLst>
        </cdr:cNvPr>
        <cdr:cNvSpPr/>
      </cdr:nvSpPr>
      <cdr:spPr>
        <a:xfrm xmlns:a="http://schemas.openxmlformats.org/drawingml/2006/main">
          <a:off x="5750350" y="2031688"/>
          <a:ext cx="876693" cy="744717"/>
        </a:xfrm>
        <a:custGeom xmlns:a="http://schemas.openxmlformats.org/drawingml/2006/main">
          <a:avLst/>
          <a:gdLst>
            <a:gd name="connsiteX0" fmla="*/ 0 w 876693"/>
            <a:gd name="connsiteY0" fmla="*/ 0 h 744717"/>
            <a:gd name="connsiteX1" fmla="*/ 452487 w 876693"/>
            <a:gd name="connsiteY1" fmla="*/ 744717 h 744717"/>
            <a:gd name="connsiteX2" fmla="*/ 876693 w 876693"/>
            <a:gd name="connsiteY2" fmla="*/ 744717 h 74471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76693" h="744717">
              <a:moveTo>
                <a:pt x="0" y="0"/>
              </a:moveTo>
              <a:lnTo>
                <a:pt x="452487" y="744717"/>
              </a:lnTo>
              <a:lnTo>
                <a:pt x="876693" y="744717"/>
              </a:lnTo>
            </a:path>
          </a:pathLst>
        </a:custGeom>
        <a:ln xmlns:a="http://schemas.openxmlformats.org/drawingml/2006/main" w="19050">
          <a:solidFill>
            <a:srgbClr val="FEBF02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4F9EA197-9B8E-2449-A5A6-B66DF7A6705F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B3981FC6-C8AA-7940-8A7C-E3E266B29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9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George Peabody Library (Baltimore)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219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106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23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0" dirty="0">
                <a:solidFill>
                  <a:srgbClr val="333332"/>
                </a:solidFill>
                <a:latin typeface="Century Gothic" panose="020B0502020202020204" pitchFamily="34" charset="0"/>
              </a:rPr>
              <a:t>Start with an objective</a:t>
            </a:r>
          </a:p>
          <a:p>
            <a:pPr fontAlgn="base"/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Think of the resulting action, </a:t>
            </a:r>
            <a:r>
              <a:rPr lang="en-US" b="0" dirty="0" err="1">
                <a:solidFill>
                  <a:srgbClr val="3A3F42"/>
                </a:solidFill>
                <a:latin typeface="Century Gothic" panose="020B0502020202020204" pitchFamily="34" charset="0"/>
              </a:rPr>
              <a:t>ie</a:t>
            </a:r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 your goal.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 how to Sail.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Learning the tools to help navigate the sea of data will help you sail faster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Keep it regular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Digesting smaller amounts of data avoids </a:t>
            </a:r>
            <a:r>
              <a:rPr lang="en-US" b="0" i="0" dirty="0" err="1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consttipation</a:t>
            </a:r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7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70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965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1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="0" i="0">
                <a:latin typeface="Century Gothic" panose="020B0502020202020204" pitchFamily="34" charset="0"/>
              </a:defRPr>
            </a:lvl1pPr>
            <a:lvl2pPr>
              <a:defRPr sz="2100" b="0" i="0">
                <a:latin typeface="Century Gothic" panose="020B0502020202020204" pitchFamily="34" charset="0"/>
              </a:defRPr>
            </a:lvl2pPr>
            <a:lvl3pPr>
              <a:defRPr sz="1800" b="0" i="0">
                <a:latin typeface="Century Gothic" panose="020B0502020202020204" pitchFamily="34" charset="0"/>
              </a:defRPr>
            </a:lvl3pPr>
            <a:lvl4pPr>
              <a:defRPr sz="1500" b="0" i="0">
                <a:latin typeface="Century Gothic" panose="020B0502020202020204" pitchFamily="34" charset="0"/>
              </a:defRPr>
            </a:lvl4pPr>
            <a:lvl5pPr>
              <a:defRPr sz="1500" b="0" i="0">
                <a:latin typeface="Century Gothic" panose="020B0502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052935D-C90E-BD40-B136-E73C776E714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12/20/24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2063"/>
            <a:ext cx="9144000" cy="1163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webofknowledge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17FFD-2CAD-4842-8AD5-72E49357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218"/>
            <a:ext cx="9144000" cy="578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D722F-9603-C24F-A371-15C85161C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how to catch the wave and enjoy the ride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45DA18-0794-F741-AB62-12DAC2607AEE}"/>
              </a:ext>
            </a:extLst>
          </p:cNvPr>
          <p:cNvGrpSpPr/>
          <p:nvPr/>
        </p:nvGrpSpPr>
        <p:grpSpPr>
          <a:xfrm>
            <a:off x="99001" y="5681383"/>
            <a:ext cx="3865038" cy="1115268"/>
            <a:chOff x="16910" y="5242926"/>
            <a:chExt cx="3865038" cy="111526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6603B5-4CDA-6F43-A8D5-F2D214958FFE}"/>
                </a:ext>
              </a:extLst>
            </p:cNvPr>
            <p:cNvSpPr/>
            <p:nvPr/>
          </p:nvSpPr>
          <p:spPr>
            <a:xfrm>
              <a:off x="16910" y="5242926"/>
              <a:ext cx="3865038" cy="1115268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F4074255-F0C6-F947-8416-8C6E772F9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7" y="5250198"/>
              <a:ext cx="3849131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Michael T McManus, PhD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University of California, San Francisco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Mentoring Workshop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 July 29</a:t>
              </a:r>
              <a:r>
                <a:rPr lang="en-US" sz="1600" baseline="300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th</a:t>
              </a:r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09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93277"/>
            <a:ext cx="91101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email alerts help you stay on top of emerging data</a:t>
            </a:r>
            <a:endParaRPr lang="en-US" altLang="en-US" sz="2800" dirty="0"/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avoid these common mistakes</a:t>
            </a:r>
            <a:endParaRPr lang="en-US" alt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484093" y="1940517"/>
            <a:ext cx="7138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1: using the wrong keywords without Boolean operators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broad terms like ‘microRNA’ or ’CRISPR’ will drown you with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484093" y="3095118"/>
            <a:ext cx="5660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2: focusing only on journal articles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journal articles are only a fraction of the available data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484093" y="4249719"/>
            <a:ext cx="7074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3: limiting searches to only subject keywords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citation alerts, authors, grants/fellowships, conferences, seminars, </a:t>
            </a:r>
            <a:r>
              <a:rPr lang="en-US" alt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r>
              <a:rPr lang="en-US" sz="16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696033-C216-054B-A019-A3BA68147FCF}"/>
              </a:ext>
            </a:extLst>
          </p:cNvPr>
          <p:cNvSpPr/>
          <p:nvPr/>
        </p:nvSpPr>
        <p:spPr>
          <a:xfrm>
            <a:off x="269144" y="1480649"/>
            <a:ext cx="4939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55364"/>
                </a:solidFill>
                <a:latin typeface="Century Gothic" panose="020B0502020202020204" pitchFamily="34" charset="0"/>
              </a:rPr>
              <a:t>learn how to best use these powerful tools.</a:t>
            </a:r>
            <a:endParaRPr lang="en-US" i="1" dirty="0">
              <a:solidFill>
                <a:srgbClr val="C5536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E158A-877C-4D4D-886E-C7CFD8186DA0}"/>
              </a:ext>
            </a:extLst>
          </p:cNvPr>
          <p:cNvSpPr txBox="1"/>
          <p:nvPr/>
        </p:nvSpPr>
        <p:spPr>
          <a:xfrm>
            <a:off x="455239" y="5404321"/>
            <a:ext cx="80313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4: ignoring your results</a:t>
            </a:r>
          </a:p>
          <a:p>
            <a:r>
              <a:rPr lang="en-US" alt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frequently missing your searches and feeds will give you a false sense of security</a:t>
            </a:r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:a16="http://schemas.microsoft.com/office/drawing/2014/main" id="{6BD825B1-25EB-F047-A851-6BE3889D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-43544"/>
            <a:ext cx="91101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nextgen</a:t>
            </a:r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 tools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when you need to find new papers, explore connections between research, manage citations and stay updated with the latest data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23692-FD39-A340-A553-91B4811A3ABD}"/>
              </a:ext>
            </a:extLst>
          </p:cNvPr>
          <p:cNvSpPr txBox="1"/>
          <p:nvPr/>
        </p:nvSpPr>
        <p:spPr>
          <a:xfrm>
            <a:off x="3129642" y="1479806"/>
            <a:ext cx="460465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ProQuest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Litmaps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Elicit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Connected Papers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ResearchRabbit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SciSpace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Sparrho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Scholarcy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Semantic Scholar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Consensus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Perplexity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Lens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55364"/>
                </a:solidFill>
                <a:latin typeface="Century Gothic" panose="020B0502020202020204" pitchFamily="34" charset="0"/>
              </a:rPr>
              <a:t>growing list of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FBB16-4827-049A-8EBA-842AA2A7005E}"/>
              </a:ext>
            </a:extLst>
          </p:cNvPr>
          <p:cNvSpPr txBox="1"/>
          <p:nvPr/>
        </p:nvSpPr>
        <p:spPr>
          <a:xfrm>
            <a:off x="6411687" y="3395942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scientific literature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C6FFDB-2A1E-E53B-DDFE-D1A04FD5D7B3}"/>
              </a:ext>
            </a:extLst>
          </p:cNvPr>
          <p:cNvCxnSpPr>
            <a:cxnSpLocks/>
          </p:cNvCxnSpPr>
          <p:nvPr/>
        </p:nvCxnSpPr>
        <p:spPr>
          <a:xfrm flipH="1">
            <a:off x="6096000" y="3980717"/>
            <a:ext cx="315687" cy="4606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795EEB-5944-E259-425D-7EC36CFB7F3C}"/>
              </a:ext>
            </a:extLst>
          </p:cNvPr>
          <p:cNvSpPr txBox="1"/>
          <p:nvPr/>
        </p:nvSpPr>
        <p:spPr>
          <a:xfrm>
            <a:off x="224319" y="1469230"/>
            <a:ext cx="388620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Undermind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Scite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Litmaps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Connected Papers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Quillbot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Jenni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SciSpace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Paperpile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EvidenceHunt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Elicit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Readwise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ChatGPT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SearchGPT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entury Gothic" panose="020B0502020202020204" pitchFamily="34" charset="0"/>
              </a:rPr>
              <a:t>Iris.ai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F3035A-B66A-0346-03F3-091C54A0BD0B}"/>
              </a:ext>
            </a:extLst>
          </p:cNvPr>
          <p:cNvSpPr txBox="1"/>
          <p:nvPr/>
        </p:nvSpPr>
        <p:spPr>
          <a:xfrm>
            <a:off x="6411687" y="5234075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patent literature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FBC9416-EF14-6963-7DE2-11E0DBFE6EBB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4680857" y="5526463"/>
            <a:ext cx="1730830" cy="168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4715F6-6F32-3ED3-A534-8095464A6712}"/>
              </a:ext>
            </a:extLst>
          </p:cNvPr>
          <p:cNvSpPr txBox="1"/>
          <p:nvPr/>
        </p:nvSpPr>
        <p:spPr>
          <a:xfrm>
            <a:off x="6411687" y="1557809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dissertations and theses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AE3CF2-D4D3-EB79-381A-206CDA824809}"/>
              </a:ext>
            </a:extLst>
          </p:cNvPr>
          <p:cNvCxnSpPr>
            <a:cxnSpLocks/>
          </p:cNvCxnSpPr>
          <p:nvPr/>
        </p:nvCxnSpPr>
        <p:spPr>
          <a:xfrm flipH="1" flipV="1">
            <a:off x="5337884" y="1714813"/>
            <a:ext cx="986716" cy="158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66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mining the scientific literature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when you need to find new papers, explore connections between research, and stay updated with the latest developments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99F52-DD30-7B45-98B0-9DBF75DBF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589" t="40567" r="8583" b="23750"/>
          <a:stretch/>
        </p:blipFill>
        <p:spPr>
          <a:xfrm>
            <a:off x="0" y="1138773"/>
            <a:ext cx="9150432" cy="2853268"/>
          </a:xfrm>
          <a:prstGeom prst="rect">
            <a:avLst/>
          </a:prstGeom>
        </p:spPr>
      </p:pic>
      <p:pic>
        <p:nvPicPr>
          <p:cNvPr id="2" name="Picture 1" descr="maps.png">
            <a:extLst>
              <a:ext uri="{FF2B5EF4-FFF2-40B4-BE49-F238E27FC236}">
                <a16:creationId xmlns:a16="http://schemas.microsoft.com/office/drawing/2014/main" id="{19FCC499-6630-4BBA-60F5-67F39FA847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74" y="4021545"/>
            <a:ext cx="2755585" cy="2716711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6D8DC860-FD70-2827-2371-5AE930F1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20" y="4125979"/>
            <a:ext cx="5731780" cy="2554545"/>
          </a:xfrm>
          <a:prstGeom prst="rect">
            <a:avLst/>
          </a:prstGeom>
          <a:solidFill>
            <a:srgbClr val="FBFFF3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McManus Lab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Neil Tay				Tao Li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Dan Levy				Katie Horvath</a:t>
            </a:r>
          </a:p>
          <a:p>
            <a:r>
              <a:rPr lang="en-US" sz="2000" dirty="0" err="1">
                <a:latin typeface="Century Gothic" panose="020B0502020202020204" pitchFamily="34" charset="0"/>
              </a:rPr>
              <a:t>Yuhao</a:t>
            </a:r>
            <a:r>
              <a:rPr lang="en-US" sz="2000" dirty="0">
                <a:latin typeface="Century Gothic" panose="020B0502020202020204" pitchFamily="34" charset="0"/>
              </a:rPr>
              <a:t> Wang			Stefan Oberlin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Gabriel </a:t>
            </a:r>
            <a:r>
              <a:rPr lang="en-US" sz="2000" dirty="0" err="1">
                <a:latin typeface="Century Gothic" panose="020B0502020202020204" pitchFamily="34" charset="0"/>
              </a:rPr>
              <a:t>Eades</a:t>
            </a:r>
            <a:r>
              <a:rPr lang="en-US" sz="2000" dirty="0">
                <a:latin typeface="Century Gothic" panose="020B0502020202020204" pitchFamily="34" charset="0"/>
              </a:rPr>
              <a:t>			</a:t>
            </a:r>
            <a:r>
              <a:rPr lang="en-US" sz="2000" dirty="0" err="1">
                <a:latin typeface="Century Gothic" panose="020B0502020202020204" pitchFamily="34" charset="0"/>
              </a:rPr>
              <a:t>Imane</a:t>
            </a:r>
            <a:r>
              <a:rPr lang="en-US" sz="2000" dirty="0">
                <a:latin typeface="Century Gothic" panose="020B0502020202020204" pitchFamily="34" charset="0"/>
              </a:rPr>
              <a:t> Moutkine</a:t>
            </a:r>
          </a:p>
          <a:p>
            <a:r>
              <a:rPr lang="en-US" sz="2000" dirty="0" err="1">
                <a:latin typeface="Century Gothic" panose="020B0502020202020204" pitchFamily="34" charset="0"/>
              </a:rPr>
              <a:t>Ruz</a:t>
            </a:r>
            <a:r>
              <a:rPr lang="en-US" sz="2000" dirty="0">
                <a:latin typeface="Century Gothic" panose="020B0502020202020204" pitchFamily="34" charset="0"/>
              </a:rPr>
              <a:t> Mosadeghi		Natalia </a:t>
            </a:r>
            <a:r>
              <a:rPr lang="en-US" sz="2000" dirty="0" err="1">
                <a:latin typeface="Century Gothic" panose="020B0502020202020204" pitchFamily="34" charset="0"/>
              </a:rPr>
              <a:t>Moskal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Orry </a:t>
            </a:r>
            <a:r>
              <a:rPr lang="en-US" sz="2000" dirty="0" err="1">
                <a:latin typeface="Century Gothic" panose="020B0502020202020204" pitchFamily="34" charset="0"/>
              </a:rPr>
              <a:t>Elor</a:t>
            </a:r>
            <a:r>
              <a:rPr lang="en-US" sz="2000" dirty="0">
                <a:latin typeface="Century Gothic" panose="020B0502020202020204" pitchFamily="34" charset="0"/>
              </a:rPr>
              <a:t>				Krishna Choudhary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Louis Sharp				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You?</a:t>
            </a:r>
          </a:p>
        </p:txBody>
      </p:sp>
    </p:spTree>
    <p:extLst>
      <p:ext uri="{BB962C8B-B14F-4D97-AF65-F5344CB8AC3E}">
        <p14:creationId xmlns:p14="http://schemas.microsoft.com/office/powerpoint/2010/main" val="125085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stk19951boj.png">
            <a:extLst>
              <a:ext uri="{FF2B5EF4-FFF2-40B4-BE49-F238E27FC236}">
                <a16:creationId xmlns:a16="http://schemas.microsoft.com/office/drawing/2014/main" id="{E82C76D6-83A5-2B4F-8832-7355A6D1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D591B2-47F9-5844-88F6-0DD28800F09B}"/>
              </a:ext>
            </a:extLst>
          </p:cNvPr>
          <p:cNvGrpSpPr/>
          <p:nvPr/>
        </p:nvGrpSpPr>
        <p:grpSpPr>
          <a:xfrm>
            <a:off x="2081245" y="2617277"/>
            <a:ext cx="6612158" cy="4064000"/>
            <a:chOff x="1593129" y="1503363"/>
            <a:chExt cx="6612158" cy="4064000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1CD29FAC-E732-A147-8EED-8F1248AC0B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88332686"/>
                </p:ext>
              </p:extLst>
            </p:nvPr>
          </p:nvGraphicFramePr>
          <p:xfrm>
            <a:off x="1593129" y="1503363"/>
            <a:ext cx="6334812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E72D7B-05D4-CE45-9BBA-A1D75C042FB7}"/>
                </a:ext>
              </a:extLst>
            </p:cNvPr>
            <p:cNvSpPr/>
            <p:nvPr/>
          </p:nvSpPr>
          <p:spPr>
            <a:xfrm>
              <a:off x="5407726" y="1815901"/>
              <a:ext cx="2797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Reading/Writing Papers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FF38E-AAF1-8E41-9C8F-1F1ADB75343F}"/>
                </a:ext>
              </a:extLst>
            </p:cNvPr>
            <p:cNvSpPr/>
            <p:nvPr/>
          </p:nvSpPr>
          <p:spPr>
            <a:xfrm>
              <a:off x="6106636" y="2497771"/>
              <a:ext cx="20986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Various Meetings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B8718F-C79E-6B4F-9E10-FF52241F1F69}"/>
                </a:ext>
              </a:extLst>
            </p:cNvPr>
            <p:cNvSpPr/>
            <p:nvPr/>
          </p:nvSpPr>
          <p:spPr>
            <a:xfrm>
              <a:off x="4059900" y="3606831"/>
              <a:ext cx="1535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Experiments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39AED-CF51-E349-BB7B-5C7E007AEFAA}"/>
              </a:ext>
            </a:extLst>
          </p:cNvPr>
          <p:cNvSpPr/>
          <p:nvPr/>
        </p:nvSpPr>
        <p:spPr>
          <a:xfrm>
            <a:off x="121444" y="1347112"/>
            <a:ext cx="65660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where does the time go?</a:t>
            </a:r>
          </a:p>
          <a:p>
            <a:r>
              <a:rPr lang="en-US" sz="2800" i="1" dirty="0">
                <a:solidFill>
                  <a:srgbClr val="00B0F0"/>
                </a:solidFill>
                <a:latin typeface="Century Gothic" panose="020B0502020202020204" pitchFamily="34" charset="0"/>
              </a:rPr>
              <a:t>time is your most precious resource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1B27-1C3C-CB48-A759-CC7E2E3C8FD2}"/>
              </a:ext>
            </a:extLst>
          </p:cNvPr>
          <p:cNvSpPr/>
          <p:nvPr/>
        </p:nvSpPr>
        <p:spPr>
          <a:xfrm>
            <a:off x="683226" y="3196187"/>
            <a:ext cx="3006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55364"/>
                </a:solidFill>
                <a:latin typeface="Century Gothic" panose="020B0502020202020204" pitchFamily="34" charset="0"/>
              </a:rPr>
              <a:t>allocate your time appropriately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394FE-EE2F-3248-A5AD-DE549F1ED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making the </a:t>
            </a:r>
            <a:r>
              <a:rPr lang="en-US" sz="28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time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to build knowledge and ideas</a:t>
            </a:r>
          </a:p>
        </p:txBody>
      </p:sp>
    </p:spTree>
    <p:extLst>
      <p:ext uri="{BB962C8B-B14F-4D97-AF65-F5344CB8AC3E}">
        <p14:creationId xmlns:p14="http://schemas.microsoft.com/office/powerpoint/2010/main" val="141185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imagine 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571499" y="2615515"/>
            <a:ext cx="791359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</a:p>
          <a:p>
            <a:r>
              <a:rPr lang="en-US" dirty="0">
                <a:latin typeface="Century Gothic" panose="020B0502020202020204" pitchFamily="34" charset="0"/>
              </a:rPr>
              <a:t>The gut wrenching feeling when you come across a paper that impacts your work.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discover that the paper is months or even years old.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 feeling when (on an interview seminar), a colleague asks how your work differs from another </a:t>
            </a:r>
            <a:r>
              <a:rPr lang="en-US" i="1" dirty="0">
                <a:latin typeface="Century Gothic" panose="020B0502020202020204" pitchFamily="34" charset="0"/>
              </a:rPr>
              <a:t>very</a:t>
            </a:r>
            <a:r>
              <a:rPr lang="en-US" dirty="0">
                <a:latin typeface="Century Gothic" panose="020B0502020202020204" pitchFamily="34" charset="0"/>
              </a:rPr>
              <a:t> similar research program.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realize that you actually don’t know the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Discovering that your whole research approach is fundamentally flawed, or perhaps antiquated.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find out that others have developed solutions to your approach… after you’ve spent months or years on your project.</a:t>
            </a:r>
          </a:p>
        </p:txBody>
      </p:sp>
    </p:spTree>
    <p:extLst>
      <p:ext uri="{BB962C8B-B14F-4D97-AF65-F5344CB8AC3E}">
        <p14:creationId xmlns:p14="http://schemas.microsoft.com/office/powerpoint/2010/main" val="41639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279376" y="2857563"/>
            <a:ext cx="86190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Case Study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students, nearly identical CVs, one gets a dream postdoc slot, the other doesn’t.  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postdocs, nearly identical CVs, both interview, one gets a job interview, the other doesn’t.  Fair?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techs, nearly identical CVs, one excels in the interview, the other doesn’t.  Why?</a:t>
            </a:r>
          </a:p>
        </p:txBody>
      </p:sp>
    </p:spTree>
    <p:extLst>
      <p:ext uri="{BB962C8B-B14F-4D97-AF65-F5344CB8AC3E}">
        <p14:creationId xmlns:p14="http://schemas.microsoft.com/office/powerpoint/2010/main" val="41962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 you feel paralyzed?</a:t>
            </a:r>
          </a:p>
        </p:txBody>
      </p:sp>
      <p:pic>
        <p:nvPicPr>
          <p:cNvPr id="5" name="Picture 1" descr="stk19951boj.png">
            <a:extLst>
              <a:ext uri="{FF2B5EF4-FFF2-40B4-BE49-F238E27FC236}">
                <a16:creationId xmlns:a16="http://schemas.microsoft.com/office/drawing/2014/main" id="{ABFE0C6F-9CC8-3F45-8A07-4955247C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3EAAD-819D-9047-A551-E23CD9E7F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" y="1163171"/>
            <a:ext cx="9144000" cy="57021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7877E4-86F8-0644-922B-EDF129B9F3DF}"/>
              </a:ext>
            </a:extLst>
          </p:cNvPr>
          <p:cNvGrpSpPr/>
          <p:nvPr/>
        </p:nvGrpSpPr>
        <p:grpSpPr>
          <a:xfrm>
            <a:off x="4805472" y="5190565"/>
            <a:ext cx="4318811" cy="1337982"/>
            <a:chOff x="16910" y="5242926"/>
            <a:chExt cx="4318811" cy="133798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07BE8A-F48C-4241-9508-7F8AB8899577}"/>
                </a:ext>
              </a:extLst>
            </p:cNvPr>
            <p:cNvSpPr/>
            <p:nvPr/>
          </p:nvSpPr>
          <p:spPr>
            <a:xfrm>
              <a:off x="16910" y="5242926"/>
              <a:ext cx="4114598" cy="1337982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BCE08812-2FE0-7247-AD6B-31D9B4C05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0" y="5532587"/>
              <a:ext cx="43188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i="1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you are not alone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6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DE0A60-76C5-154A-A85D-14090A0C5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68924"/>
            <a:ext cx="9144000" cy="56890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most successful scientists see this as an </a:t>
            </a:r>
            <a:r>
              <a:rPr lang="en-US" sz="2200" b="1" i="1" dirty="0">
                <a:solidFill>
                  <a:srgbClr val="C55364"/>
                </a:solidFill>
                <a:latin typeface="Century Gothic" panose="020B0502020202020204" pitchFamily="34" charset="0"/>
              </a:rPr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2225645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3D308A-50BB-4A46-BE86-E7EA55A549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6301" y="2571750"/>
            <a:ext cx="8945217" cy="428625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3A3FFAEF-2812-1E4F-A2CC-88E8608D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02" y="1310426"/>
            <a:ext cx="8288337" cy="4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Century Gothic" panose="020B0502020202020204" pitchFamily="34" charset="0"/>
              </a:rPr>
              <a:t>“Genomic research makes it possible to look at biological phenomena on a scale not previously possible: all genes in a genome, all transcripts in a cell, all metabolic processes in a tissue. One feature that all of these approaches share is the production of massive quantities of data. GenBank, for example, now accommodates &gt;10</a:t>
            </a:r>
            <a:r>
              <a:rPr lang="en-US" altLang="en-US" baseline="30000" dirty="0">
                <a:latin typeface="Century Gothic" panose="020B0502020202020204" pitchFamily="34" charset="0"/>
              </a:rPr>
              <a:t>10</a:t>
            </a:r>
            <a:r>
              <a:rPr lang="en-US" altLang="en-US" dirty="0">
                <a:latin typeface="Century Gothic" panose="020B0502020202020204" pitchFamily="34" charset="0"/>
              </a:rPr>
              <a:t> nucleotides of nucleic acid sequence data and continues to more than double in size every year. New technologies for assaying gene expression patterns, protein structure, protein-protein interactions, etc., will provide even more data. How to handle these data, make sense of them, and render them accessible to biologists working on a wide variety of problems is the challenge facing bioinformatics—an emerging field that seeks to integrate computer science with applications derived from molecular biology. </a:t>
            </a:r>
            <a:r>
              <a:rPr lang="en-US" altLang="en-US" dirty="0">
                <a:solidFill>
                  <a:srgbClr val="C55364"/>
                </a:solidFill>
                <a:latin typeface="Century Gothic" panose="020B0502020202020204" pitchFamily="34" charset="0"/>
              </a:rPr>
              <a:t>We are swimming in a rapidly rising sea of data. . . how do we keep from drowning?</a:t>
            </a:r>
            <a:r>
              <a:rPr lang="en-US" altLang="en-US" dirty="0">
                <a:latin typeface="Century Gothic" panose="020B0502020202020204" pitchFamily="34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altLang="en-US" sz="1600" i="1" dirty="0">
                <a:latin typeface="Century Gothic" panose="020B0502020202020204" pitchFamily="34" charset="0"/>
              </a:rPr>
              <a:t>—Roos (2001). </a:t>
            </a:r>
            <a:r>
              <a:rPr lang="en-US" sz="1600" i="1" dirty="0">
                <a:latin typeface="Century Gothic" panose="020B0502020202020204" pitchFamily="34" charset="0"/>
              </a:rPr>
              <a:t>Bioinformatics--Trying to Swim in a Sea of Data. </a:t>
            </a:r>
            <a:r>
              <a:rPr lang="en-US" altLang="en-US" sz="1600" i="1" dirty="0">
                <a:latin typeface="Century Gothic" panose="020B0502020202020204" pitchFamily="34" charset="0"/>
              </a:rPr>
              <a:t>Science. </a:t>
            </a:r>
            <a:r>
              <a:rPr lang="en-US" altLang="en-US" sz="1600" b="1" i="1" dirty="0">
                <a:latin typeface="Century Gothic" panose="020B0502020202020204" pitchFamily="34" charset="0"/>
              </a:rPr>
              <a:t>291</a:t>
            </a:r>
            <a:r>
              <a:rPr lang="en-US" altLang="en-US" sz="1600" i="1" dirty="0">
                <a:latin typeface="Century Gothic" panose="020B0502020202020204" pitchFamily="34" charset="0"/>
              </a:rPr>
              <a:t>:1260 </a:t>
            </a:r>
            <a:endParaRPr lang="en-US" sz="1600" i="1" dirty="0">
              <a:latin typeface="Century Gothic" panose="020B0502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63139E-45B6-474A-926D-5DDD7FEB4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  <a:endParaRPr lang="en-US" sz="3600" dirty="0">
              <a:solidFill>
                <a:srgbClr val="558ED5"/>
              </a:solidFill>
              <a:latin typeface="Century Gothic" panose="020B0502020202020204" pitchFamily="34" charset="0"/>
              <a:cs typeface="Helvetica"/>
            </a:endParaRP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sound familiar?</a:t>
            </a:r>
          </a:p>
        </p:txBody>
      </p:sp>
    </p:spTree>
    <p:extLst>
      <p:ext uri="{BB962C8B-B14F-4D97-AF65-F5344CB8AC3E}">
        <p14:creationId xmlns:p14="http://schemas.microsoft.com/office/powerpoint/2010/main" val="233120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discovery, analytics, reference libraries, and alerts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311278" y="1606924"/>
            <a:ext cx="513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Discover the most relevant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Mining the world’s data to advance your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311277" y="2930338"/>
            <a:ext cx="771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Embracing analytics to decipher and distill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Analyzing data to identify key research, collaborations, funding sources,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311277" y="4253752"/>
            <a:ext cx="7261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Building a reference library to house your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Organizing your collected works to save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CC70-BC66-5046-99BA-18120B826EA3}"/>
              </a:ext>
            </a:extLst>
          </p:cNvPr>
          <p:cNvSpPr txBox="1"/>
          <p:nvPr/>
        </p:nvSpPr>
        <p:spPr>
          <a:xfrm>
            <a:off x="311277" y="5577167"/>
            <a:ext cx="883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Creating email alerts to stay on top of emerging data.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Once you have caught the wave, enjoy surfing it.</a:t>
            </a:r>
          </a:p>
        </p:txBody>
      </p:sp>
    </p:spTree>
    <p:extLst>
      <p:ext uri="{BB962C8B-B14F-4D97-AF65-F5344CB8AC3E}">
        <p14:creationId xmlns:p14="http://schemas.microsoft.com/office/powerpoint/2010/main" val="15859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traditional engines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these are still excellent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4C741-00FB-C746-B3E1-C5C8410431E3}"/>
              </a:ext>
            </a:extLst>
          </p:cNvPr>
          <p:cNvSpPr/>
          <p:nvPr/>
        </p:nvSpPr>
        <p:spPr>
          <a:xfrm>
            <a:off x="868285" y="191647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Pubmed</a:t>
            </a:r>
            <a:endParaRPr lang="en-US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ED6AF-EE29-0C4D-9095-BCD9D3671940}"/>
              </a:ext>
            </a:extLst>
          </p:cNvPr>
          <p:cNvSpPr/>
          <p:nvPr/>
        </p:nvSpPr>
        <p:spPr>
          <a:xfrm>
            <a:off x="3286732" y="1912880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Web of Science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89458-4938-8849-8450-44C5E75143F8}"/>
              </a:ext>
            </a:extLst>
          </p:cNvPr>
          <p:cNvSpPr/>
          <p:nvPr/>
        </p:nvSpPr>
        <p:spPr>
          <a:xfrm>
            <a:off x="6363368" y="1912880"/>
            <a:ext cx="2515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Google Scholar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DF901-889B-D44E-AA20-9322B1711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892" y="2378138"/>
            <a:ext cx="2831353" cy="2082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88CCD-C7C4-4849-B37C-6F2F67CFE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42" y="2378138"/>
            <a:ext cx="2831353" cy="2123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B0BC3-78C3-3A49-BC58-15C5025FD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2" r="19420"/>
          <a:stretch/>
        </p:blipFill>
        <p:spPr>
          <a:xfrm>
            <a:off x="6205408" y="2378138"/>
            <a:ext cx="2831353" cy="20826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99B4C3-D526-6849-B0B4-B4A68F5A2610}"/>
              </a:ext>
            </a:extLst>
          </p:cNvPr>
          <p:cNvSpPr/>
          <p:nvPr/>
        </p:nvSpPr>
        <p:spPr>
          <a:xfrm>
            <a:off x="3357264" y="4590405"/>
            <a:ext cx="2502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6"/>
              </a:rPr>
              <a:t>https://webofknowledge.com/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B6EA53-C9A9-DF4C-B228-CD05B6F5AED4}"/>
              </a:ext>
            </a:extLst>
          </p:cNvPr>
          <p:cNvSpPr/>
          <p:nvPr/>
        </p:nvSpPr>
        <p:spPr>
          <a:xfrm>
            <a:off x="6469968" y="4588104"/>
            <a:ext cx="2302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7"/>
              </a:rPr>
              <a:t>https://scholar.google.com/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886A45-B222-CA40-9703-B591E54304BA}"/>
              </a:ext>
            </a:extLst>
          </p:cNvPr>
          <p:cNvSpPr/>
          <p:nvPr/>
        </p:nvSpPr>
        <p:spPr>
          <a:xfrm>
            <a:off x="12282" y="4588104"/>
            <a:ext cx="3177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8"/>
              </a:rPr>
              <a:t>https://www.ncbi.nlm.nih.gov/pubmed/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993</Words>
  <Application>Microsoft Macintosh PowerPoint</Application>
  <PresentationFormat>On-screen Show (4:3)</PresentationFormat>
  <Paragraphs>136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Avenir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McManus, Michael</dc:creator>
  <cp:lastModifiedBy>Mcmanus, Michael</cp:lastModifiedBy>
  <cp:revision>157</cp:revision>
  <dcterms:created xsi:type="dcterms:W3CDTF">2019-12-06T03:56:27Z</dcterms:created>
  <dcterms:modified xsi:type="dcterms:W3CDTF">2024-12-20T23:12:57Z</dcterms:modified>
</cp:coreProperties>
</file>