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20"/>
  </p:notesMasterIdLst>
  <p:sldIdLst>
    <p:sldId id="1261" r:id="rId2"/>
    <p:sldId id="1249" r:id="rId3"/>
    <p:sldId id="1260" r:id="rId4"/>
    <p:sldId id="1271" r:id="rId5"/>
    <p:sldId id="1274" r:id="rId6"/>
    <p:sldId id="1267" r:id="rId7"/>
    <p:sldId id="1269" r:id="rId8"/>
    <p:sldId id="1287" r:id="rId9"/>
    <p:sldId id="1285" r:id="rId10"/>
    <p:sldId id="1268" r:id="rId11"/>
    <p:sldId id="1288" r:id="rId12"/>
    <p:sldId id="1290" r:id="rId13"/>
    <p:sldId id="497" r:id="rId14"/>
    <p:sldId id="1291" r:id="rId15"/>
    <p:sldId id="1292" r:id="rId16"/>
    <p:sldId id="1270" r:id="rId17"/>
    <p:sldId id="1293" r:id="rId18"/>
    <p:sldId id="127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CA"/>
    <a:srgbClr val="FFFF66"/>
    <a:srgbClr val="FAFFE8"/>
    <a:srgbClr val="FFFFF4"/>
    <a:srgbClr val="FBFFF3"/>
    <a:srgbClr val="CE0000"/>
    <a:srgbClr val="FFF6F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59" autoAdjust="0"/>
    <p:restoredTop sz="85646" autoAdjust="0"/>
  </p:normalViewPr>
  <p:slideViewPr>
    <p:cSldViewPr snapToGrid="0" snapToObjects="1">
      <p:cViewPr varScale="1">
        <p:scale>
          <a:sx n="109" d="100"/>
          <a:sy n="109" d="100"/>
        </p:scale>
        <p:origin x="872" y="176"/>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200" d="100"/>
        <a:sy n="200" d="100"/>
      </p:scale>
      <p:origin x="0" y="1508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4F9EA197-9B8E-2449-A5A6-B66DF7A6705F}" type="datetimeFigureOut">
              <a:rPr lang="en-US" smtClean="0"/>
              <a:pPr/>
              <a:t>12/5/19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B3981FC6-C8AA-7940-8A7C-E3E266B29C15}" type="slidenum">
              <a:rPr lang="en-US" smtClean="0"/>
              <a:pPr/>
              <a:t>‹#›</a:t>
            </a:fld>
            <a:endParaRPr lang="en-US" dirty="0"/>
          </a:p>
        </p:txBody>
      </p:sp>
    </p:spTree>
    <p:extLst>
      <p:ext uri="{BB962C8B-B14F-4D97-AF65-F5344CB8AC3E}">
        <p14:creationId xmlns:p14="http://schemas.microsoft.com/office/powerpoint/2010/main" val="4216394509"/>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Century Gothic" panose="020B0502020202020204" pitchFamily="34" charset="0"/>
        <a:ea typeface="+mn-ea"/>
        <a:cs typeface="+mn-cs"/>
      </a:defRPr>
    </a:lvl1pPr>
    <a:lvl2pPr marL="457200" algn="l" defTabSz="457200" rtl="0" eaLnBrk="1" latinLnBrk="0" hangingPunct="1">
      <a:defRPr sz="1200" b="0" i="0" kern="1200">
        <a:solidFill>
          <a:schemeClr val="tx1"/>
        </a:solidFill>
        <a:latin typeface="Century Gothic" panose="020B0502020202020204" pitchFamily="34" charset="0"/>
        <a:ea typeface="+mn-ea"/>
        <a:cs typeface="+mn-cs"/>
      </a:defRPr>
    </a:lvl2pPr>
    <a:lvl3pPr marL="914400" algn="l" defTabSz="457200" rtl="0" eaLnBrk="1" latinLnBrk="0" hangingPunct="1">
      <a:defRPr sz="1200" b="0" i="0" kern="1200">
        <a:solidFill>
          <a:schemeClr val="tx1"/>
        </a:solidFill>
        <a:latin typeface="Century Gothic" panose="020B0502020202020204" pitchFamily="34" charset="0"/>
        <a:ea typeface="+mn-ea"/>
        <a:cs typeface="+mn-cs"/>
      </a:defRPr>
    </a:lvl3pPr>
    <a:lvl4pPr marL="1371600" algn="l" defTabSz="457200" rtl="0" eaLnBrk="1" latinLnBrk="0" hangingPunct="1">
      <a:defRPr sz="1200" b="0" i="0" kern="1200">
        <a:solidFill>
          <a:schemeClr val="tx1"/>
        </a:solidFill>
        <a:latin typeface="Century Gothic" panose="020B0502020202020204" pitchFamily="34" charset="0"/>
        <a:ea typeface="+mn-ea"/>
        <a:cs typeface="+mn-cs"/>
      </a:defRPr>
    </a:lvl4pPr>
    <a:lvl5pPr marL="1828800" algn="l" defTabSz="457200" rtl="0" eaLnBrk="1" latinLnBrk="0" hangingPunct="1">
      <a:defRPr sz="1200" b="0" i="0" kern="1200">
        <a:solidFill>
          <a:schemeClr val="tx1"/>
        </a:solidFill>
        <a:latin typeface="Century Gothic" panose="020B0502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You need to know how to do this.</a:t>
            </a:r>
          </a:p>
        </p:txBody>
      </p:sp>
      <p:sp>
        <p:nvSpPr>
          <p:cNvPr id="4" name="Slide Number Placeholder 3"/>
          <p:cNvSpPr>
            <a:spLocks noGrp="1"/>
          </p:cNvSpPr>
          <p:nvPr>
            <p:ph type="sldNum" sz="quarter" idx="5"/>
          </p:nvPr>
        </p:nvSpPr>
        <p:spPr/>
        <p:txBody>
          <a:bodyPr/>
          <a:lstStyle/>
          <a:p>
            <a:fld id="{B3981FC6-C8AA-7940-8A7C-E3E266B29C15}" type="slidenum">
              <a:rPr lang="en-US" smtClean="0"/>
              <a:t>4</a:t>
            </a:fld>
            <a:endParaRPr lang="en-US" dirty="0"/>
          </a:p>
        </p:txBody>
      </p:sp>
    </p:spTree>
    <p:extLst>
      <p:ext uri="{BB962C8B-B14F-4D97-AF65-F5344CB8AC3E}">
        <p14:creationId xmlns:p14="http://schemas.microsoft.com/office/powerpoint/2010/main" val="76671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14</a:t>
            </a:fld>
            <a:endParaRPr lang="en-US" dirty="0"/>
          </a:p>
        </p:txBody>
      </p:sp>
    </p:spTree>
    <p:extLst>
      <p:ext uri="{BB962C8B-B14F-4D97-AF65-F5344CB8AC3E}">
        <p14:creationId xmlns:p14="http://schemas.microsoft.com/office/powerpoint/2010/main" val="880228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81FC6-C8AA-7940-8A7C-E3E266B29C15}" type="slidenum">
              <a:rPr lang="en-US" smtClean="0"/>
              <a:pPr/>
              <a:t>15</a:t>
            </a:fld>
            <a:endParaRPr lang="en-US" dirty="0"/>
          </a:p>
        </p:txBody>
      </p:sp>
    </p:spTree>
    <p:extLst>
      <p:ext uri="{BB962C8B-B14F-4D97-AF65-F5344CB8AC3E}">
        <p14:creationId xmlns:p14="http://schemas.microsoft.com/office/powerpoint/2010/main" val="34199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16</a:t>
            </a:fld>
            <a:endParaRPr lang="en-US" dirty="0"/>
          </a:p>
        </p:txBody>
      </p:sp>
    </p:spTree>
    <p:extLst>
      <p:ext uri="{BB962C8B-B14F-4D97-AF65-F5344CB8AC3E}">
        <p14:creationId xmlns:p14="http://schemas.microsoft.com/office/powerpoint/2010/main" val="774001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17</a:t>
            </a:fld>
            <a:endParaRPr lang="en-US" dirty="0"/>
          </a:p>
        </p:txBody>
      </p:sp>
    </p:spTree>
    <p:extLst>
      <p:ext uri="{BB962C8B-B14F-4D97-AF65-F5344CB8AC3E}">
        <p14:creationId xmlns:p14="http://schemas.microsoft.com/office/powerpoint/2010/main" val="562832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18</a:t>
            </a:fld>
            <a:endParaRPr lang="en-US" dirty="0"/>
          </a:p>
        </p:txBody>
      </p:sp>
    </p:spTree>
    <p:extLst>
      <p:ext uri="{BB962C8B-B14F-4D97-AF65-F5344CB8AC3E}">
        <p14:creationId xmlns:p14="http://schemas.microsoft.com/office/powerpoint/2010/main" val="204363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5</a:t>
            </a:fld>
            <a:endParaRPr lang="en-US" dirty="0"/>
          </a:p>
        </p:txBody>
      </p:sp>
    </p:spTree>
    <p:extLst>
      <p:ext uri="{BB962C8B-B14F-4D97-AF65-F5344CB8AC3E}">
        <p14:creationId xmlns:p14="http://schemas.microsoft.com/office/powerpoint/2010/main" val="39768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Healthy conflict</a:t>
            </a:r>
            <a:r>
              <a:rPr lang="en-US" dirty="0"/>
              <a:t> is when those who are engaged in the process respect and appreciate the other’s point of view. This type of conflict usually manifests in a debate-style conversation where each person is presenting their case and the conversation goes back and forth. While passions may run high on the topic, there is no personalization of the conversation. At the end of the conflict both people know their relationship is still intact and may even be stronger.</a:t>
            </a:r>
          </a:p>
          <a:p>
            <a:endParaRPr lang="en-US"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Unhealthy conflict is toxic.</a:t>
            </a:r>
            <a:r>
              <a:rPr lang="en-US" dirty="0"/>
              <a:t> It works its way into conversation or topics where it doesn’t belong. Sometimes it is conflict for conflict’s sake. Other times it presents as a power play where one person seeks to gain power over another or gain prestige in the eyes of the team or their boss. Unhealthy conflict is like school yard bullying…it can catch you off guard and tear you down before you know what is happening. It seeps into every day conversation and can make most interactions adversarial.</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6</a:t>
            </a:fld>
            <a:endParaRPr lang="en-US" dirty="0"/>
          </a:p>
        </p:txBody>
      </p:sp>
    </p:spTree>
    <p:extLst>
      <p:ext uri="{BB962C8B-B14F-4D97-AF65-F5344CB8AC3E}">
        <p14:creationId xmlns:p14="http://schemas.microsoft.com/office/powerpoint/2010/main" val="649432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2">
                    <a:lumMod val="50000"/>
                  </a:schemeClr>
                </a:solidFill>
              </a:rPr>
              <a:t>What will happen if you have this conversation? What will happen if you don’t? </a:t>
            </a:r>
          </a:p>
          <a:p>
            <a:endParaRPr lang="en-US" sz="120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B3981FC6-C8AA-7940-8A7C-E3E266B29C15}" type="slidenum">
              <a:rPr lang="en-US" smtClean="0"/>
              <a:t>7</a:t>
            </a:fld>
            <a:endParaRPr lang="en-US" dirty="0"/>
          </a:p>
        </p:txBody>
      </p:sp>
    </p:spTree>
    <p:extLst>
      <p:ext uri="{BB962C8B-B14F-4D97-AF65-F5344CB8AC3E}">
        <p14:creationId xmlns:p14="http://schemas.microsoft.com/office/powerpoint/2010/main" val="8962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Stay focused on the goal of the conversation.  What is the agenda?  What are the immediate vs longer term objectives? Can you begin with the positives? What is the purpose? Establish a shared understanding before you begin.</a:t>
            </a:r>
          </a:p>
        </p:txBody>
      </p:sp>
      <p:sp>
        <p:nvSpPr>
          <p:cNvPr id="4" name="Slide Number Placeholder 3"/>
          <p:cNvSpPr>
            <a:spLocks noGrp="1"/>
          </p:cNvSpPr>
          <p:nvPr>
            <p:ph type="sldNum" sz="quarter" idx="5"/>
          </p:nvPr>
        </p:nvSpPr>
        <p:spPr/>
        <p:txBody>
          <a:bodyPr/>
          <a:lstStyle/>
          <a:p>
            <a:fld id="{B3981FC6-C8AA-7940-8A7C-E3E266B29C15}" type="slidenum">
              <a:rPr lang="en-US" smtClean="0"/>
              <a:t>8</a:t>
            </a:fld>
            <a:endParaRPr lang="en-US" dirty="0"/>
          </a:p>
        </p:txBody>
      </p:sp>
    </p:spTree>
    <p:extLst>
      <p:ext uri="{BB962C8B-B14F-4D97-AF65-F5344CB8AC3E}">
        <p14:creationId xmlns:p14="http://schemas.microsoft.com/office/powerpoint/2010/main" val="122543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After establishing the goal of the conversation, ask questions.  Listen.  What are they saying?  Some personalities are indirect… can you hear the words that they are ‘not saying’? What is their body language saying?</a:t>
            </a:r>
          </a:p>
        </p:txBody>
      </p:sp>
      <p:sp>
        <p:nvSpPr>
          <p:cNvPr id="4" name="Slide Number Placeholder 3"/>
          <p:cNvSpPr>
            <a:spLocks noGrp="1"/>
          </p:cNvSpPr>
          <p:nvPr>
            <p:ph type="sldNum" sz="quarter" idx="5"/>
          </p:nvPr>
        </p:nvSpPr>
        <p:spPr/>
        <p:txBody>
          <a:bodyPr/>
          <a:lstStyle/>
          <a:p>
            <a:fld id="{B3981FC6-C8AA-7940-8A7C-E3E266B29C15}" type="slidenum">
              <a:rPr lang="en-US" smtClean="0"/>
              <a:t>9</a:t>
            </a:fld>
            <a:endParaRPr lang="en-US" dirty="0"/>
          </a:p>
        </p:txBody>
      </p:sp>
    </p:spTree>
    <p:extLst>
      <p:ext uri="{BB962C8B-B14F-4D97-AF65-F5344CB8AC3E}">
        <p14:creationId xmlns:p14="http://schemas.microsoft.com/office/powerpoint/2010/main" val="319596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solidFill>
                  <a:schemeClr val="tx2">
                    <a:lumMod val="50000"/>
                  </a:schemeClr>
                </a:solidFill>
              </a:rPr>
              <a:t>R</a:t>
            </a:r>
            <a:r>
              <a:rPr lang="en-US" altLang="en-US" dirty="0">
                <a:solidFill>
                  <a:schemeClr val="tx2">
                    <a:lumMod val="50000"/>
                  </a:schemeClr>
                </a:solidFill>
              </a:rPr>
              <a:t>ecognize their emotions, deal with anger quickly and reject any unacceptable behavior.</a:t>
            </a:r>
          </a:p>
          <a:p>
            <a:r>
              <a:rPr lang="en-US" dirty="0">
                <a:solidFill>
                  <a:schemeClr val="tx2">
                    <a:lumMod val="50000"/>
                  </a:schemeClr>
                </a:solidFill>
              </a:rPr>
              <a:t>Consider cultural and personality differences. It’s OK for professional heated discussion, providing that it is not directed at the person.</a:t>
            </a:r>
          </a:p>
        </p:txBody>
      </p:sp>
      <p:sp>
        <p:nvSpPr>
          <p:cNvPr id="4" name="Slide Number Placeholder 3"/>
          <p:cNvSpPr>
            <a:spLocks noGrp="1"/>
          </p:cNvSpPr>
          <p:nvPr>
            <p:ph type="sldNum" sz="quarter" idx="5"/>
          </p:nvPr>
        </p:nvSpPr>
        <p:spPr/>
        <p:txBody>
          <a:bodyPr/>
          <a:lstStyle/>
          <a:p>
            <a:fld id="{B3981FC6-C8AA-7940-8A7C-E3E266B29C15}" type="slidenum">
              <a:rPr lang="en-US" smtClean="0"/>
              <a:t>10</a:t>
            </a:fld>
            <a:endParaRPr lang="en-US" dirty="0"/>
          </a:p>
        </p:txBody>
      </p:sp>
    </p:spTree>
    <p:extLst>
      <p:ext uri="{BB962C8B-B14F-4D97-AF65-F5344CB8AC3E}">
        <p14:creationId xmlns:p14="http://schemas.microsoft.com/office/powerpoint/2010/main" val="3688363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lumMod val="50000"/>
                  </a:schemeClr>
                </a:solidFill>
              </a:rPr>
              <a:t>Feedback includes asking clarity questions to ensure a thorough understanding and awareness of the key points. When possible, paraphrasing and summarize.  Feedback also involves providing constructive guidance.</a:t>
            </a:r>
          </a:p>
        </p:txBody>
      </p:sp>
      <p:sp>
        <p:nvSpPr>
          <p:cNvPr id="4" name="Slide Number Placeholder 3"/>
          <p:cNvSpPr>
            <a:spLocks noGrp="1"/>
          </p:cNvSpPr>
          <p:nvPr>
            <p:ph type="sldNum" sz="quarter" idx="5"/>
          </p:nvPr>
        </p:nvSpPr>
        <p:spPr/>
        <p:txBody>
          <a:bodyPr/>
          <a:lstStyle/>
          <a:p>
            <a:fld id="{B3981FC6-C8AA-7940-8A7C-E3E266B29C15}" type="slidenum">
              <a:rPr lang="en-US" smtClean="0"/>
              <a:t>11</a:t>
            </a:fld>
            <a:endParaRPr lang="en-US" dirty="0"/>
          </a:p>
        </p:txBody>
      </p:sp>
    </p:spTree>
    <p:extLst>
      <p:ext uri="{BB962C8B-B14F-4D97-AF65-F5344CB8AC3E}">
        <p14:creationId xmlns:p14="http://schemas.microsoft.com/office/powerpoint/2010/main" val="3060233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lumMod val="50000"/>
                  </a:schemeClr>
                </a:solidFill>
              </a:rPr>
              <a:t>Acknowledge their circumstances and feelings. Ask ‘how are you feeling?’ and show empathy.  Not everyone is naturally empathic; think about what you would do in their shoes.  Show sympathy when appropriate. </a:t>
            </a:r>
          </a:p>
        </p:txBody>
      </p:sp>
      <p:sp>
        <p:nvSpPr>
          <p:cNvPr id="4" name="Slide Number Placeholder 3"/>
          <p:cNvSpPr>
            <a:spLocks noGrp="1"/>
          </p:cNvSpPr>
          <p:nvPr>
            <p:ph type="sldNum" sz="quarter" idx="5"/>
          </p:nvPr>
        </p:nvSpPr>
        <p:spPr/>
        <p:txBody>
          <a:bodyPr/>
          <a:lstStyle/>
          <a:p>
            <a:fld id="{B3981FC6-C8AA-7940-8A7C-E3E266B29C15}" type="slidenum">
              <a:rPr lang="en-US" smtClean="0"/>
              <a:t>12</a:t>
            </a:fld>
            <a:endParaRPr lang="en-US" dirty="0"/>
          </a:p>
        </p:txBody>
      </p:sp>
    </p:spTree>
    <p:extLst>
      <p:ext uri="{BB962C8B-B14F-4D97-AF65-F5344CB8AC3E}">
        <p14:creationId xmlns:p14="http://schemas.microsoft.com/office/powerpoint/2010/main" val="4275046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0" i="0">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b="0" i="0">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b="0" i="0">
                <a:latin typeface="Century Gothic" panose="020B0502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C2CD8BC0-DD67-D540-A010-F2BB70A8C35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b="0" i="0">
                <a:solidFill>
                  <a:schemeClr val="tx1">
                    <a:tint val="75000"/>
                  </a:schemeClr>
                </a:solidFill>
                <a:latin typeface="Century Gothic" panose="020B0502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5" name="Footer Placeholder 4"/>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0" i="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0" i="0">
                <a:latin typeface="Century Gothic" panose="020B0502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b="0" i="0">
                <a:latin typeface="Century Gothic" panose="020B0502020202020204" pitchFamily="34" charset="0"/>
              </a:defRPr>
            </a:lvl1pPr>
            <a:lvl2pPr>
              <a:defRPr b="0" i="0">
                <a:latin typeface="Century Gothic" panose="020B0502020202020204" pitchFamily="34" charset="0"/>
              </a:defRPr>
            </a:lvl2pPr>
            <a:lvl3pPr>
              <a:defRPr b="0" i="0">
                <a:latin typeface="Century Gothic" panose="020B0502020202020204" pitchFamily="34" charset="0"/>
              </a:defRPr>
            </a:lvl3pPr>
            <a:lvl4pPr>
              <a:defRPr b="0" i="0">
                <a:latin typeface="Century Gothic" panose="020B0502020202020204" pitchFamily="34" charset="0"/>
              </a:defRPr>
            </a:lvl4pPr>
            <a:lvl5pPr>
              <a:defRPr b="0" i="0">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8" name="Footer Placeholder 7"/>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Century Gothic" panose="020B0502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4" name="Footer Placeholder 3"/>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3" name="Footer Placeholder 2"/>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b="0" i="0">
                <a:latin typeface="Century Gothic" panose="020B0502020202020204" pitchFamily="34" charset="0"/>
              </a:defRPr>
            </a:lvl1pPr>
            <a:lvl2pPr>
              <a:defRPr sz="2100" b="0" i="0">
                <a:latin typeface="Century Gothic" panose="020B0502020202020204" pitchFamily="34" charset="0"/>
              </a:defRPr>
            </a:lvl2pPr>
            <a:lvl3pPr>
              <a:defRPr sz="1800" b="0" i="0">
                <a:latin typeface="Century Gothic" panose="020B0502020202020204" pitchFamily="34" charset="0"/>
              </a:defRPr>
            </a:lvl3pPr>
            <a:lvl4pPr>
              <a:defRPr sz="1500" b="0" i="0">
                <a:latin typeface="Century Gothic" panose="020B0502020202020204" pitchFamily="34" charset="0"/>
              </a:defRPr>
            </a:lvl4pPr>
            <a:lvl5pPr>
              <a:defRPr sz="1500" b="0" i="0">
                <a:latin typeface="Century Gothic" panose="020B0502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C052935D-C90E-BD40-B136-E73C776E714C}" type="slidenum">
              <a:rPr lang="en-US" altLang="en-US" smtClean="0"/>
              <a:pPr/>
              <a:t>‹#›</a:t>
            </a:fld>
            <a:endParaRPr lang="en-US" altLang="en-US"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b="0" i="0">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b="0" i="0">
                <a:latin typeface="Century Gothic" panose="020B0502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b="0" i="0">
                <a:latin typeface="Century Gothic" panose="020B0502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0" i="0">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6" name="Footer Placeholder 5"/>
          <p:cNvSpPr>
            <a:spLocks noGrp="1"/>
          </p:cNvSpPr>
          <p:nvPr>
            <p:ph type="ftr" sz="quarter" idx="11"/>
          </p:nvPr>
        </p:nvSpPr>
        <p:spPr/>
        <p:txBody>
          <a:bodyPr/>
          <a:lstStyle>
            <a:lvl1pPr>
              <a:defRPr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Century Gothic" panose="020B0502020202020204" pitchFamily="34" charset="0"/>
              </a:defRPr>
            </a:lvl1pPr>
          </a:lstStyle>
          <a:p>
            <a:fld id="{D756A06A-A747-A04C-8FC5-B1F7ED960E1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Century Gothic" panose="020B0502020202020204" pitchFamily="34" charset="0"/>
              </a:defRPr>
            </a:lvl1pPr>
          </a:lstStyle>
          <a:p>
            <a:fld id="{DB1DEE18-3921-EC4F-B853-F0EB5728F34C}" type="datetimeFigureOut">
              <a:rPr lang="en-US" smtClean="0"/>
              <a:pPr/>
              <a:t>12/5/19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Century Gothic" panose="020B0502020202020204" pitchFamily="34" charset="0"/>
              </a:defRPr>
            </a:lvl1pPr>
          </a:lstStyle>
          <a:p>
            <a:fld id="{C2CD8BC0-DD67-D540-A010-F2BB70A8C356}" type="slidenum">
              <a:rPr lang="en-US" smtClean="0"/>
              <a:pPr/>
              <a:t>‹#›</a:t>
            </a:fld>
            <a:endParaRPr lang="en-US" dirty="0"/>
          </a:p>
        </p:txBody>
      </p:sp>
      <p:sp>
        <p:nvSpPr>
          <p:cNvPr id="7" name="Rectangle 6"/>
          <p:cNvSpPr/>
          <p:nvPr userDrawn="1"/>
        </p:nvSpPr>
        <p:spPr>
          <a:xfrm>
            <a:off x="0" y="-2063"/>
            <a:ext cx="9144000" cy="1163648"/>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Century Gothic" panose="020B0502020202020204" pitchFamily="34" charset="0"/>
            </a:endParaRPr>
          </a:p>
        </p:txBody>
      </p:sp>
    </p:spTree>
    <p:extLst>
      <p:ext uri="{BB962C8B-B14F-4D97-AF65-F5344CB8AC3E}">
        <p14:creationId xmlns:p14="http://schemas.microsoft.com/office/powerpoint/2010/main" val="18654813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b="0" i="0" kern="1200">
          <a:solidFill>
            <a:schemeClr val="tx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D5501-C881-0443-A62D-F3A5B375CBA4}"/>
              </a:ext>
            </a:extLst>
          </p:cNvPr>
          <p:cNvPicPr>
            <a:picLocks noChangeAspect="1"/>
          </p:cNvPicPr>
          <p:nvPr/>
        </p:nvPicPr>
        <p:blipFill>
          <a:blip r:embed="rId2"/>
          <a:stretch>
            <a:fillRect/>
          </a:stretch>
        </p:blipFill>
        <p:spPr>
          <a:xfrm>
            <a:off x="0" y="0"/>
            <a:ext cx="9144000" cy="6858000"/>
          </a:xfrm>
          <a:prstGeom prst="rect">
            <a:avLst/>
          </a:prstGeom>
        </p:spPr>
      </p:pic>
      <p:sp>
        <p:nvSpPr>
          <p:cNvPr id="6" name="Rounded Rectangle 5">
            <a:extLst>
              <a:ext uri="{FF2B5EF4-FFF2-40B4-BE49-F238E27FC236}">
                <a16:creationId xmlns:a16="http://schemas.microsoft.com/office/drawing/2014/main" id="{6391CBD9-7EEE-8746-8E12-9639DFA3F563}"/>
              </a:ext>
            </a:extLst>
          </p:cNvPr>
          <p:cNvSpPr/>
          <p:nvPr/>
        </p:nvSpPr>
        <p:spPr>
          <a:xfrm>
            <a:off x="220133" y="3918857"/>
            <a:ext cx="6383868" cy="604157"/>
          </a:xfrm>
          <a:prstGeom prst="roundRect">
            <a:avLst/>
          </a:prstGeom>
          <a:solidFill>
            <a:srgbClr val="92D050">
              <a:alpha val="43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001830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8C3F04-6EDF-5845-8598-53C8B34E305D}"/>
              </a:ext>
            </a:extLst>
          </p:cNvPr>
          <p:cNvPicPr>
            <a:picLocks noChangeAspect="1"/>
          </p:cNvPicPr>
          <p:nvPr/>
        </p:nvPicPr>
        <p:blipFill rotWithShape="1">
          <a:blip r:embed="rId3"/>
          <a:srcRect r="6667" b="1"/>
          <a:stretch/>
        </p:blipFill>
        <p:spPr>
          <a:xfrm>
            <a:off x="-1" y="10"/>
            <a:ext cx="9144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dirty="0">
              <a:latin typeface="Century Gothic" panose="020B0502020202020204" pitchFamily="34" charset="0"/>
            </a:endParaRPr>
          </a:p>
        </p:txBody>
      </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0" y="111909"/>
            <a:ext cx="4771292" cy="1447260"/>
          </a:xfrm>
          <a:prstGeom prst="rect">
            <a:avLst/>
          </a:prstGeom>
        </p:spPr>
        <p:txBody>
          <a:bodyPr vert="horz" lIns="91440" tIns="45720" rIns="91440" bIns="45720" rtlCol="0" anchor="ctr">
            <a:prstTxWarp prst="textNoShape">
              <a:avLst/>
            </a:prstTxWarp>
            <a:normAutofit lnSpcReduction="10000"/>
          </a:bodyPr>
          <a:lstStyle/>
          <a:p>
            <a:pPr defTabSz="914400">
              <a:lnSpc>
                <a:spcPct val="90000"/>
              </a:lnSpc>
              <a:spcBef>
                <a:spcPct val="0"/>
              </a:spcBef>
              <a:spcAft>
                <a:spcPts val="600"/>
              </a:spcAft>
            </a:pPr>
            <a:r>
              <a:rPr lang="en-US" sz="4100" kern="1200" dirty="0">
                <a:solidFill>
                  <a:schemeClr val="accent1"/>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2800" kern="1200" dirty="0">
                <a:solidFill>
                  <a:schemeClr val="tx1">
                    <a:lumMod val="50000"/>
                    <a:lumOff val="50000"/>
                  </a:schemeClr>
                </a:solidFill>
                <a:latin typeface="Century Gothic" panose="020B0502020202020204" pitchFamily="34" charset="0"/>
                <a:ea typeface="+mj-ea"/>
                <a:cs typeface="+mj-cs"/>
              </a:rPr>
              <a:t>how do we engage in healthy conflict?</a:t>
            </a: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4D0518-39F2-A94C-B228-5B9B8DF8DAE7}"/>
              </a:ext>
            </a:extLst>
          </p:cNvPr>
          <p:cNvSpPr/>
          <p:nvPr/>
        </p:nvSpPr>
        <p:spPr>
          <a:xfrm>
            <a:off x="349005" y="4312848"/>
            <a:ext cx="3444766" cy="196487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1">
                    <a:lumMod val="50000"/>
                    <a:lumOff val="50000"/>
                  </a:schemeClr>
                </a:solidFill>
                <a:latin typeface="Century Gothic" panose="020B0502020202020204" pitchFamily="34" charset="0"/>
              </a:rPr>
              <a:t>Express Empathy</a:t>
            </a:r>
          </a:p>
        </p:txBody>
      </p:sp>
    </p:spTree>
    <p:extLst>
      <p:ext uri="{BB962C8B-B14F-4D97-AF65-F5344CB8AC3E}">
        <p14:creationId xmlns:p14="http://schemas.microsoft.com/office/powerpoint/2010/main" val="297338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51" name="Group 5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5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44" name="Picture 43">
            <a:extLst>
              <a:ext uri="{FF2B5EF4-FFF2-40B4-BE49-F238E27FC236}">
                <a16:creationId xmlns:a16="http://schemas.microsoft.com/office/drawing/2014/main" id="{F3E345A4-99D8-174E-A847-C5C80FDA2F02}"/>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Lst>
          </a:blip>
          <a:srcRect t="14678" r="-2" b="40839"/>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2" name="Rectangle 1">
            <a:extLst>
              <a:ext uri="{FF2B5EF4-FFF2-40B4-BE49-F238E27FC236}">
                <a16:creationId xmlns:a16="http://schemas.microsoft.com/office/drawing/2014/main" id="{134D0518-39F2-A94C-B228-5B9B8DF8DAE7}"/>
              </a:ext>
            </a:extLst>
          </p:cNvPr>
          <p:cNvSpPr/>
          <p:nvPr/>
        </p:nvSpPr>
        <p:spPr>
          <a:xfrm>
            <a:off x="4673633" y="4967855"/>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dirty="0">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Express Empathy</a:t>
            </a:r>
          </a:p>
        </p:txBody>
      </p:sp>
      <p:sp>
        <p:nvSpPr>
          <p:cNvPr id="71" name="Rectangle 3">
            <a:extLst>
              <a:ext uri="{FF2B5EF4-FFF2-40B4-BE49-F238E27FC236}">
                <a16:creationId xmlns:a16="http://schemas.microsoft.com/office/drawing/2014/main" id="{D5DF073F-C0CE-A445-AB22-60DC19D22AE7}"/>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spTree>
    <p:extLst>
      <p:ext uri="{BB962C8B-B14F-4D97-AF65-F5344CB8AC3E}">
        <p14:creationId xmlns:p14="http://schemas.microsoft.com/office/powerpoint/2010/main" val="183722994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51" name="Group 5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5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Rectangle 1">
            <a:extLst>
              <a:ext uri="{FF2B5EF4-FFF2-40B4-BE49-F238E27FC236}">
                <a16:creationId xmlns:a16="http://schemas.microsoft.com/office/drawing/2014/main" id="{134D0518-39F2-A94C-B228-5B9B8DF8DAE7}"/>
              </a:ext>
            </a:extLst>
          </p:cNvPr>
          <p:cNvSpPr/>
          <p:nvPr/>
        </p:nvSpPr>
        <p:spPr>
          <a:xfrm>
            <a:off x="4678394" y="5127701"/>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dirty="0">
                <a:latin typeface="Century Gothic" panose="020B0502020202020204" pitchFamily="34" charset="0"/>
              </a:rPr>
              <a:t>Express Empathy</a:t>
            </a:r>
          </a:p>
        </p:txBody>
      </p:sp>
      <p:sp>
        <p:nvSpPr>
          <p:cNvPr id="71" name="Rectangle 3">
            <a:extLst>
              <a:ext uri="{FF2B5EF4-FFF2-40B4-BE49-F238E27FC236}">
                <a16:creationId xmlns:a16="http://schemas.microsoft.com/office/drawing/2014/main" id="{D5DF073F-C0CE-A445-AB22-60DC19D22AE7}"/>
              </a:ext>
            </a:extLst>
          </p:cNvPr>
          <p:cNvSpPr>
            <a:spLocks noChangeArrowheads="1"/>
          </p:cNvSpPr>
          <p:nvPr/>
        </p:nvSpPr>
        <p:spPr bwMode="auto">
          <a:xfrm>
            <a:off x="343363" y="5103936"/>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grpSp>
        <p:nvGrpSpPr>
          <p:cNvPr id="27" name="Group 26">
            <a:extLst>
              <a:ext uri="{FF2B5EF4-FFF2-40B4-BE49-F238E27FC236}">
                <a16:creationId xmlns:a16="http://schemas.microsoft.com/office/drawing/2014/main" id="{E81B5C13-EA1E-7C49-9BCE-AACBA83CF1C2}"/>
              </a:ext>
            </a:extLst>
          </p:cNvPr>
          <p:cNvGrpSpPr/>
          <p:nvPr/>
        </p:nvGrpSpPr>
        <p:grpSpPr>
          <a:xfrm>
            <a:off x="4443211" y="3017036"/>
            <a:ext cx="4572000" cy="1817725"/>
            <a:chOff x="4540270" y="1663430"/>
            <a:chExt cx="4572000" cy="1817725"/>
          </a:xfrm>
        </p:grpSpPr>
        <p:sp>
          <p:nvSpPr>
            <p:cNvPr id="28" name="Rounded Rectangle 27">
              <a:extLst>
                <a:ext uri="{FF2B5EF4-FFF2-40B4-BE49-F238E27FC236}">
                  <a16:creationId xmlns:a16="http://schemas.microsoft.com/office/drawing/2014/main" id="{19CC1E4B-1516-2449-A182-7A6E3616E45B}"/>
                </a:ext>
              </a:extLst>
            </p:cNvPr>
            <p:cNvSpPr/>
            <p:nvPr/>
          </p:nvSpPr>
          <p:spPr>
            <a:xfrm>
              <a:off x="4572000" y="1663430"/>
              <a:ext cx="4540270" cy="1604127"/>
            </a:xfrm>
            <a:prstGeom prst="roundRect">
              <a:avLst/>
            </a:prstGeom>
            <a:solidFill>
              <a:srgbClr val="FFFACA"/>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50000"/>
                  </a:schemeClr>
                </a:solidFill>
                <a:latin typeface="Century Gothic" panose="020B0502020202020204" pitchFamily="34" charset="0"/>
              </a:endParaRPr>
            </a:p>
          </p:txBody>
        </p:sp>
        <p:sp>
          <p:nvSpPr>
            <p:cNvPr id="29" name="Rectangle 28">
              <a:extLst>
                <a:ext uri="{FF2B5EF4-FFF2-40B4-BE49-F238E27FC236}">
                  <a16:creationId xmlns:a16="http://schemas.microsoft.com/office/drawing/2014/main" id="{148017A4-A55D-5342-B9B7-15142DC2EA56}"/>
                </a:ext>
              </a:extLst>
            </p:cNvPr>
            <p:cNvSpPr/>
            <p:nvPr/>
          </p:nvSpPr>
          <p:spPr>
            <a:xfrm>
              <a:off x="4540270" y="1726829"/>
              <a:ext cx="4572000" cy="1754326"/>
            </a:xfrm>
            <a:prstGeom prst="rect">
              <a:avLst/>
            </a:prstGeom>
          </p:spPr>
          <p:txBody>
            <a:bodyPr wrap="square">
              <a:spAutoFit/>
            </a:bodyPr>
            <a:lstStyle/>
            <a:p>
              <a:r>
                <a:rPr lang="en-US" dirty="0">
                  <a:solidFill>
                    <a:schemeClr val="tx2">
                      <a:lumMod val="50000"/>
                    </a:schemeClr>
                  </a:solidFill>
                  <a:latin typeface="Century Gothic" panose="020B0502020202020204" pitchFamily="34" charset="0"/>
                </a:rPr>
                <a:t>Acknowledge their circumstances and feelings. Ask ‘how are you feeling?’ and show empathy.  Not everyone is naturally empathic; think about what you would do in their shoes.  Show sympathy when appropriate. </a:t>
              </a:r>
            </a:p>
          </p:txBody>
        </p:sp>
      </p:grpSp>
      <p:pic>
        <p:nvPicPr>
          <p:cNvPr id="30" name="Online Media 2" descr="y2mate.com - brene_brown_on_empathy_1Evwgu369Jw_1080p">
            <a:hlinkClick r:id="" action="ppaction://media"/>
            <a:extLst>
              <a:ext uri="{FF2B5EF4-FFF2-40B4-BE49-F238E27FC236}">
                <a16:creationId xmlns:a16="http://schemas.microsoft.com/office/drawing/2014/main" id="{3FC238EA-D74C-0F46-9828-187135EE3F0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6" y="2031"/>
            <a:ext cx="9112311" cy="5125670"/>
          </a:xfrm>
          <a:prstGeom prst="rect">
            <a:avLst/>
          </a:prstGeom>
          <a:ln w="9525">
            <a:noFill/>
          </a:ln>
        </p:spPr>
      </p:pic>
    </p:spTree>
    <p:extLst>
      <p:ext uri="{BB962C8B-B14F-4D97-AF65-F5344CB8AC3E}">
        <p14:creationId xmlns:p14="http://schemas.microsoft.com/office/powerpoint/2010/main" val="6293677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4867" y="2465679"/>
            <a:ext cx="86487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with zero confusion.  Don’t be afraid to be direct, even blunt.</a:t>
            </a:r>
          </a:p>
        </p:txBody>
      </p:sp>
      <p:sp>
        <p:nvSpPr>
          <p:cNvPr id="46" name="TextBox 45"/>
          <p:cNvSpPr txBox="1"/>
          <p:nvPr/>
        </p:nvSpPr>
        <p:spPr>
          <a:xfrm>
            <a:off x="224867" y="3472270"/>
            <a:ext cx="872871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having said/intimated that I care about the person.</a:t>
            </a:r>
          </a:p>
        </p:txBody>
      </p:sp>
      <p:sp>
        <p:nvSpPr>
          <p:cNvPr id="51" name="TextBox 50"/>
          <p:cNvSpPr txBox="1"/>
          <p:nvPr/>
        </p:nvSpPr>
        <p:spPr>
          <a:xfrm>
            <a:off x="224867" y="4478861"/>
            <a:ext cx="8648779"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letting the person know that although it is over, the door is still open for further discussion.</a:t>
            </a:r>
          </a:p>
        </p:txBody>
      </p:sp>
      <p:sp>
        <p:nvSpPr>
          <p:cNvPr id="71" name="TextBox 70"/>
          <p:cNvSpPr txBox="1"/>
          <p:nvPr/>
        </p:nvSpPr>
        <p:spPr>
          <a:xfrm>
            <a:off x="224866" y="5854784"/>
            <a:ext cx="8648779"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I want to leave the conversation not “burning bridges.”</a:t>
            </a:r>
          </a:p>
        </p:txBody>
      </p:sp>
      <p:sp>
        <p:nvSpPr>
          <p:cNvPr id="10" name="Rectangle 3">
            <a:extLst>
              <a:ext uri="{FF2B5EF4-FFF2-40B4-BE49-F238E27FC236}">
                <a16:creationId xmlns:a16="http://schemas.microsoft.com/office/drawing/2014/main" id="{4026C6B9-CC76-CE48-A1E7-E0E7CF066BA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tips to difficult conversations</a:t>
            </a:r>
          </a:p>
          <a:p>
            <a:r>
              <a:rPr lang="en-US" sz="2800" dirty="0">
                <a:solidFill>
                  <a:schemeClr val="tx1">
                    <a:lumMod val="50000"/>
                    <a:lumOff val="50000"/>
                  </a:schemeClr>
                </a:solidFill>
                <a:latin typeface="Century Gothic" panose="020B0502020202020204" pitchFamily="34" charset="0"/>
              </a:rPr>
              <a:t>BEGIN with the END in mind</a:t>
            </a:r>
          </a:p>
        </p:txBody>
      </p:sp>
      <p:sp>
        <p:nvSpPr>
          <p:cNvPr id="12" name="TextBox 11">
            <a:extLst>
              <a:ext uri="{FF2B5EF4-FFF2-40B4-BE49-F238E27FC236}">
                <a16:creationId xmlns:a16="http://schemas.microsoft.com/office/drawing/2014/main" id="{DD92AB1E-7E41-AC40-B53C-362FE430A821}"/>
              </a:ext>
            </a:extLst>
          </p:cNvPr>
          <p:cNvSpPr txBox="1"/>
          <p:nvPr/>
        </p:nvSpPr>
        <p:spPr>
          <a:xfrm>
            <a:off x="224865" y="1459088"/>
            <a:ext cx="864877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Always start with an agenda, the end goals, “If this is a successful conversation, then…”</a:t>
            </a:r>
          </a:p>
        </p:txBody>
      </p:sp>
    </p:spTree>
    <p:extLst>
      <p:ext uri="{BB962C8B-B14F-4D97-AF65-F5344CB8AC3E}">
        <p14:creationId xmlns:p14="http://schemas.microsoft.com/office/powerpoint/2010/main" val="245156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2"/>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subTnLst>
                                    <p:animClr clrSpc="rgb" dir="cw">
                                      <p:cBhvr override="childStyle">
                                        <p:cTn dur="1" fill="hold" display="0" masterRel="nextClick" afterEffect="1"/>
                                        <p:tgtEl>
                                          <p:spTgt spid="51"/>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6" grpId="0"/>
      <p:bldP spid="51" grpId="0"/>
      <p:bldP spid="7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F894A7B-2B83-8C46-92F2-6B12D8F61B1D}"/>
              </a:ext>
            </a:extLst>
          </p:cNvPr>
          <p:cNvSpPr txBox="1">
            <a:spLocks noChangeArrowheads="1"/>
          </p:cNvSpPr>
          <p:nvPr/>
        </p:nvSpPr>
        <p:spPr>
          <a:xfrm>
            <a:off x="216876" y="1374086"/>
            <a:ext cx="8710247" cy="491652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Keep your goals realistic. </a:t>
            </a:r>
            <a:r>
              <a:rPr lang="en-US" altLang="en-US" sz="2400" dirty="0">
                <a:solidFill>
                  <a:schemeClr val="tx1">
                    <a:lumMod val="75000"/>
                    <a:lumOff val="25000"/>
                  </a:schemeClr>
                </a:solidFill>
                <a:ea typeface="ＭＳ Ｐゴシック" panose="020B0600070205080204" pitchFamily="34" charset="-128"/>
              </a:rPr>
              <a:t>You can't eliminate the stress, but you can reduce it. Some things simply can’t change easily.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Give bad news upfront. </a:t>
            </a:r>
            <a:r>
              <a:rPr lang="en-US" altLang="en-US" sz="2400" dirty="0">
                <a:solidFill>
                  <a:schemeClr val="tx1">
                    <a:lumMod val="75000"/>
                    <a:lumOff val="25000"/>
                  </a:schemeClr>
                </a:solidFill>
                <a:ea typeface="ＭＳ Ｐゴシック" panose="020B0600070205080204" pitchFamily="34" charset="-128"/>
              </a:rPr>
              <a:t>Tough messages should be simply &amp; clearly stated in the first few sentences.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Adopt the "And Stance". </a:t>
            </a:r>
            <a:r>
              <a:rPr lang="en-US" altLang="en-US" sz="2400" dirty="0">
                <a:solidFill>
                  <a:schemeClr val="tx1">
                    <a:lumMod val="75000"/>
                    <a:lumOff val="25000"/>
                  </a:schemeClr>
                </a:solidFill>
                <a:ea typeface="ＭＳ Ｐゴシック" panose="020B0600070205080204" pitchFamily="34" charset="-128"/>
              </a:rPr>
              <a:t>Take control of the conversation by pre-empting distractions, objections &amp; blame by using "and". "I know you worked all night, and I know you want to do well, and I know you are new, and I know I could have been clearer..." and, and, and.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Get out of the "blame frame." </a:t>
            </a:r>
            <a:r>
              <a:rPr lang="en-US" altLang="en-US" sz="2400" dirty="0">
                <a:solidFill>
                  <a:schemeClr val="tx1">
                    <a:lumMod val="75000"/>
                    <a:lumOff val="25000"/>
                  </a:schemeClr>
                </a:solidFill>
                <a:ea typeface="ＭＳ Ｐゴシック" panose="020B0600070205080204" pitchFamily="34" charset="-128"/>
              </a:rPr>
              <a:t>Each person involved in the situation has a different objective story. Your goal is not to judge right &amp; wrong, it's to manage better outcomes. </a:t>
            </a:r>
          </a:p>
        </p:txBody>
      </p:sp>
      <p:sp>
        <p:nvSpPr>
          <p:cNvPr id="2" name="Rectangle 1">
            <a:extLst>
              <a:ext uri="{FF2B5EF4-FFF2-40B4-BE49-F238E27FC236}">
                <a16:creationId xmlns:a16="http://schemas.microsoft.com/office/drawing/2014/main" id="{36548D9C-9D4B-0D47-B281-A186DE7D492F}"/>
              </a:ext>
            </a:extLst>
          </p:cNvPr>
          <p:cNvSpPr/>
          <p:nvPr/>
        </p:nvSpPr>
        <p:spPr>
          <a:xfrm>
            <a:off x="5615354" y="6587477"/>
            <a:ext cx="3423138" cy="243721"/>
          </a:xfrm>
          <a:prstGeom prst="rect">
            <a:avLst/>
          </a:prstGeom>
        </p:spPr>
        <p:txBody>
          <a:bodyPr wrap="square">
            <a:spAutoFit/>
          </a:bodyPr>
          <a:lstStyle/>
          <a:p>
            <a:pPr marL="609600" indent="-609600" algn="r">
              <a:lnSpc>
                <a:spcPct val="80000"/>
              </a:lnSpc>
            </a:pPr>
            <a:r>
              <a:rPr lang="en-US" altLang="en-US" sz="1200" dirty="0">
                <a:latin typeface="Century Gothic" panose="020B0502020202020204" pitchFamily="34" charset="0"/>
                <a:ea typeface="ＭＳ Ｐゴシック" panose="020B0600070205080204" pitchFamily="34" charset="-128"/>
              </a:rPr>
              <a:t>Dowling, Harvard Business Review</a:t>
            </a:r>
          </a:p>
        </p:txBody>
      </p:sp>
      <p:sp>
        <p:nvSpPr>
          <p:cNvPr id="13" name="Rectangle 3">
            <a:extLst>
              <a:ext uri="{FF2B5EF4-FFF2-40B4-BE49-F238E27FC236}">
                <a16:creationId xmlns:a16="http://schemas.microsoft.com/office/drawing/2014/main" id="{3EB274FF-5224-4947-BA78-E7B0FE8CA57B}"/>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tips to difficult conversations</a:t>
            </a:r>
          </a:p>
          <a:p>
            <a:r>
              <a:rPr lang="en-US" sz="2800" dirty="0">
                <a:solidFill>
                  <a:schemeClr val="tx1">
                    <a:lumMod val="50000"/>
                    <a:lumOff val="50000"/>
                  </a:schemeClr>
                </a:solidFill>
                <a:latin typeface="Century Gothic" panose="020B0502020202020204" pitchFamily="34" charset="0"/>
              </a:rPr>
              <a:t>from a business perspective</a:t>
            </a:r>
          </a:p>
        </p:txBody>
      </p:sp>
    </p:spTree>
    <p:extLst>
      <p:ext uri="{BB962C8B-B14F-4D97-AF65-F5344CB8AC3E}">
        <p14:creationId xmlns:p14="http://schemas.microsoft.com/office/powerpoint/2010/main" val="14583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F894A7B-2B83-8C46-92F2-6B12D8F61B1D}"/>
              </a:ext>
            </a:extLst>
          </p:cNvPr>
          <p:cNvSpPr txBox="1">
            <a:spLocks noChangeArrowheads="1"/>
          </p:cNvSpPr>
          <p:nvPr/>
        </p:nvSpPr>
        <p:spPr>
          <a:xfrm>
            <a:off x="139327" y="1824248"/>
            <a:ext cx="9250857" cy="428347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a:buChar char="•"/>
              <a:defRPr sz="2100" b="0" i="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800" b="0" i="0" kern="1200">
                <a:solidFill>
                  <a:schemeClr val="tx1"/>
                </a:solidFill>
                <a:latin typeface="Century Gothic" panose="020B050202020202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500" b="0" i="0" kern="1200">
                <a:solidFill>
                  <a:schemeClr val="tx1"/>
                </a:solidFill>
                <a:latin typeface="Century Gothic" panose="020B050202020202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Paraphrase. </a:t>
            </a:r>
            <a:r>
              <a:rPr lang="en-US" altLang="en-US" sz="2400" dirty="0">
                <a:solidFill>
                  <a:schemeClr val="tx1">
                    <a:lumMod val="75000"/>
                    <a:lumOff val="25000"/>
                  </a:schemeClr>
                </a:solidFill>
                <a:ea typeface="ＭＳ Ｐゴシック" panose="020B0600070205080204" pitchFamily="34" charset="-128"/>
              </a:rPr>
              <a:t>Create clarity &amp; let people know you're genuinely listening, summarize what they're telling you.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Be prepared for bad reactions. </a:t>
            </a:r>
            <a:r>
              <a:rPr lang="en-US" altLang="en-US" sz="2400" dirty="0">
                <a:solidFill>
                  <a:schemeClr val="tx1">
                    <a:lumMod val="75000"/>
                    <a:lumOff val="25000"/>
                  </a:schemeClr>
                </a:solidFill>
                <a:ea typeface="ＭＳ Ｐゴシック" panose="020B0600070205080204" pitchFamily="34" charset="-128"/>
              </a:rPr>
              <a:t>Finger-pointing, denial, arguments &amp; tears are all possible outcomes of tough conversations. You cannot control the other person's reactions, but anticipate &amp; be ready. </a:t>
            </a:r>
          </a:p>
          <a:p>
            <a:pPr>
              <a:lnSpc>
                <a:spcPct val="80000"/>
              </a:lnSpc>
              <a:spcBef>
                <a:spcPts val="0"/>
              </a:spcBef>
              <a:spcAft>
                <a:spcPts val="2400"/>
              </a:spcAft>
            </a:pPr>
            <a:r>
              <a:rPr lang="en-US" altLang="en-US" sz="2400" b="1" dirty="0">
                <a:solidFill>
                  <a:schemeClr val="tx1">
                    <a:lumMod val="75000"/>
                    <a:lumOff val="25000"/>
                  </a:schemeClr>
                </a:solidFill>
                <a:ea typeface="ＭＳ Ｐゴシック" panose="020B0600070205080204" pitchFamily="34" charset="-128"/>
              </a:rPr>
              <a:t>Pretend it's 3 months or 10 years from now. </a:t>
            </a:r>
            <a:r>
              <a:rPr lang="en-US" altLang="en-US" sz="2400" dirty="0">
                <a:solidFill>
                  <a:schemeClr val="tx1">
                    <a:lumMod val="75000"/>
                    <a:lumOff val="25000"/>
                  </a:schemeClr>
                </a:solidFill>
                <a:ea typeface="ＭＳ Ｐゴシック" panose="020B0600070205080204" pitchFamily="34" charset="-128"/>
              </a:rPr>
              <a:t>Put the conversation in perspective by thinking about the future. Conversations that are hardest right now will seem less daunting. </a:t>
            </a:r>
          </a:p>
        </p:txBody>
      </p:sp>
      <p:sp>
        <p:nvSpPr>
          <p:cNvPr id="2" name="Rectangle 1">
            <a:extLst>
              <a:ext uri="{FF2B5EF4-FFF2-40B4-BE49-F238E27FC236}">
                <a16:creationId xmlns:a16="http://schemas.microsoft.com/office/drawing/2014/main" id="{36548D9C-9D4B-0D47-B281-A186DE7D492F}"/>
              </a:ext>
            </a:extLst>
          </p:cNvPr>
          <p:cNvSpPr/>
          <p:nvPr/>
        </p:nvSpPr>
        <p:spPr>
          <a:xfrm>
            <a:off x="5615354" y="6587477"/>
            <a:ext cx="3423138" cy="243721"/>
          </a:xfrm>
          <a:prstGeom prst="rect">
            <a:avLst/>
          </a:prstGeom>
        </p:spPr>
        <p:txBody>
          <a:bodyPr wrap="square">
            <a:spAutoFit/>
          </a:bodyPr>
          <a:lstStyle/>
          <a:p>
            <a:pPr marL="609600" indent="-609600" algn="r">
              <a:lnSpc>
                <a:spcPct val="80000"/>
              </a:lnSpc>
            </a:pPr>
            <a:r>
              <a:rPr lang="en-US" altLang="en-US" sz="1200" dirty="0">
                <a:latin typeface="Century Gothic" panose="020B0502020202020204" pitchFamily="34" charset="0"/>
                <a:ea typeface="ＭＳ Ｐゴシック" panose="020B0600070205080204" pitchFamily="34" charset="-128"/>
              </a:rPr>
              <a:t>Dowling, Harvard Business Review</a:t>
            </a:r>
          </a:p>
        </p:txBody>
      </p:sp>
      <p:sp>
        <p:nvSpPr>
          <p:cNvPr id="13" name="Rectangle 3">
            <a:extLst>
              <a:ext uri="{FF2B5EF4-FFF2-40B4-BE49-F238E27FC236}">
                <a16:creationId xmlns:a16="http://schemas.microsoft.com/office/drawing/2014/main" id="{3EB274FF-5224-4947-BA78-E7B0FE8CA57B}"/>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more tips to difficult conversations</a:t>
            </a:r>
          </a:p>
          <a:p>
            <a:r>
              <a:rPr lang="en-US" sz="2800" dirty="0">
                <a:solidFill>
                  <a:schemeClr val="tx1">
                    <a:lumMod val="50000"/>
                    <a:lumOff val="50000"/>
                  </a:schemeClr>
                </a:solidFill>
                <a:latin typeface="Century Gothic" panose="020B0502020202020204" pitchFamily="34" charset="0"/>
              </a:rPr>
              <a:t>from a business perspective</a:t>
            </a:r>
          </a:p>
        </p:txBody>
      </p:sp>
    </p:spTree>
    <p:extLst>
      <p:ext uri="{BB962C8B-B14F-4D97-AF65-F5344CB8AC3E}">
        <p14:creationId xmlns:p14="http://schemas.microsoft.com/office/powerpoint/2010/main" val="39490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B4257A-B3A4-4F49-81D5-2F48CDD5A9DF}"/>
              </a:ext>
            </a:extLst>
          </p:cNvPr>
          <p:cNvPicPr>
            <a:picLocks noChangeAspect="1"/>
          </p:cNvPicPr>
          <p:nvPr/>
        </p:nvPicPr>
        <p:blipFill rotWithShape="1">
          <a:blip r:embed="rId3">
            <a:alphaModFix amt="20000"/>
            <a:extLst>
              <a:ext uri="{BEBA8EAE-BF5A-486C-A8C5-ECC9F3942E4B}">
                <a14:imgProps xmlns:a14="http://schemas.microsoft.com/office/drawing/2010/main">
                  <a14:imgLayer r:embed="rId4">
                    <a14:imgEffect>
                      <a14:artisticPaintStrokes/>
                    </a14:imgEffect>
                  </a14:imgLayer>
                </a14:imgProps>
              </a:ext>
            </a:extLst>
          </a:blip>
          <a:srcRect l="2883" r="2883" b="1438"/>
          <a:stretch/>
        </p:blipFill>
        <p:spPr>
          <a:xfrm>
            <a:off x="0" y="1160343"/>
            <a:ext cx="9144000" cy="5697657"/>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productive difficult conversations </a:t>
            </a:r>
          </a:p>
          <a:p>
            <a:r>
              <a:rPr lang="en-US" sz="2800" dirty="0">
                <a:solidFill>
                  <a:schemeClr val="bg1">
                    <a:lumMod val="50000"/>
                  </a:schemeClr>
                </a:solidFill>
                <a:latin typeface="Century Gothic" panose="020B0502020202020204" pitchFamily="34" charset="0"/>
              </a:rPr>
              <a:t>here are the benefits</a:t>
            </a:r>
          </a:p>
        </p:txBody>
      </p:sp>
      <p:sp>
        <p:nvSpPr>
          <p:cNvPr id="3" name="Rectangle 2">
            <a:extLst>
              <a:ext uri="{FF2B5EF4-FFF2-40B4-BE49-F238E27FC236}">
                <a16:creationId xmlns:a16="http://schemas.microsoft.com/office/drawing/2014/main" id="{D65BF46B-B98D-9E4E-B42E-904DC9E55C49}"/>
              </a:ext>
            </a:extLst>
          </p:cNvPr>
          <p:cNvSpPr/>
          <p:nvPr/>
        </p:nvSpPr>
        <p:spPr>
          <a:xfrm>
            <a:off x="589523" y="1256654"/>
            <a:ext cx="7998774" cy="5505033"/>
          </a:xfrm>
          <a:prstGeom prst="rect">
            <a:avLst/>
          </a:prstGeom>
        </p:spPr>
        <p:txBody>
          <a:bodyPr wrap="square">
            <a:spAutoFit/>
          </a:bodyPr>
          <a:lstStyle/>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build trust</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increased empathy and understanding</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comfort and creativity</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energized motivating climate</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desire to collaborate</a:t>
            </a:r>
          </a:p>
          <a:p>
            <a:pPr lvl="1" indent="-457200">
              <a:lnSpc>
                <a:spcPct val="150000"/>
              </a:lnSpc>
              <a:buClr>
                <a:schemeClr val="tx1">
                  <a:lumMod val="75000"/>
                  <a:lumOff val="25000"/>
                </a:schemeClr>
              </a:buClr>
              <a:buSzPct val="100000"/>
              <a:buFont typeface="Arial" panose="020B0604020202020204" pitchFamily="34" charset="0"/>
              <a:buChar char="•"/>
            </a:pPr>
            <a:r>
              <a:rPr lang="en-US" sz="3400" dirty="0">
                <a:solidFill>
                  <a:schemeClr val="tx1">
                    <a:lumMod val="75000"/>
                    <a:lumOff val="25000"/>
                  </a:schemeClr>
                </a:solidFill>
                <a:latin typeface="Century Gothic" panose="020B0502020202020204" pitchFamily="34" charset="0"/>
                <a:ea typeface="Calibri"/>
                <a:cs typeface="Calibri"/>
                <a:sym typeface="Calibri"/>
              </a:rPr>
              <a:t>growth and opportunities</a:t>
            </a:r>
          </a:p>
        </p:txBody>
      </p:sp>
    </p:spTree>
    <p:extLst>
      <p:ext uri="{BB962C8B-B14F-4D97-AF65-F5344CB8AC3E}">
        <p14:creationId xmlns:p14="http://schemas.microsoft.com/office/powerpoint/2010/main" val="281526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A887D-C119-D149-9490-A395D0434A53}"/>
              </a:ext>
            </a:extLst>
          </p:cNvPr>
          <p:cNvPicPr>
            <a:picLocks noChangeAspect="1"/>
          </p:cNvPicPr>
          <p:nvPr/>
        </p:nvPicPr>
        <p:blipFill rotWithShape="1">
          <a:blip r:embed="rId3">
            <a:alphaModFix amt="15000"/>
          </a:blip>
          <a:srcRect t="26965" b="-1"/>
          <a:stretch/>
        </p:blipFill>
        <p:spPr>
          <a:xfrm>
            <a:off x="0" y="1160584"/>
            <a:ext cx="9144000" cy="5697415"/>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case study</a:t>
            </a:r>
          </a:p>
          <a:p>
            <a:r>
              <a:rPr lang="en-US" sz="2800" dirty="0">
                <a:solidFill>
                  <a:schemeClr val="bg1">
                    <a:lumMod val="50000"/>
                  </a:schemeClr>
                </a:solidFill>
                <a:latin typeface="Century Gothic" panose="020B0502020202020204" pitchFamily="34" charset="0"/>
              </a:rPr>
              <a:t>imagine the following…</a:t>
            </a:r>
          </a:p>
        </p:txBody>
      </p:sp>
      <p:sp>
        <p:nvSpPr>
          <p:cNvPr id="2" name="Rectangle 1">
            <a:extLst>
              <a:ext uri="{FF2B5EF4-FFF2-40B4-BE49-F238E27FC236}">
                <a16:creationId xmlns:a16="http://schemas.microsoft.com/office/drawing/2014/main" id="{9DA0C5FD-E887-CE48-ABDB-107309624576}"/>
              </a:ext>
            </a:extLst>
          </p:cNvPr>
          <p:cNvSpPr/>
          <p:nvPr/>
        </p:nvSpPr>
        <p:spPr>
          <a:xfrm>
            <a:off x="304798" y="3253154"/>
            <a:ext cx="8358555" cy="3000821"/>
          </a:xfrm>
          <a:prstGeom prst="rect">
            <a:avLst/>
          </a:prstGeom>
        </p:spPr>
        <p:txBody>
          <a:bodyPr wrap="square">
            <a:spAutoFit/>
          </a:bodyPr>
          <a:lstStyle/>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the issue here?</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are the costs and benefits of approaching this issue with your advisor?</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your advisor’s position and interest, and what is yours?</a:t>
            </a:r>
          </a:p>
          <a:p>
            <a:pPr marL="457200" indent="-457200">
              <a:spcAft>
                <a:spcPts val="1800"/>
              </a:spcAft>
              <a:buAutoNum type="arabicPeriod"/>
            </a:pPr>
            <a:r>
              <a:rPr lang="en-US" sz="2400" dirty="0">
                <a:solidFill>
                  <a:schemeClr val="tx1">
                    <a:lumMod val="75000"/>
                    <a:lumOff val="25000"/>
                  </a:schemeClr>
                </a:solidFill>
                <a:latin typeface="Century Gothic" panose="020B0502020202020204" pitchFamily="34" charset="0"/>
              </a:rPr>
              <a:t>What is your strategy?</a:t>
            </a:r>
          </a:p>
        </p:txBody>
      </p:sp>
      <p:sp>
        <p:nvSpPr>
          <p:cNvPr id="6" name="Rectangle 5">
            <a:extLst>
              <a:ext uri="{FF2B5EF4-FFF2-40B4-BE49-F238E27FC236}">
                <a16:creationId xmlns:a16="http://schemas.microsoft.com/office/drawing/2014/main" id="{5D921EB4-9D8F-964E-9CDC-38603AD28699}"/>
              </a:ext>
            </a:extLst>
          </p:cNvPr>
          <p:cNvSpPr/>
          <p:nvPr/>
        </p:nvSpPr>
        <p:spPr>
          <a:xfrm>
            <a:off x="304798" y="1423491"/>
            <a:ext cx="8557848" cy="1446550"/>
          </a:xfrm>
          <a:prstGeom prst="rect">
            <a:avLst/>
          </a:prstGeom>
        </p:spPr>
        <p:txBody>
          <a:bodyPr wrap="square">
            <a:spAutoFit/>
          </a:bodyPr>
          <a:lstStyle/>
          <a:p>
            <a:r>
              <a:rPr lang="en-US" sz="2200" dirty="0">
                <a:solidFill>
                  <a:srgbClr val="FF0000"/>
                </a:solidFill>
                <a:latin typeface="Century Gothic" panose="020B0502020202020204" pitchFamily="34" charset="0"/>
              </a:rPr>
              <a:t>You are in the early stages of writing a publication (or dissertation proposal) and your advisor wants you to go in a different direction with your topic (that is more in alignment with your current research focus). </a:t>
            </a:r>
          </a:p>
        </p:txBody>
      </p:sp>
    </p:spTree>
    <p:extLst>
      <p:ext uri="{BB962C8B-B14F-4D97-AF65-F5344CB8AC3E}">
        <p14:creationId xmlns:p14="http://schemas.microsoft.com/office/powerpoint/2010/main" val="387817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further reading</a:t>
            </a:r>
          </a:p>
          <a:p>
            <a:r>
              <a:rPr lang="en-US" sz="2800" dirty="0">
                <a:solidFill>
                  <a:schemeClr val="bg1">
                    <a:lumMod val="50000"/>
                  </a:schemeClr>
                </a:solidFill>
                <a:latin typeface="Century Gothic" panose="020B0502020202020204" pitchFamily="34" charset="0"/>
              </a:rPr>
              <a:t>resources</a:t>
            </a:r>
          </a:p>
        </p:txBody>
      </p:sp>
      <p:sp>
        <p:nvSpPr>
          <p:cNvPr id="3" name="Rectangle 2">
            <a:extLst>
              <a:ext uri="{FF2B5EF4-FFF2-40B4-BE49-F238E27FC236}">
                <a16:creationId xmlns:a16="http://schemas.microsoft.com/office/drawing/2014/main" id="{D65BF46B-B98D-9E4E-B42E-904DC9E55C49}"/>
              </a:ext>
            </a:extLst>
          </p:cNvPr>
          <p:cNvSpPr/>
          <p:nvPr/>
        </p:nvSpPr>
        <p:spPr>
          <a:xfrm>
            <a:off x="1771797" y="1373206"/>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Difficult Conversations: How to Discuss What Matters Most </a:t>
            </a:r>
            <a:r>
              <a:rPr lang="en-US" sz="2800" dirty="0">
                <a:solidFill>
                  <a:schemeClr val="accent1"/>
                </a:solidFill>
                <a:latin typeface="Century Gothic" panose="020B0502020202020204" pitchFamily="34" charset="0"/>
                <a:ea typeface="Calibri"/>
                <a:cs typeface="Calibri"/>
                <a:sym typeface="Calibri"/>
              </a:rPr>
              <a:t>by D. Stone, B. Patton, S. Keen (1999).</a:t>
            </a:r>
          </a:p>
        </p:txBody>
      </p:sp>
      <p:sp>
        <p:nvSpPr>
          <p:cNvPr id="9" name="Rectangle 8">
            <a:extLst>
              <a:ext uri="{FF2B5EF4-FFF2-40B4-BE49-F238E27FC236}">
                <a16:creationId xmlns:a16="http://schemas.microsoft.com/office/drawing/2014/main" id="{FA4D8DAA-1300-7242-A462-B2A6C02F26FB}"/>
              </a:ext>
            </a:extLst>
          </p:cNvPr>
          <p:cNvSpPr/>
          <p:nvPr/>
        </p:nvSpPr>
        <p:spPr>
          <a:xfrm>
            <a:off x="1771797" y="3230130"/>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Crucial Conversations: Tools for Talking When the Stakes are High </a:t>
            </a:r>
            <a:r>
              <a:rPr lang="en-US" sz="2800" dirty="0">
                <a:solidFill>
                  <a:schemeClr val="accent1"/>
                </a:solidFill>
                <a:latin typeface="Century Gothic" panose="020B0502020202020204" pitchFamily="34" charset="0"/>
                <a:ea typeface="Calibri"/>
                <a:cs typeface="Calibri"/>
                <a:sym typeface="Calibri"/>
              </a:rPr>
              <a:t>by Patterson, </a:t>
            </a:r>
            <a:r>
              <a:rPr lang="en-US" sz="2800" dirty="0" err="1">
                <a:solidFill>
                  <a:schemeClr val="accent1"/>
                </a:solidFill>
                <a:latin typeface="Century Gothic" panose="020B0502020202020204" pitchFamily="34" charset="0"/>
                <a:ea typeface="Calibri"/>
                <a:cs typeface="Calibri"/>
                <a:sym typeface="Calibri"/>
              </a:rPr>
              <a:t>Grenny</a:t>
            </a:r>
            <a:r>
              <a:rPr lang="en-US" sz="2800" dirty="0">
                <a:solidFill>
                  <a:schemeClr val="accent1"/>
                </a:solidFill>
                <a:latin typeface="Century Gothic" panose="020B0502020202020204" pitchFamily="34" charset="0"/>
                <a:ea typeface="Calibri"/>
                <a:cs typeface="Calibri"/>
                <a:sym typeface="Calibri"/>
              </a:rPr>
              <a:t>, McMillan, and </a:t>
            </a:r>
            <a:r>
              <a:rPr lang="en-US" sz="2800" dirty="0" err="1">
                <a:solidFill>
                  <a:schemeClr val="accent1"/>
                </a:solidFill>
                <a:latin typeface="Century Gothic" panose="020B0502020202020204" pitchFamily="34" charset="0"/>
                <a:ea typeface="Calibri"/>
                <a:cs typeface="Calibri"/>
                <a:sym typeface="Calibri"/>
              </a:rPr>
              <a:t>Switzler</a:t>
            </a:r>
            <a:r>
              <a:rPr lang="en-US" sz="2800" dirty="0">
                <a:solidFill>
                  <a:schemeClr val="accent1"/>
                </a:solidFill>
                <a:latin typeface="Century Gothic" panose="020B0502020202020204" pitchFamily="34" charset="0"/>
                <a:ea typeface="Calibri"/>
                <a:cs typeface="Calibri"/>
                <a:sym typeface="Calibri"/>
              </a:rPr>
              <a:t> (2001).</a:t>
            </a:r>
          </a:p>
        </p:txBody>
      </p:sp>
      <p:pic>
        <p:nvPicPr>
          <p:cNvPr id="5" name="Picture 4" descr="A screenshot of a cell phone&#10;&#10;Description automatically generated">
            <a:extLst>
              <a:ext uri="{FF2B5EF4-FFF2-40B4-BE49-F238E27FC236}">
                <a16:creationId xmlns:a16="http://schemas.microsoft.com/office/drawing/2014/main" id="{D69F44D2-A0E9-3142-B359-9985FDD4BA55}"/>
              </a:ext>
            </a:extLst>
          </p:cNvPr>
          <p:cNvPicPr>
            <a:picLocks noChangeAspect="1"/>
          </p:cNvPicPr>
          <p:nvPr/>
        </p:nvPicPr>
        <p:blipFill>
          <a:blip r:embed="rId3"/>
          <a:stretch>
            <a:fillRect/>
          </a:stretch>
        </p:blipFill>
        <p:spPr>
          <a:xfrm>
            <a:off x="412535" y="1198493"/>
            <a:ext cx="1134721" cy="1736879"/>
          </a:xfrm>
          <a:prstGeom prst="rect">
            <a:avLst/>
          </a:prstGeom>
        </p:spPr>
      </p:pic>
      <p:pic>
        <p:nvPicPr>
          <p:cNvPr id="12" name="Picture 11" descr="A picture containing text, bottle, newspaper, red&#10;&#10;Description automatically generated">
            <a:extLst>
              <a:ext uri="{FF2B5EF4-FFF2-40B4-BE49-F238E27FC236}">
                <a16:creationId xmlns:a16="http://schemas.microsoft.com/office/drawing/2014/main" id="{C0156854-4EFF-034F-A072-B993E8C55E35}"/>
              </a:ext>
            </a:extLst>
          </p:cNvPr>
          <p:cNvPicPr>
            <a:picLocks noChangeAspect="1"/>
          </p:cNvPicPr>
          <p:nvPr/>
        </p:nvPicPr>
        <p:blipFill>
          <a:blip r:embed="rId4"/>
          <a:stretch>
            <a:fillRect/>
          </a:stretch>
        </p:blipFill>
        <p:spPr>
          <a:xfrm>
            <a:off x="412535" y="3054189"/>
            <a:ext cx="1153151" cy="1736879"/>
          </a:xfrm>
          <a:prstGeom prst="rect">
            <a:avLst/>
          </a:prstGeom>
        </p:spPr>
      </p:pic>
      <p:pic>
        <p:nvPicPr>
          <p:cNvPr id="11" name="Picture 10" descr="A picture containing newspaper&#10;&#10;Description automatically generated">
            <a:extLst>
              <a:ext uri="{FF2B5EF4-FFF2-40B4-BE49-F238E27FC236}">
                <a16:creationId xmlns:a16="http://schemas.microsoft.com/office/drawing/2014/main" id="{BF20E1C7-F5A8-B342-9B80-C9DC2D8ED7C7}"/>
              </a:ext>
            </a:extLst>
          </p:cNvPr>
          <p:cNvPicPr>
            <a:picLocks noChangeAspect="1"/>
          </p:cNvPicPr>
          <p:nvPr/>
        </p:nvPicPr>
        <p:blipFill>
          <a:blip r:embed="rId5"/>
          <a:stretch>
            <a:fillRect/>
          </a:stretch>
        </p:blipFill>
        <p:spPr>
          <a:xfrm>
            <a:off x="363118" y="4909885"/>
            <a:ext cx="1160181" cy="1736879"/>
          </a:xfrm>
          <a:prstGeom prst="rect">
            <a:avLst/>
          </a:prstGeom>
        </p:spPr>
      </p:pic>
      <p:sp>
        <p:nvSpPr>
          <p:cNvPr id="13" name="Rectangle 12">
            <a:extLst>
              <a:ext uri="{FF2B5EF4-FFF2-40B4-BE49-F238E27FC236}">
                <a16:creationId xmlns:a16="http://schemas.microsoft.com/office/drawing/2014/main" id="{9170BC0C-2E80-DE4F-B869-997D97A6AD8E}"/>
              </a:ext>
            </a:extLst>
          </p:cNvPr>
          <p:cNvSpPr/>
          <p:nvPr/>
        </p:nvSpPr>
        <p:spPr>
          <a:xfrm>
            <a:off x="1771797" y="5085826"/>
            <a:ext cx="7173420" cy="1384995"/>
          </a:xfrm>
          <a:prstGeom prst="rect">
            <a:avLst/>
          </a:prstGeom>
        </p:spPr>
        <p:txBody>
          <a:bodyPr wrap="square">
            <a:spAutoFit/>
          </a:bodyPr>
          <a:lstStyle/>
          <a:p>
            <a:pPr lvl="0">
              <a:buSzPct val="25000"/>
            </a:pPr>
            <a:r>
              <a:rPr lang="en-US" sz="2800" dirty="0">
                <a:latin typeface="Century Gothic" panose="020B0502020202020204" pitchFamily="34" charset="0"/>
                <a:ea typeface="Calibri"/>
                <a:cs typeface="Calibri"/>
                <a:sym typeface="Calibri"/>
              </a:rPr>
              <a:t>Fierce Conversations: Achieving Success at Work and in Life One Conversation at a Time </a:t>
            </a:r>
            <a:r>
              <a:rPr lang="en-US" sz="2800" dirty="0">
                <a:solidFill>
                  <a:schemeClr val="accent1"/>
                </a:solidFill>
                <a:latin typeface="Century Gothic" panose="020B0502020202020204" pitchFamily="34" charset="0"/>
                <a:ea typeface="Calibri"/>
                <a:cs typeface="Calibri"/>
                <a:sym typeface="Calibri"/>
              </a:rPr>
              <a:t>by Susan Scott (2004).</a:t>
            </a:r>
          </a:p>
        </p:txBody>
      </p:sp>
    </p:spTree>
    <p:extLst>
      <p:ext uri="{BB962C8B-B14F-4D97-AF65-F5344CB8AC3E}">
        <p14:creationId xmlns:p14="http://schemas.microsoft.com/office/powerpoint/2010/main" val="88833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02FFA0-1CC7-8244-A4D4-6447AC2869FD}"/>
              </a:ext>
            </a:extLst>
          </p:cNvPr>
          <p:cNvSpPr/>
          <p:nvPr/>
        </p:nvSpPr>
        <p:spPr>
          <a:xfrm>
            <a:off x="220110" y="1337732"/>
            <a:ext cx="8580990" cy="5167633"/>
          </a:xfrm>
          <a:prstGeom prst="rect">
            <a:avLst/>
          </a:prstGeom>
        </p:spPr>
        <p:txBody>
          <a:bodyPr wrap="square">
            <a:spAutoFit/>
          </a:bodyPr>
          <a:lstStyle/>
          <a:p>
            <a:pPr marL="457200" indent="-457200">
              <a:lnSpc>
                <a:spcPts val="4000"/>
              </a:lnSpc>
              <a:buFont typeface="Arial" panose="020B0604020202020204" pitchFamily="34" charset="0"/>
              <a:buChar char="•"/>
            </a:pPr>
            <a:r>
              <a:rPr lang="en-US" sz="2600" dirty="0">
                <a:latin typeface="Century Gothic" panose="020B0502020202020204" pitchFamily="34" charset="0"/>
              </a:rPr>
              <a:t>Using Your Environment To Advance Your Career</a:t>
            </a:r>
          </a:p>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Networking Strategies</a:t>
            </a:r>
          </a:p>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Positive Psychology  and Reinforcement</a:t>
            </a:r>
          </a:p>
          <a:p>
            <a:pPr marL="457200" indent="-457200">
              <a:lnSpc>
                <a:spcPts val="4000"/>
              </a:lnSpc>
              <a:buFont typeface="Arial" panose="020B0604020202020204" pitchFamily="34" charset="0"/>
              <a:buChar char="•"/>
            </a:pPr>
            <a:r>
              <a:rPr lang="en-US" sz="2600" dirty="0">
                <a:latin typeface="Century Gothic" panose="020B0502020202020204" pitchFamily="34" charset="0"/>
              </a:rPr>
              <a:t>Reviewing Manuscripts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Staying Sane During Your </a:t>
            </a:r>
            <a:r>
              <a:rPr lang="en-US" sz="2600" dirty="0" err="1">
                <a:latin typeface="Century Gothic" panose="020B0502020202020204" pitchFamily="34" charset="0"/>
              </a:rPr>
              <a:t>Phd</a:t>
            </a:r>
            <a:r>
              <a:rPr lang="en-US" sz="2600" dirty="0">
                <a:latin typeface="Century Gothic" panose="020B0502020202020204" pitchFamily="34" charset="0"/>
              </a:rPr>
              <a:t>/Postdoc</a:t>
            </a:r>
          </a:p>
          <a:p>
            <a:pPr marL="457200" indent="-457200">
              <a:lnSpc>
                <a:spcPts val="4000"/>
              </a:lnSpc>
              <a:buFont typeface="Arial" panose="020B0604020202020204" pitchFamily="34" charset="0"/>
              <a:buChar char="•"/>
            </a:pPr>
            <a:r>
              <a:rPr lang="en-US" sz="2600" dirty="0">
                <a:latin typeface="Century Gothic" panose="020B0502020202020204" pitchFamily="34" charset="0"/>
              </a:rPr>
              <a:t>The Mona Lisa Effect</a:t>
            </a:r>
          </a:p>
          <a:p>
            <a:pPr marL="457200" indent="-457200">
              <a:lnSpc>
                <a:spcPts val="4000"/>
              </a:lnSpc>
              <a:buFont typeface="Arial" panose="020B0604020202020204" pitchFamily="34" charset="0"/>
              <a:buChar char="•"/>
            </a:pPr>
            <a:r>
              <a:rPr lang="en-US" sz="2600" dirty="0">
                <a:latin typeface="Century Gothic" panose="020B0502020202020204" pitchFamily="34" charset="0"/>
              </a:rPr>
              <a:t>Achieving Work-Life Balance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Writing Letters: One For Every Purpose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Reviewing Fellowships And Grants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Writing A Winning Fellowship</a:t>
            </a:r>
          </a:p>
        </p:txBody>
      </p:sp>
      <p:pic>
        <p:nvPicPr>
          <p:cNvPr id="12" name="Picture 11">
            <a:extLst>
              <a:ext uri="{FF2B5EF4-FFF2-40B4-BE49-F238E27FC236}">
                <a16:creationId xmlns:a16="http://schemas.microsoft.com/office/drawing/2014/main" id="{5540A8AD-78D9-7048-947B-51B8A2AF3B67}"/>
              </a:ext>
            </a:extLst>
          </p:cNvPr>
          <p:cNvPicPr>
            <a:picLocks noChangeAspect="1"/>
          </p:cNvPicPr>
          <p:nvPr/>
        </p:nvPicPr>
        <p:blipFill rotWithShape="1">
          <a:blip r:embed="rId2">
            <a:alphaModFix amt="5000"/>
          </a:blip>
          <a:srcRect l="9128" t="6806" r="9227" b="12831"/>
          <a:stretch/>
        </p:blipFill>
        <p:spPr>
          <a:xfrm>
            <a:off x="795867" y="1160980"/>
            <a:ext cx="8204200" cy="5697020"/>
          </a:xfrm>
          <a:prstGeom prst="rect">
            <a:avLst/>
          </a:prstGeom>
        </p:spPr>
      </p:pic>
      <p:sp>
        <p:nvSpPr>
          <p:cNvPr id="13" name="Rectangle 3">
            <a:extLst>
              <a:ext uri="{FF2B5EF4-FFF2-40B4-BE49-F238E27FC236}">
                <a16:creationId xmlns:a16="http://schemas.microsoft.com/office/drawing/2014/main" id="{11744F1D-70C6-C743-8B90-6F6F0FC8214F}"/>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mentoring</a:t>
            </a:r>
          </a:p>
          <a:p>
            <a:r>
              <a:rPr lang="en-US" sz="2800" dirty="0">
                <a:solidFill>
                  <a:schemeClr val="bg1">
                    <a:lumMod val="50000"/>
                  </a:schemeClr>
                </a:solidFill>
                <a:latin typeface="Century Gothic" panose="020B0502020202020204" pitchFamily="34" charset="0"/>
              </a:rPr>
              <a:t>future topics</a:t>
            </a:r>
          </a:p>
        </p:txBody>
      </p:sp>
    </p:spTree>
    <p:extLst>
      <p:ext uri="{BB962C8B-B14F-4D97-AF65-F5344CB8AC3E}">
        <p14:creationId xmlns:p14="http://schemas.microsoft.com/office/powerpoint/2010/main" val="3071525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D43DAE-BFCE-1E47-84B5-8E16ABE3F259}"/>
              </a:ext>
            </a:extLst>
          </p:cNvPr>
          <p:cNvSpPr/>
          <p:nvPr/>
        </p:nvSpPr>
        <p:spPr>
          <a:xfrm>
            <a:off x="313268" y="1405120"/>
            <a:ext cx="7865532" cy="5191806"/>
          </a:xfrm>
          <a:prstGeom prst="rect">
            <a:avLst/>
          </a:prstGeom>
        </p:spPr>
        <p:txBody>
          <a:bodyPr wrap="square">
            <a:spAutoFit/>
          </a:bodyPr>
          <a:lstStyle/>
          <a:p>
            <a:pPr marL="457200" indent="-457200">
              <a:lnSpc>
                <a:spcPts val="4000"/>
              </a:lnSpc>
              <a:buFont typeface="Arial" panose="020B0604020202020204" pitchFamily="34" charset="0"/>
              <a:buChar char="•"/>
            </a:pPr>
            <a:r>
              <a:rPr lang="en-US" sz="2600" strike="sngStrike" dirty="0">
                <a:latin typeface="Century Gothic" panose="020B0502020202020204" pitchFamily="34" charset="0"/>
              </a:rPr>
              <a:t>Creating A Beautiful Figure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Scientific Career Choices</a:t>
            </a:r>
          </a:p>
          <a:p>
            <a:pPr marL="457200" indent="-457200">
              <a:lnSpc>
                <a:spcPts val="4000"/>
              </a:lnSpc>
              <a:buFont typeface="Arial" panose="020B0604020202020204" pitchFamily="34" charset="0"/>
              <a:buChar char="•"/>
            </a:pPr>
            <a:r>
              <a:rPr lang="en-US" sz="2600" dirty="0">
                <a:latin typeface="Century Gothic" panose="020B0502020202020204" pitchFamily="34" charset="0"/>
              </a:rPr>
              <a:t>Choosing A Scientific Home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Difficult Conversations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Blow Them Away With Your Talk</a:t>
            </a:r>
          </a:p>
          <a:p>
            <a:pPr marL="457200" indent="-457200">
              <a:lnSpc>
                <a:spcPts val="4000"/>
              </a:lnSpc>
              <a:buFont typeface="Arial" panose="020B0604020202020204" pitchFamily="34" charset="0"/>
              <a:buChar char="•"/>
            </a:pPr>
            <a:r>
              <a:rPr lang="en-US" sz="2600" dirty="0">
                <a:latin typeface="Century Gothic" panose="020B0502020202020204" pitchFamily="34" charset="0"/>
              </a:rPr>
              <a:t>Giving Solid Feedback</a:t>
            </a:r>
          </a:p>
          <a:p>
            <a:pPr marL="457200" indent="-457200">
              <a:lnSpc>
                <a:spcPts val="4000"/>
              </a:lnSpc>
              <a:buFont typeface="Arial" panose="020B0604020202020204" pitchFamily="34" charset="0"/>
              <a:buChar char="•"/>
            </a:pPr>
            <a:r>
              <a:rPr lang="en-US" sz="2600" dirty="0">
                <a:latin typeface="Century Gothic" panose="020B0502020202020204" pitchFamily="34" charset="0"/>
              </a:rPr>
              <a:t>What Is Luck In Science</a:t>
            </a:r>
          </a:p>
          <a:p>
            <a:pPr marL="457200" indent="-457200">
              <a:lnSpc>
                <a:spcPts val="4000"/>
              </a:lnSpc>
              <a:buFont typeface="Arial" panose="020B0604020202020204" pitchFamily="34" charset="0"/>
              <a:buChar char="•"/>
            </a:pPr>
            <a:r>
              <a:rPr lang="en-US" sz="2600" dirty="0">
                <a:latin typeface="Century Gothic" panose="020B0502020202020204" pitchFamily="34" charset="0"/>
              </a:rPr>
              <a:t>Mid-Postdoc/</a:t>
            </a:r>
            <a:r>
              <a:rPr lang="en-US" sz="2600" dirty="0" err="1">
                <a:latin typeface="Century Gothic" panose="020B0502020202020204" pitchFamily="34" charset="0"/>
              </a:rPr>
              <a:t>Phd</a:t>
            </a:r>
            <a:r>
              <a:rPr lang="en-US" sz="2600" dirty="0">
                <a:latin typeface="Century Gothic" panose="020B0502020202020204" pitchFamily="34" charset="0"/>
              </a:rPr>
              <a:t> Crisis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Acing Your Interview </a:t>
            </a:r>
          </a:p>
          <a:p>
            <a:pPr marL="457200" indent="-457200">
              <a:lnSpc>
                <a:spcPts val="4000"/>
              </a:lnSpc>
              <a:buFont typeface="Arial" panose="020B0604020202020204" pitchFamily="34" charset="0"/>
              <a:buChar char="•"/>
            </a:pPr>
            <a:r>
              <a:rPr lang="en-US" sz="2600" dirty="0">
                <a:latin typeface="Century Gothic" panose="020B0502020202020204" pitchFamily="34" charset="0"/>
              </a:rPr>
              <a:t>How To Create a Star Academic/Industry CV</a:t>
            </a:r>
          </a:p>
        </p:txBody>
      </p:sp>
      <p:pic>
        <p:nvPicPr>
          <p:cNvPr id="5" name="Picture 4">
            <a:extLst>
              <a:ext uri="{FF2B5EF4-FFF2-40B4-BE49-F238E27FC236}">
                <a16:creationId xmlns:a16="http://schemas.microsoft.com/office/drawing/2014/main" id="{88DC85F4-4C79-034D-B00D-9E614156F1A1}"/>
              </a:ext>
            </a:extLst>
          </p:cNvPr>
          <p:cNvPicPr>
            <a:picLocks noChangeAspect="1"/>
          </p:cNvPicPr>
          <p:nvPr/>
        </p:nvPicPr>
        <p:blipFill rotWithShape="1">
          <a:blip r:embed="rId2">
            <a:alphaModFix amt="5000"/>
          </a:blip>
          <a:srcRect l="9128" t="6806" r="9227" b="12831"/>
          <a:stretch/>
        </p:blipFill>
        <p:spPr>
          <a:xfrm>
            <a:off x="795867" y="1152513"/>
            <a:ext cx="8204200" cy="5697020"/>
          </a:xfrm>
          <a:prstGeom prst="rect">
            <a:avLst/>
          </a:prstGeom>
        </p:spPr>
      </p:pic>
      <p:sp>
        <p:nvSpPr>
          <p:cNvPr id="9" name="Rectangle 3">
            <a:extLst>
              <a:ext uri="{FF2B5EF4-FFF2-40B4-BE49-F238E27FC236}">
                <a16:creationId xmlns:a16="http://schemas.microsoft.com/office/drawing/2014/main" id="{48AF6C79-B799-894F-A994-F51D673EE470}"/>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mentoring</a:t>
            </a:r>
          </a:p>
          <a:p>
            <a:r>
              <a:rPr lang="en-US" sz="2800" dirty="0">
                <a:solidFill>
                  <a:schemeClr val="bg1">
                    <a:lumMod val="50000"/>
                  </a:schemeClr>
                </a:solidFill>
                <a:latin typeface="Century Gothic" panose="020B0502020202020204" pitchFamily="34" charset="0"/>
              </a:rPr>
              <a:t>future topics</a:t>
            </a:r>
          </a:p>
        </p:txBody>
      </p:sp>
      <p:sp>
        <p:nvSpPr>
          <p:cNvPr id="6" name="Rounded Rectangle 5">
            <a:extLst>
              <a:ext uri="{FF2B5EF4-FFF2-40B4-BE49-F238E27FC236}">
                <a16:creationId xmlns:a16="http://schemas.microsoft.com/office/drawing/2014/main" id="{C4079F0B-1533-A04F-A704-D9E64C2D9CA9}"/>
              </a:ext>
            </a:extLst>
          </p:cNvPr>
          <p:cNvSpPr/>
          <p:nvPr/>
        </p:nvSpPr>
        <p:spPr>
          <a:xfrm>
            <a:off x="220133" y="2928782"/>
            <a:ext cx="6383868" cy="604157"/>
          </a:xfrm>
          <a:prstGeom prst="roundRect">
            <a:avLst/>
          </a:prstGeom>
          <a:solidFill>
            <a:srgbClr val="FFFF66">
              <a:alpha val="43000"/>
            </a:srgb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4863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44" name="Group 4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4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6"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7" name="Picture 36">
            <a:extLst>
              <a:ext uri="{FF2B5EF4-FFF2-40B4-BE49-F238E27FC236}">
                <a16:creationId xmlns:a16="http://schemas.microsoft.com/office/drawing/2014/main" id="{7EE4C0BA-CCA9-4448-AB11-517625ABDAD5}"/>
              </a:ext>
            </a:extLst>
          </p:cNvPr>
          <p:cNvPicPr>
            <a:picLocks noChangeAspect="1"/>
          </p:cNvPicPr>
          <p:nvPr/>
        </p:nvPicPr>
        <p:blipFill rotWithShape="1">
          <a:blip r:embed="rId3"/>
          <a:srcRect t="14987" b="47316"/>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378716" y="4843263"/>
            <a:ext cx="5077622" cy="1770300"/>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Giving a negative performance review</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Confiding personal issues</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Giving the PI feedback</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Talking about changes in career plans</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Asking in-laws to stop interfering</a:t>
            </a:r>
          </a:p>
        </p:txBody>
      </p:sp>
      <p:sp>
        <p:nvSpPr>
          <p:cNvPr id="68" name="Rectangle 3">
            <a:extLst>
              <a:ext uri="{FF2B5EF4-FFF2-40B4-BE49-F238E27FC236}">
                <a16:creationId xmlns:a16="http://schemas.microsoft.com/office/drawing/2014/main" id="{89304DE3-1EAC-5F4A-BBF3-24C17E5FC11A}"/>
              </a:ext>
            </a:extLst>
          </p:cNvPr>
          <p:cNvSpPr>
            <a:spLocks noChangeArrowheads="1"/>
          </p:cNvSpPr>
          <p:nvPr/>
        </p:nvSpPr>
        <p:spPr bwMode="auto">
          <a:xfrm>
            <a:off x="86671" y="4750362"/>
            <a:ext cx="441840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difficult conversations</a:t>
            </a:r>
          </a:p>
          <a:p>
            <a:pPr defTabSz="914400">
              <a:lnSpc>
                <a:spcPct val="90000"/>
              </a:lnSpc>
              <a:spcBef>
                <a:spcPct val="0"/>
              </a:spcBef>
              <a:spcAft>
                <a:spcPts val="600"/>
              </a:spcAft>
            </a:pPr>
            <a:r>
              <a:rPr lang="en-US" sz="2800" dirty="0">
                <a:latin typeface="Century Gothic" panose="020B0502020202020204" pitchFamily="34" charset="0"/>
                <a:ea typeface="+mj-ea"/>
                <a:cs typeface="+mj-cs"/>
              </a:rPr>
              <a:t>what are some examples of difficult conversations?</a:t>
            </a:r>
          </a:p>
        </p:txBody>
      </p:sp>
    </p:spTree>
    <p:extLst>
      <p:ext uri="{BB962C8B-B14F-4D97-AF65-F5344CB8AC3E}">
        <p14:creationId xmlns:p14="http://schemas.microsoft.com/office/powerpoint/2010/main" val="405075593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4434" y="4783213"/>
            <a:ext cx="4346086" cy="1777829"/>
          </a:xfrm>
          <a:prstGeom prst="rect">
            <a:avLst/>
          </a:prstGeom>
        </p:spPr>
        <p:txBody>
          <a:bodyPr vert="horz" lIns="91440" tIns="45720" rIns="91440" bIns="45720" rtlCol="0" anchor="ctr">
            <a:prstTxWarp prst="textNoShape">
              <a:avLst/>
            </a:prstTxWarp>
            <a:normAutofit fontScale="85000" lnSpcReduction="10000"/>
          </a:bodyPr>
          <a:lstStyle/>
          <a:p>
            <a:pPr algn="r" defTabSz="914400">
              <a:lnSpc>
                <a:spcPct val="90000"/>
              </a:lnSpc>
              <a:spcBef>
                <a:spcPct val="0"/>
              </a:spcBef>
              <a:spcAft>
                <a:spcPts val="600"/>
              </a:spcAft>
            </a:pPr>
            <a:r>
              <a:rPr lang="en-US" sz="4400" dirty="0">
                <a:solidFill>
                  <a:srgbClr val="00B0F0"/>
                </a:solidFill>
                <a:latin typeface="Century Gothic" panose="020B0502020202020204" pitchFamily="34" charset="0"/>
                <a:ea typeface="+mj-ea"/>
                <a:cs typeface="+mj-cs"/>
              </a:rPr>
              <a:t>barriers to difficult conversations</a:t>
            </a:r>
          </a:p>
          <a:p>
            <a:pPr algn="r" defTabSz="914400">
              <a:lnSpc>
                <a:spcPct val="90000"/>
              </a:lnSpc>
              <a:spcBef>
                <a:spcPct val="0"/>
              </a:spcBef>
              <a:spcAft>
                <a:spcPts val="600"/>
              </a:spcAft>
            </a:pPr>
            <a:r>
              <a:rPr lang="en-US" sz="2700" dirty="0">
                <a:latin typeface="Century Gothic" panose="020B0502020202020204" pitchFamily="34" charset="0"/>
                <a:ea typeface="+mj-ea"/>
                <a:cs typeface="+mj-cs"/>
              </a:rPr>
              <a:t>fear of negative repercussions </a:t>
            </a:r>
          </a:p>
        </p:txBody>
      </p:sp>
      <p:pic>
        <p:nvPicPr>
          <p:cNvPr id="4" name="Picture 3" descr="A picture containing man, riding, water, board&#10;&#10;Description automatically generated">
            <a:extLst>
              <a:ext uri="{FF2B5EF4-FFF2-40B4-BE49-F238E27FC236}">
                <a16:creationId xmlns:a16="http://schemas.microsoft.com/office/drawing/2014/main" id="{ED614926-CFFC-DE45-AAF7-C5F17AB8585B}"/>
              </a:ext>
            </a:extLst>
          </p:cNvPr>
          <p:cNvPicPr>
            <a:picLocks noChangeAspect="1"/>
          </p:cNvPicPr>
          <p:nvPr/>
        </p:nvPicPr>
        <p:blipFill rotWithShape="1">
          <a:blip r:embed="rId3"/>
          <a:srcRect t="12206"/>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818577" y="4790742"/>
            <a:ext cx="4789091" cy="1770300"/>
          </a:xfrm>
          <a:prstGeom prst="rect">
            <a:avLst/>
          </a:prstGeom>
        </p:spPr>
        <p:txBody>
          <a:bodyPr vert="horz" lIns="91440" tIns="45720" rIns="91440" bIns="45720" rtlCol="0" anchor="ctr">
            <a:noAutofit/>
          </a:bodyPr>
          <a:lstStyle/>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damaging relationship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a bad reference letter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‘making things worse’ </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resentment, anger, and frustration</a:t>
            </a:r>
          </a:p>
          <a:p>
            <a:pPr indent="-228600" defTabSz="914400">
              <a:lnSpc>
                <a:spcPct val="90000"/>
              </a:lnSpc>
              <a:spcAft>
                <a:spcPts val="600"/>
              </a:spcAft>
              <a:buFont typeface="Arial" panose="020B0604020202020204" pitchFamily="34" charset="0"/>
              <a:buChar char="•"/>
            </a:pPr>
            <a:r>
              <a:rPr lang="en-US" dirty="0">
                <a:latin typeface="Century Gothic" panose="020B0502020202020204" pitchFamily="34" charset="0"/>
              </a:rPr>
              <a:t>fear of legal consequences</a:t>
            </a:r>
          </a:p>
        </p:txBody>
      </p:sp>
    </p:spTree>
    <p:extLst>
      <p:ext uri="{BB962C8B-B14F-4D97-AF65-F5344CB8AC3E}">
        <p14:creationId xmlns:p14="http://schemas.microsoft.com/office/powerpoint/2010/main" val="17431534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2F707-249C-104C-A9D9-8FC54A900263}"/>
              </a:ext>
            </a:extLst>
          </p:cNvPr>
          <p:cNvPicPr>
            <a:picLocks noChangeAspect="1"/>
          </p:cNvPicPr>
          <p:nvPr/>
        </p:nvPicPr>
        <p:blipFill>
          <a:blip r:embed="rId3">
            <a:alphaModFix amt="11000"/>
          </a:blip>
          <a:stretch>
            <a:fillRect/>
          </a:stretch>
        </p:blipFill>
        <p:spPr>
          <a:xfrm>
            <a:off x="416209" y="1238378"/>
            <a:ext cx="8153926" cy="5707748"/>
          </a:xfrm>
          <a:prstGeom prst="rect">
            <a:avLst/>
          </a:prstGeom>
        </p:spPr>
      </p:pic>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33820" y="0"/>
            <a:ext cx="9110180" cy="1077218"/>
          </a:xfrm>
          <a:prstGeom prst="rect">
            <a:avLst/>
          </a:prstGeom>
          <a:noFill/>
          <a:ln w="9525">
            <a:noFill/>
            <a:miter lim="800000"/>
            <a:headEnd/>
            <a:tailEnd/>
          </a:ln>
        </p:spPr>
        <p:txBody>
          <a:bodyPr wrap="square">
            <a:prstTxWarp prst="textNoShape">
              <a:avLst/>
            </a:prstTxWarp>
            <a:spAutoFit/>
          </a:bodyPr>
          <a:lstStyle/>
          <a:p>
            <a:r>
              <a:rPr lang="en-US" sz="3600" dirty="0">
                <a:solidFill>
                  <a:srgbClr val="558ED5"/>
                </a:solidFill>
                <a:latin typeface="Century Gothic" panose="020B0502020202020204" pitchFamily="34" charset="0"/>
                <a:cs typeface="Helvetica"/>
              </a:rPr>
              <a:t>conflict resolution</a:t>
            </a:r>
          </a:p>
          <a:p>
            <a:r>
              <a:rPr lang="en-US" sz="2800" dirty="0">
                <a:solidFill>
                  <a:schemeClr val="bg1">
                    <a:lumMod val="50000"/>
                  </a:schemeClr>
                </a:solidFill>
                <a:latin typeface="Century Gothic" panose="020B0502020202020204" pitchFamily="34" charset="0"/>
              </a:rPr>
              <a:t>how do we engage in healthy conflict?</a:t>
            </a:r>
          </a:p>
        </p:txBody>
      </p:sp>
      <p:sp>
        <p:nvSpPr>
          <p:cNvPr id="3" name="TextBox 2">
            <a:extLst>
              <a:ext uri="{FF2B5EF4-FFF2-40B4-BE49-F238E27FC236}">
                <a16:creationId xmlns:a16="http://schemas.microsoft.com/office/drawing/2014/main" id="{433FE9E2-4E52-6147-9973-A1A1F65E5DA5}"/>
              </a:ext>
            </a:extLst>
          </p:cNvPr>
          <p:cNvSpPr txBox="1"/>
          <p:nvPr/>
        </p:nvSpPr>
        <p:spPr>
          <a:xfrm>
            <a:off x="187948" y="1546492"/>
            <a:ext cx="8539843"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entury Gothic" panose="020B0502020202020204" pitchFamily="34" charset="0"/>
              </a:rPr>
              <a:t>Conflict is inevitable.  Without conflict, there can be no growth.  </a:t>
            </a:r>
          </a:p>
          <a:p>
            <a:pPr marL="457200" indent="-457200">
              <a:buFont typeface="Arial" panose="020B0604020202020204" pitchFamily="34" charset="0"/>
              <a:buChar char="•"/>
            </a:pPr>
            <a:endParaRPr lang="en-US" sz="2800" dirty="0">
              <a:latin typeface="Century Gothic" panose="020B0502020202020204" pitchFamily="34" charset="0"/>
            </a:endParaRPr>
          </a:p>
          <a:p>
            <a:pPr marL="457200" indent="-457200">
              <a:buFont typeface="Arial" panose="020B0604020202020204" pitchFamily="34" charset="0"/>
              <a:buChar char="•"/>
            </a:pPr>
            <a:r>
              <a:rPr lang="en-US" sz="2800" dirty="0">
                <a:latin typeface="Century Gothic" panose="020B0502020202020204" pitchFamily="34" charset="0"/>
              </a:rPr>
              <a:t>Healthy conflict is a respectful, debate-style conversation. Strong passion is A-OK, providing there is no personalization.</a:t>
            </a:r>
          </a:p>
          <a:p>
            <a:pPr marL="457200" indent="-457200">
              <a:buFont typeface="Arial" panose="020B0604020202020204" pitchFamily="34" charset="0"/>
              <a:buChar char="•"/>
            </a:pPr>
            <a:endParaRPr lang="en-US" sz="2800" dirty="0">
              <a:latin typeface="Century Gothic" panose="020B0502020202020204" pitchFamily="34" charset="0"/>
            </a:endParaRPr>
          </a:p>
          <a:p>
            <a:pPr marL="457200" indent="-457200">
              <a:buFont typeface="Arial" panose="020B0604020202020204" pitchFamily="34" charset="0"/>
              <a:buChar char="•"/>
            </a:pPr>
            <a:r>
              <a:rPr lang="en-US" sz="2800" dirty="0">
                <a:latin typeface="Century Gothic" panose="020B0502020202020204" pitchFamily="34" charset="0"/>
              </a:rPr>
              <a:t>Unhealthy conflict is toxic. Toxic conversations often involve power play and can involve personalization and be unfocused. </a:t>
            </a:r>
          </a:p>
        </p:txBody>
      </p:sp>
    </p:spTree>
    <p:extLst>
      <p:ext uri="{BB962C8B-B14F-4D97-AF65-F5344CB8AC3E}">
        <p14:creationId xmlns:p14="http://schemas.microsoft.com/office/powerpoint/2010/main" val="33869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9" name="Group 18">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a:bodyPr>
          <a:lstStyle/>
          <a:p>
            <a:pPr defTabSz="914400">
              <a:lnSpc>
                <a:spcPct val="90000"/>
              </a:lnSpc>
              <a:spcBef>
                <a:spcPct val="0"/>
              </a:spcBef>
              <a:spcAft>
                <a:spcPts val="600"/>
              </a:spcAft>
            </a:pPr>
            <a:r>
              <a:rPr lang="en-US" sz="3700" dirty="0">
                <a:solidFill>
                  <a:srgbClr val="00B0F0"/>
                </a:solidFill>
                <a:latin typeface="Century Gothic" panose="020B0502020202020204" pitchFamily="34" charset="0"/>
                <a:ea typeface="+mj-ea"/>
                <a:cs typeface="+mj-cs"/>
              </a:rPr>
              <a:t>avoiding difficult conversations </a:t>
            </a:r>
          </a:p>
          <a:p>
            <a:pPr defTabSz="914400">
              <a:lnSpc>
                <a:spcPct val="90000"/>
              </a:lnSpc>
              <a:spcBef>
                <a:spcPct val="0"/>
              </a:spcBef>
              <a:spcAft>
                <a:spcPts val="600"/>
              </a:spcAft>
            </a:pPr>
            <a:r>
              <a:rPr lang="en-US" sz="2800" dirty="0">
                <a:latin typeface="Century Gothic" panose="020B0502020202020204" pitchFamily="34" charset="0"/>
                <a:ea typeface="+mj-ea"/>
                <a:cs typeface="+mj-cs"/>
              </a:rPr>
              <a:t>here are the risks</a:t>
            </a:r>
          </a:p>
        </p:txBody>
      </p:sp>
      <p:pic>
        <p:nvPicPr>
          <p:cNvPr id="12" name="Picture 11" descr="Clouds in a blue cloudy sky&#10;&#10;Description automatically generated">
            <a:extLst>
              <a:ext uri="{FF2B5EF4-FFF2-40B4-BE49-F238E27FC236}">
                <a16:creationId xmlns:a16="http://schemas.microsoft.com/office/drawing/2014/main" id="{5D5718CB-957E-9140-910A-B314DC0657C3}"/>
              </a:ext>
            </a:extLst>
          </p:cNvPr>
          <p:cNvPicPr>
            <a:picLocks noChangeAspect="1"/>
          </p:cNvPicPr>
          <p:nvPr/>
        </p:nvPicPr>
        <p:blipFill rotWithShape="1">
          <a:blip r:embed="rId3"/>
          <a:srcRect t="17032" b="190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Rectangle 2">
            <a:extLst>
              <a:ext uri="{FF2B5EF4-FFF2-40B4-BE49-F238E27FC236}">
                <a16:creationId xmlns:a16="http://schemas.microsoft.com/office/drawing/2014/main" id="{D65BF46B-B98D-9E4E-B42E-904DC9E55C49}"/>
              </a:ext>
            </a:extLst>
          </p:cNvPr>
          <p:cNvSpPr/>
          <p:nvPr/>
        </p:nvSpPr>
        <p:spPr>
          <a:xfrm>
            <a:off x="4550963" y="4821449"/>
            <a:ext cx="3880210" cy="1770300"/>
          </a:xfrm>
          <a:prstGeom prst="rect">
            <a:avLst/>
          </a:prstGeom>
        </p:spPr>
        <p:txBody>
          <a:bodyPr vert="horz" lIns="91440" tIns="45720" rIns="91440" bIns="45720" rtlCol="0" anchor="ctr">
            <a:normAutofit fontScale="92500"/>
          </a:bodyPr>
          <a:lstStyle/>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No growth, no improvement</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Problem gets worse</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Resentment</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Relationship erodes</a:t>
            </a:r>
          </a:p>
          <a:p>
            <a:pPr marL="342900" lvl="0" indent="-228600" defTabSz="914400">
              <a:lnSpc>
                <a:spcPct val="90000"/>
              </a:lnSpc>
              <a:spcAft>
                <a:spcPts val="600"/>
              </a:spcAft>
              <a:buClr>
                <a:srgbClr val="FFFFFF"/>
              </a:buClr>
              <a:buSzPct val="100000"/>
              <a:buFont typeface="Arial" panose="020B0604020202020204" pitchFamily="34" charset="0"/>
              <a:buChar char="•"/>
            </a:pPr>
            <a:r>
              <a:rPr lang="en-US" sz="2000" dirty="0">
                <a:latin typeface="Century Gothic" panose="020B0502020202020204" pitchFamily="34" charset="0"/>
                <a:sym typeface="Calibri"/>
              </a:rPr>
              <a:t>Stress and health issues</a:t>
            </a:r>
          </a:p>
        </p:txBody>
      </p:sp>
    </p:spTree>
    <p:extLst>
      <p:ext uri="{BB962C8B-B14F-4D97-AF65-F5344CB8AC3E}">
        <p14:creationId xmlns:p14="http://schemas.microsoft.com/office/powerpoint/2010/main" val="213771348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24" name="Group 2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2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3" name="Picture 2">
            <a:extLst>
              <a:ext uri="{FF2B5EF4-FFF2-40B4-BE49-F238E27FC236}">
                <a16:creationId xmlns:a16="http://schemas.microsoft.com/office/drawing/2014/main" id="{183F02EF-7F8D-234B-9A19-FBE286F6DF21}"/>
              </a:ext>
            </a:extLst>
          </p:cNvPr>
          <p:cNvPicPr>
            <a:picLocks noChangeAspect="1"/>
          </p:cNvPicPr>
          <p:nvPr/>
        </p:nvPicPr>
        <p:blipFill rotWithShape="1">
          <a:blip r:embed="rId3"/>
          <a:srcRect t="15171" b="953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2" name="Rectangle 1">
            <a:extLst>
              <a:ext uri="{FF2B5EF4-FFF2-40B4-BE49-F238E27FC236}">
                <a16:creationId xmlns:a16="http://schemas.microsoft.com/office/drawing/2014/main" id="{134D0518-39F2-A94C-B228-5B9B8DF8DAE7}"/>
              </a:ext>
            </a:extLst>
          </p:cNvPr>
          <p:cNvSpPr/>
          <p:nvPr/>
        </p:nvSpPr>
        <p:spPr>
          <a:xfrm>
            <a:off x="4670029" y="4767660"/>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Express Empathy</a:t>
            </a:r>
          </a:p>
        </p:txBody>
      </p:sp>
      <p:sp>
        <p:nvSpPr>
          <p:cNvPr id="48" name="Rectangle 3">
            <a:extLst>
              <a:ext uri="{FF2B5EF4-FFF2-40B4-BE49-F238E27FC236}">
                <a16:creationId xmlns:a16="http://schemas.microsoft.com/office/drawing/2014/main" id="{E6D05FA4-8ABE-8844-9831-85D37230C722}"/>
              </a:ext>
            </a:extLst>
          </p:cNvPr>
          <p:cNvSpPr>
            <a:spLocks noChangeArrowheads="1"/>
          </p:cNvSpPr>
          <p:nvPr/>
        </p:nvSpPr>
        <p:spPr bwMode="auto">
          <a:xfrm>
            <a:off x="666472" y="4760132"/>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spTree>
    <p:extLst>
      <p:ext uri="{BB962C8B-B14F-4D97-AF65-F5344CB8AC3E}">
        <p14:creationId xmlns:p14="http://schemas.microsoft.com/office/powerpoint/2010/main" val="37391462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795"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grpSp>
        <p:nvGrpSpPr>
          <p:cNvPr id="17" name="Group 1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59376"/>
            <a:ext cx="9386886" cy="6923798"/>
            <a:chOff x="-329674" y="-51881"/>
            <a:chExt cx="12515851" cy="6923798"/>
          </a:xfrm>
        </p:grpSpPr>
        <p:sp>
          <p:nvSpPr>
            <p:cNvPr id="1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0" name="Rectangle 3">
            <a:extLst>
              <a:ext uri="{FF2B5EF4-FFF2-40B4-BE49-F238E27FC236}">
                <a16:creationId xmlns:a16="http://schemas.microsoft.com/office/drawing/2014/main" id="{75EE9D59-4EDC-4D47-8924-B859C15AC98A}"/>
              </a:ext>
            </a:extLst>
          </p:cNvPr>
          <p:cNvSpPr>
            <a:spLocks noChangeArrowheads="1"/>
          </p:cNvSpPr>
          <p:nvPr/>
        </p:nvSpPr>
        <p:spPr bwMode="auto">
          <a:xfrm>
            <a:off x="657818" y="4890985"/>
            <a:ext cx="3820197" cy="1777829"/>
          </a:xfrm>
          <a:prstGeom prst="rect">
            <a:avLst/>
          </a:prstGeom>
        </p:spPr>
        <p:txBody>
          <a:bodyPr vert="horz" lIns="91440" tIns="45720" rIns="91440" bIns="45720" rtlCol="0" anchor="ctr">
            <a:prstTxWarp prst="textNoShape">
              <a:avLst/>
            </a:prstTxWarp>
            <a:normAutofit fontScale="92500" lnSpcReduction="10000"/>
          </a:bodyPr>
          <a:lstStyle/>
          <a:p>
            <a:pPr defTabSz="914400">
              <a:lnSpc>
                <a:spcPct val="90000"/>
              </a:lnSpc>
              <a:spcBef>
                <a:spcPct val="0"/>
              </a:spcBef>
              <a:spcAft>
                <a:spcPts val="600"/>
              </a:spcAft>
            </a:pPr>
            <a:r>
              <a:rPr lang="en-US" sz="4000" dirty="0">
                <a:solidFill>
                  <a:srgbClr val="00B0F0"/>
                </a:solidFill>
                <a:latin typeface="Century Gothic" panose="020B0502020202020204" pitchFamily="34" charset="0"/>
                <a:ea typeface="+mj-ea"/>
                <a:cs typeface="+mj-cs"/>
              </a:rPr>
              <a:t>conflict resolution</a:t>
            </a:r>
          </a:p>
          <a:p>
            <a:pPr defTabSz="914400">
              <a:lnSpc>
                <a:spcPct val="90000"/>
              </a:lnSpc>
              <a:spcBef>
                <a:spcPct val="0"/>
              </a:spcBef>
              <a:spcAft>
                <a:spcPts val="600"/>
              </a:spcAft>
            </a:pPr>
            <a:r>
              <a:rPr lang="en-US" sz="3000" dirty="0">
                <a:latin typeface="Century Gothic" panose="020B0502020202020204" pitchFamily="34" charset="0"/>
                <a:ea typeface="+mj-ea"/>
                <a:cs typeface="+mj-cs"/>
              </a:rPr>
              <a:t>how do we engage in healthy conflict?</a:t>
            </a:r>
          </a:p>
        </p:txBody>
      </p:sp>
      <p:pic>
        <p:nvPicPr>
          <p:cNvPr id="5" name="Picture 4" descr="A picture containing outdoor, flying, man, kite&#10;&#10;Description automatically generated">
            <a:extLst>
              <a:ext uri="{FF2B5EF4-FFF2-40B4-BE49-F238E27FC236}">
                <a16:creationId xmlns:a16="http://schemas.microsoft.com/office/drawing/2014/main" id="{EF315E95-8369-3740-92D9-6F87DFE71373}"/>
              </a:ext>
            </a:extLst>
          </p:cNvPr>
          <p:cNvPicPr>
            <a:picLocks noChangeAspect="1"/>
          </p:cNvPicPr>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rcRect r="522" b="1"/>
          <a:stretch/>
        </p:blipFill>
        <p:spPr>
          <a:xfrm>
            <a:off x="20" y="2872"/>
            <a:ext cx="9143980" cy="4595954"/>
          </a:xfrm>
          <a:custGeom>
            <a:avLst/>
            <a:gdLst>
              <a:gd name="connsiteX0" fmla="*/ 0 w 12192000"/>
              <a:gd name="connsiteY0" fmla="*/ 0 h 4621300"/>
              <a:gd name="connsiteX1" fmla="*/ 12192000 w 12192000"/>
              <a:gd name="connsiteY1" fmla="*/ 0 h 4621300"/>
              <a:gd name="connsiteX2" fmla="*/ 12192000 w 12192000"/>
              <a:gd name="connsiteY2" fmla="*/ 3104412 h 4621300"/>
              <a:gd name="connsiteX3" fmla="*/ 12192000 w 12192000"/>
              <a:gd name="connsiteY3" fmla="*/ 3296537 h 4621300"/>
              <a:gd name="connsiteX4" fmla="*/ 12192000 w 12192000"/>
              <a:gd name="connsiteY4" fmla="*/ 4272355 h 4621300"/>
              <a:gd name="connsiteX5" fmla="*/ 12113803 w 12192000"/>
              <a:gd name="connsiteY5" fmla="*/ 4280638 h 4621300"/>
              <a:gd name="connsiteX6" fmla="*/ 6753597 w 12192000"/>
              <a:gd name="connsiteY6" fmla="*/ 4604195 h 4621300"/>
              <a:gd name="connsiteX7" fmla="*/ 400746 w 12192000"/>
              <a:gd name="connsiteY7" fmla="*/ 4432852 h 4621300"/>
              <a:gd name="connsiteX8" fmla="*/ 0 w 12192000"/>
              <a:gd name="connsiteY8" fmla="*/ 4395876 h 4621300"/>
              <a:gd name="connsiteX9" fmla="*/ 0 w 12192000"/>
              <a:gd name="connsiteY9" fmla="*/ 3296537 h 4621300"/>
              <a:gd name="connsiteX10" fmla="*/ 0 w 12192000"/>
              <a:gd name="connsiteY10" fmla="*/ 3104412 h 462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40" name="Rectangle 39">
            <a:extLst>
              <a:ext uri="{FF2B5EF4-FFF2-40B4-BE49-F238E27FC236}">
                <a16:creationId xmlns:a16="http://schemas.microsoft.com/office/drawing/2014/main" id="{1C6AEF59-3A69-1D4F-8F18-60B340DA72F4}"/>
              </a:ext>
            </a:extLst>
          </p:cNvPr>
          <p:cNvSpPr/>
          <p:nvPr/>
        </p:nvSpPr>
        <p:spPr>
          <a:xfrm>
            <a:off x="4670029" y="4767660"/>
            <a:ext cx="3880210" cy="1770300"/>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Set the Tone</a:t>
            </a:r>
          </a:p>
          <a:p>
            <a:pPr indent="-228600" defTabSz="914400">
              <a:lnSpc>
                <a:spcPct val="90000"/>
              </a:lnSpc>
              <a:spcAft>
                <a:spcPts val="600"/>
              </a:spcAft>
              <a:buFont typeface="Arial" panose="020B0604020202020204" pitchFamily="34" charset="0"/>
              <a:buChar char="•"/>
            </a:pPr>
            <a:r>
              <a:rPr lang="en-US" altLang="en-US" sz="2000" dirty="0">
                <a:latin typeface="Century Gothic" panose="020B0502020202020204" pitchFamily="34" charset="0"/>
              </a:rPr>
              <a:t>Listen to the Person</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Remain Calm</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Provide Feedback</a:t>
            </a:r>
          </a:p>
          <a:p>
            <a:pPr indent="-228600" defTabSz="914400">
              <a:lnSpc>
                <a:spcPct val="90000"/>
              </a:lnSpc>
              <a:spcAft>
                <a:spcPts val="600"/>
              </a:spcAft>
              <a:buFont typeface="Arial" panose="020B0604020202020204" pitchFamily="34" charset="0"/>
              <a:buChar char="•"/>
            </a:pPr>
            <a:r>
              <a:rPr lang="en-US" altLang="en-US" sz="2000" dirty="0">
                <a:solidFill>
                  <a:schemeClr val="tx2">
                    <a:lumMod val="90000"/>
                  </a:schemeClr>
                </a:solidFill>
                <a:latin typeface="Century Gothic" panose="020B0502020202020204" pitchFamily="34" charset="0"/>
              </a:rPr>
              <a:t>Express Empathy</a:t>
            </a:r>
          </a:p>
        </p:txBody>
      </p:sp>
    </p:spTree>
    <p:extLst>
      <p:ext uri="{BB962C8B-B14F-4D97-AF65-F5344CB8AC3E}">
        <p14:creationId xmlns:p14="http://schemas.microsoft.com/office/powerpoint/2010/main" val="147463731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TotalTime>
  <Words>1341</Words>
  <Application>Microsoft Macintosh PowerPoint</Application>
  <PresentationFormat>On-screen Show (4:3)</PresentationFormat>
  <Paragraphs>153</Paragraphs>
  <Slides>18</Slides>
  <Notes>14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McManus, Michael</dc:creator>
  <cp:lastModifiedBy>McManus, Michael</cp:lastModifiedBy>
  <cp:revision>15</cp:revision>
  <dcterms:created xsi:type="dcterms:W3CDTF">2019-12-06T03:56:27Z</dcterms:created>
  <dcterms:modified xsi:type="dcterms:W3CDTF">2019-12-06T04:58:16Z</dcterms:modified>
</cp:coreProperties>
</file>