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1260" r:id="rId2"/>
    <p:sldId id="1303" r:id="rId3"/>
    <p:sldId id="1299" r:id="rId4"/>
    <p:sldId id="1296" r:id="rId5"/>
    <p:sldId id="1302" r:id="rId6"/>
    <p:sldId id="1304" r:id="rId7"/>
    <p:sldId id="1305" r:id="rId8"/>
    <p:sldId id="1306" r:id="rId9"/>
    <p:sldId id="1307" r:id="rId10"/>
    <p:sldId id="1308" r:id="rId11"/>
    <p:sldId id="1310" r:id="rId12"/>
    <p:sldId id="1327" r:id="rId13"/>
    <p:sldId id="1311" r:id="rId14"/>
    <p:sldId id="1312" r:id="rId15"/>
    <p:sldId id="1313" r:id="rId16"/>
    <p:sldId id="1314" r:id="rId17"/>
    <p:sldId id="1315" r:id="rId18"/>
    <p:sldId id="1316" r:id="rId19"/>
    <p:sldId id="1317" r:id="rId20"/>
    <p:sldId id="1318" r:id="rId21"/>
    <p:sldId id="1319" r:id="rId22"/>
    <p:sldId id="1320" r:id="rId23"/>
    <p:sldId id="1321" r:id="rId24"/>
    <p:sldId id="1322" r:id="rId25"/>
    <p:sldId id="1323" r:id="rId26"/>
    <p:sldId id="1324" r:id="rId27"/>
    <p:sldId id="1325" r:id="rId28"/>
    <p:sldId id="1326" r:id="rId29"/>
    <p:sldId id="34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730BE-AD06-3246-91A6-E92F6248E71E}" type="datetimeFigureOut">
              <a:rPr lang="en-US" smtClean="0"/>
              <a:t>7/26/24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C9770-C58E-7D4B-92F0-432C15233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61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E7B28-2DCE-9849-A84B-7C3A65D136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E7B28-2DCE-9849-A84B-7C3A65D136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33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E7B28-2DCE-9849-A84B-7C3A65D136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01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E7B28-2DCE-9849-A84B-7C3A65D136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66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81FC6-C8AA-7940-8A7C-E3E266B29C1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1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58A47-AEC8-1642-A1C6-C51C05506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85ECE-37E8-9A46-A687-F0B114916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287E6-7184-8D4A-BFBB-918BEBC2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E477-C59B-8947-AB23-9ED1D67294FE}" type="datetimeFigureOut">
              <a:rPr lang="en-US" smtClean="0"/>
              <a:t>7/26/24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DDB96-9438-0B4D-90E2-0A9F80449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69290-816C-464A-961D-47C8A16E5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852B-41CB-BC4E-99E2-358FA3A1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4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DB653-A852-1042-A02C-AD2B78C43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E2398E-AC6D-B145-AC53-1E6B0D69B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2A257-4B89-664B-A843-9E8BACFAF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E477-C59B-8947-AB23-9ED1D67294FE}" type="datetimeFigureOut">
              <a:rPr lang="en-US" smtClean="0"/>
              <a:t>7/26/24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7E4B2-44A0-C148-B200-8DB7A18E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E02B5-B357-C643-92F4-0487661F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852B-41CB-BC4E-99E2-358FA3A1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4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1D1459-2AF8-DB48-8B46-EA0D74052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07D0C-73AE-FC46-8DC5-3B0AC8FD0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DBCD6-1350-8945-ADA7-332AD5BD1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E477-C59B-8947-AB23-9ED1D67294FE}" type="datetimeFigureOut">
              <a:rPr lang="en-US" smtClean="0"/>
              <a:t>7/26/24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F8372-FD80-B145-9B3B-8E77B3A98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41671-CD74-A24C-8200-EC62B1BAA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852B-41CB-BC4E-99E2-358FA3A1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3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F669E-CC2F-174A-905D-FB6AB1809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E8DF6-981C-224E-B8B6-08E083D43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6F27C-A7E8-6A46-83D4-EB77958DC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E477-C59B-8947-AB23-9ED1D67294FE}" type="datetimeFigureOut">
              <a:rPr lang="en-US" smtClean="0"/>
              <a:t>7/26/24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D1AA4-8C97-6A41-BC68-3679CD780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7847C-B9D5-A946-B355-FDF593A4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852B-41CB-BC4E-99E2-358FA3A1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1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3BB3E-C013-554E-BCF7-71FD073AD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3B28C-4801-8249-8AF5-4FE0F4ADC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C4F59-3520-B444-A0F2-B979E2FE1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E477-C59B-8947-AB23-9ED1D67294FE}" type="datetimeFigureOut">
              <a:rPr lang="en-US" smtClean="0"/>
              <a:t>7/26/24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E80DD-1BE9-CD47-B2A2-D62B6CBA4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B8B57-1ABD-A644-B619-A9006494C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852B-41CB-BC4E-99E2-358FA3A1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2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61F67-4DC0-2443-A003-C790A2CCC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8BAFE-DF4C-DF42-B459-8259716DC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C5634-A0CC-0A4A-A585-D529610DE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EFFF4-4BAE-4F44-99EB-709E8CCFB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E477-C59B-8947-AB23-9ED1D67294FE}" type="datetimeFigureOut">
              <a:rPr lang="en-US" smtClean="0"/>
              <a:t>7/26/24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429F8-C087-A140-A0C5-AD99B6E6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61668-9191-BD4B-987D-45CDC7F7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852B-41CB-BC4E-99E2-358FA3A1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1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61D63-D5E5-2F45-AD57-F4108FB0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8F45D-F059-404C-9248-CAB2F6A92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F580D-2A64-5944-B7E7-AC245DC2A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34B7F-FBB8-4541-95DD-D3F17487A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17A886-CC50-0C46-971C-372E8AAE9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8AFB45-367B-A845-867A-FD90F9FA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E477-C59B-8947-AB23-9ED1D67294FE}" type="datetimeFigureOut">
              <a:rPr lang="en-US" smtClean="0"/>
              <a:t>7/26/24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2ECB92-9EB8-1041-94EA-375963B0E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682FC5-1BE4-7541-AB24-AE35E3DCA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852B-41CB-BC4E-99E2-358FA3A1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7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769C7-2950-2A49-84AB-19B34574D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8ADFD9-C367-584F-B4CE-B5FE5B2B7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E477-C59B-8947-AB23-9ED1D67294FE}" type="datetimeFigureOut">
              <a:rPr lang="en-US" smtClean="0"/>
              <a:t>7/26/24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C189F7-298A-724C-9793-528536758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AC9BFA-D7DA-0545-9EC6-FDAA8E6CB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852B-41CB-BC4E-99E2-358FA3A1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5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183DE4-597F-4747-A7CA-49CEFD623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E477-C59B-8947-AB23-9ED1D67294FE}" type="datetimeFigureOut">
              <a:rPr lang="en-US" smtClean="0"/>
              <a:t>7/26/24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661A70-8399-D74C-919D-D9438218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E47CD-C728-7843-9595-1CAA8C90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852B-41CB-BC4E-99E2-358FA3A1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6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5DC0B-BBD6-944F-A318-776E014C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E11B4-8B24-7F41-AFA9-A68C4BF3A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E88FC0-1AE8-4042-B754-3E3497C6B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30D14-38B4-D243-9352-44413103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E477-C59B-8947-AB23-9ED1D67294FE}" type="datetimeFigureOut">
              <a:rPr lang="en-US" smtClean="0"/>
              <a:t>7/26/24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B7936-1F43-D349-A2BE-4A249943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19D1D-6C17-6340-B93C-63FFA659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852B-41CB-BC4E-99E2-358FA3A1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89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4BBFA-57B6-1546-A1B5-1A932771A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2AB1DD-5461-E045-9D90-86A57C270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E9974-BBB9-C74B-9EB6-779F19E65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3E47C-D3D3-F541-815C-5A41EA3D2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E477-C59B-8947-AB23-9ED1D67294FE}" type="datetimeFigureOut">
              <a:rPr lang="en-US" smtClean="0"/>
              <a:t>7/26/24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62F94-EBE6-4F4E-BC40-59C87E8AB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7F97F-ED2F-4F45-8E89-964FE938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852B-41CB-BC4E-99E2-358FA3A1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5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8A1BF0-341F-794E-BA09-6EEC4817F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006FA-A9AF-C847-9CBD-0E73E565D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B0F2E-C876-6547-944D-EEDB54B56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7E477-C59B-8947-AB23-9ED1D67294FE}" type="datetimeFigureOut">
              <a:rPr lang="en-US" smtClean="0"/>
              <a:t>7/26/24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7C65D-6D36-E342-BAB1-EB4083AF31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3A206-B058-7A4E-996D-3FB97628D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8852B-41CB-BC4E-99E2-358FA3A1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tiff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tiff"/><Relationship Id="rId11" Type="http://schemas.openxmlformats.org/officeDocument/2006/relationships/image" Target="../media/image14.jpeg"/><Relationship Id="rId5" Type="http://schemas.openxmlformats.org/officeDocument/2006/relationships/image" Target="../media/image8.tiff"/><Relationship Id="rId10" Type="http://schemas.openxmlformats.org/officeDocument/2006/relationships/image" Target="../media/image13.tiff"/><Relationship Id="rId4" Type="http://schemas.openxmlformats.org/officeDocument/2006/relationships/image" Target="../media/image7.png"/><Relationship Id="rId9" Type="http://schemas.openxmlformats.org/officeDocument/2006/relationships/image" Target="../media/image12.tiff"/><Relationship Id="rId14" Type="http://schemas.openxmlformats.org/officeDocument/2006/relationships/image" Target="../media/image1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DE00D58-C607-6B49-9B6C-8B71895D3DB7}"/>
              </a:ext>
            </a:extLst>
          </p:cNvPr>
          <p:cNvSpPr/>
          <p:nvPr/>
        </p:nvSpPr>
        <p:spPr>
          <a:xfrm>
            <a:off x="6634653" y="1208268"/>
            <a:ext cx="5323492" cy="415581"/>
          </a:xfrm>
          <a:prstGeom prst="roundRect">
            <a:avLst/>
          </a:prstGeom>
          <a:solidFill>
            <a:srgbClr val="92D050">
              <a:alpha val="43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C3EEFA-3F4F-8448-ABC5-CC09A764A8CE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D43DAE-BFCE-1E47-84B5-8E16ABE3F259}"/>
              </a:ext>
            </a:extLst>
          </p:cNvPr>
          <p:cNvSpPr/>
          <p:nvPr/>
        </p:nvSpPr>
        <p:spPr>
          <a:xfrm>
            <a:off x="164104" y="1196508"/>
            <a:ext cx="786553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trike="sngStrike" dirty="0">
                <a:latin typeface="Century Gothic" panose="020B0502020202020204" pitchFamily="34" charset="0"/>
              </a:rPr>
              <a:t>Creating A Beautiful Figure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Scientific Career Choices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Choosing A Scientific Home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trike="sngStrike" dirty="0">
                <a:latin typeface="Century Gothic" panose="020B0502020202020204" pitchFamily="34" charset="0"/>
              </a:rPr>
              <a:t>Difficult Conversations</a:t>
            </a:r>
            <a:endParaRPr lang="en-US" dirty="0">
              <a:latin typeface="Century Gothic" panose="020B0502020202020204" pitchFamily="34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Blow Them Away With Your Talk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trike="sngStrike" dirty="0">
                <a:latin typeface="Century Gothic" panose="020B0502020202020204" pitchFamily="34" charset="0"/>
              </a:rPr>
              <a:t>Giving Solid Feedback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What Is Luck In Science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trike="sngStrike" dirty="0">
                <a:latin typeface="Century Gothic" panose="020B0502020202020204" pitchFamily="34" charset="0"/>
              </a:rPr>
              <a:t>Diversity and Equality and Inherent Bias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Mid-Postdoc/PhD Crisis 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Acing Your Interview 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How To Create a Star Academic/Industry CV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trike="sngStrike" dirty="0">
                <a:latin typeface="Century Gothic" panose="020B0502020202020204" pitchFamily="34" charset="0"/>
              </a:rPr>
              <a:t>Here and Now: Stress and Health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Using Your Environment To Advance Your Career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trike="sngStrike" dirty="0">
                <a:latin typeface="Century Gothic" panose="020B0502020202020204" pitchFamily="34" charset="0"/>
              </a:rPr>
              <a:t>Networking Strategies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trike="sngStrike" dirty="0">
                <a:latin typeface="Century Gothic" panose="020B0502020202020204" pitchFamily="34" charset="0"/>
              </a:rPr>
              <a:t>References: managing your discovered research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Reviewing Manuscripts 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Staying Sane During Your </a:t>
            </a:r>
            <a:r>
              <a:rPr lang="en-US" dirty="0" err="1">
                <a:latin typeface="Century Gothic" panose="020B0502020202020204" pitchFamily="34" charset="0"/>
              </a:rPr>
              <a:t>Phd</a:t>
            </a:r>
            <a:r>
              <a:rPr lang="en-US" dirty="0">
                <a:latin typeface="Century Gothic" panose="020B0502020202020204" pitchFamily="34" charset="0"/>
              </a:rPr>
              <a:t>/Postdoc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The Mona Lisa Effect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8AF6C79-B799-894F-A994-F51D673EE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55" y="0"/>
            <a:ext cx="91101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mentoring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past and future topics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E3B65-CFD8-2A45-8C81-037B5E1CD8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87" y="1179924"/>
            <a:ext cx="8145846" cy="56564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10E271-8ABE-E34A-8F69-C831CFAC8908}"/>
              </a:ext>
            </a:extLst>
          </p:cNvPr>
          <p:cNvSpPr/>
          <p:nvPr/>
        </p:nvSpPr>
        <p:spPr>
          <a:xfrm>
            <a:off x="6634654" y="1254529"/>
            <a:ext cx="5263280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entury Gothic" panose="020B0502020202020204" pitchFamily="34" charset="0"/>
              </a:rPr>
              <a:t>Leadership and Competency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trike="sngStrike" dirty="0">
                <a:latin typeface="Century Gothic" panose="020B0502020202020204" pitchFamily="34" charset="0"/>
              </a:rPr>
              <a:t>Accountability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trike="sngStrike" dirty="0">
                <a:latin typeface="Century Gothic" panose="020B0502020202020204" pitchFamily="34" charset="0"/>
              </a:rPr>
              <a:t>How To Stay On Top Of The Literature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trike="sngStrike" dirty="0">
                <a:latin typeface="Century Gothic" panose="020B0502020202020204" pitchFamily="34" charset="0"/>
              </a:rPr>
              <a:t>How To Interview A Candidate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trike="sngStrike" dirty="0">
                <a:latin typeface="Century Gothic" panose="020B0502020202020204" pitchFamily="34" charset="0"/>
              </a:rPr>
              <a:t>How To Prepare A Winning Poster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trike="sngStrike" dirty="0">
                <a:latin typeface="Century Gothic" panose="020B0502020202020204" pitchFamily="34" charset="0"/>
              </a:rPr>
              <a:t>When, Where, And How To Publish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trike="sngStrike" dirty="0">
                <a:latin typeface="Century Gothic" panose="020B0502020202020204" pitchFamily="34" charset="0"/>
              </a:rPr>
              <a:t>Imposter Syndrome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trike="sngStrike" dirty="0">
                <a:latin typeface="Century Gothic" panose="020B0502020202020204" pitchFamily="34" charset="0"/>
              </a:rPr>
              <a:t>The Art Of Collaboration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trike="sngStrike" dirty="0">
                <a:latin typeface="Century Gothic" panose="020B0502020202020204" pitchFamily="34" charset="0"/>
              </a:rPr>
              <a:t>Mentoring A Rotation Student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trike="sngStrike" dirty="0">
                <a:latin typeface="Century Gothic" panose="020B0502020202020204" pitchFamily="34" charset="0"/>
              </a:rPr>
              <a:t>Effective Time Management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trike="sngStrike" dirty="0">
                <a:latin typeface="Century Gothic" panose="020B0502020202020204" pitchFamily="34" charset="0"/>
              </a:rPr>
              <a:t>How To Give A Winning Elevator Pitch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trike="sngStrike" dirty="0">
                <a:latin typeface="Century Gothic" panose="020B0502020202020204" pitchFamily="34" charset="0"/>
              </a:rPr>
              <a:t>Positive Psychology  and Reinforcement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Achieving Work-Life Balance  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Writing Letters: One For Every Purpose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Reviewing Fellowships And Grants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Making an Impact Through Your Science 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Writing A Winning Fellowship</a:t>
            </a:r>
          </a:p>
        </p:txBody>
      </p:sp>
    </p:spTree>
    <p:extLst>
      <p:ext uri="{BB962C8B-B14F-4D97-AF65-F5344CB8AC3E}">
        <p14:creationId xmlns:p14="http://schemas.microsoft.com/office/powerpoint/2010/main" val="3955276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9D0E43-4526-579A-4A0C-68920420BE8C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BAFA11-052A-6B9C-7601-A3CC5EE5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118662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core competencies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rate yourself now; how do you want to rate yourself in 2 years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62B94-55BE-3F60-8D91-CADDF48226C7}"/>
              </a:ext>
            </a:extLst>
          </p:cNvPr>
          <p:cNvSpPr txBox="1"/>
          <p:nvPr/>
        </p:nvSpPr>
        <p:spPr>
          <a:xfrm>
            <a:off x="315292" y="1425246"/>
            <a:ext cx="11561414" cy="2003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Core Competencies</a:t>
            </a:r>
          </a:p>
          <a:p>
            <a:r>
              <a:rPr lang="en-US" b="1" dirty="0">
                <a:solidFill>
                  <a:srgbClr val="00B0F0"/>
                </a:solidFill>
              </a:rPr>
              <a:t>Innovation and Technology</a:t>
            </a:r>
          </a:p>
          <a:p>
            <a:pPr>
              <a:lnSpc>
                <a:spcPct val="150000"/>
              </a:lnSpc>
            </a:pPr>
            <a:r>
              <a:rPr lang="en-US" b="1" dirty="0"/>
              <a:t>Technology Integration and Adaptation</a:t>
            </a:r>
            <a:r>
              <a:rPr lang="en-US" dirty="0"/>
              <a:t>: Integrating new technologies and methodologies into research.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Digital Literacy</a:t>
            </a:r>
            <a:r>
              <a:rPr lang="en-US" dirty="0"/>
              <a:t>: Proficiency in digital tools and platforms used in research.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Innovation and Entrepreneurship</a:t>
            </a:r>
            <a:r>
              <a:rPr lang="en-US" dirty="0"/>
              <a:t>: Implementing innovative ideas and exploring opportunities for commercialization.</a:t>
            </a:r>
          </a:p>
        </p:txBody>
      </p:sp>
    </p:spTree>
    <p:extLst>
      <p:ext uri="{BB962C8B-B14F-4D97-AF65-F5344CB8AC3E}">
        <p14:creationId xmlns:p14="http://schemas.microsoft.com/office/powerpoint/2010/main" val="4151032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9D0E43-4526-579A-4A0C-68920420BE8C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BAFA11-052A-6B9C-7601-A3CC5EE5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118662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core competencies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rate yourself now; how do you want to rate yourself in 2 years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62B94-55BE-3F60-8D91-CADDF48226C7}"/>
              </a:ext>
            </a:extLst>
          </p:cNvPr>
          <p:cNvSpPr txBox="1"/>
          <p:nvPr/>
        </p:nvSpPr>
        <p:spPr>
          <a:xfrm>
            <a:off x="315292" y="1425246"/>
            <a:ext cx="11561414" cy="2003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Core Competencies</a:t>
            </a:r>
          </a:p>
          <a:p>
            <a:r>
              <a:rPr lang="en-US" b="1" dirty="0">
                <a:solidFill>
                  <a:srgbClr val="00B0F0"/>
                </a:solidFill>
              </a:rPr>
              <a:t>Miscellaneous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Public Engagement and Outreach</a:t>
            </a:r>
            <a:r>
              <a:rPr lang="en-US" dirty="0"/>
              <a:t>: Communicating scientific concepts to the public and engaging in outreach activities.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Science Communication</a:t>
            </a:r>
            <a:r>
              <a:rPr lang="en-US" dirty="0"/>
              <a:t>: Writing for lay audiences and engaging with media.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Policy and Advocacy</a:t>
            </a:r>
            <a:r>
              <a:rPr lang="en-US" dirty="0"/>
              <a:t>: Understanding science policy, advocating for research funding and policy changes.</a:t>
            </a:r>
          </a:p>
        </p:txBody>
      </p:sp>
    </p:spTree>
    <p:extLst>
      <p:ext uri="{BB962C8B-B14F-4D97-AF65-F5344CB8AC3E}">
        <p14:creationId xmlns:p14="http://schemas.microsoft.com/office/powerpoint/2010/main" val="3699155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9D0E43-4526-579A-4A0C-68920420BE8C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BAFA11-052A-6B9C-7601-A3CC5EE5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118662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Large Number of Competencies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your mileage will vary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62B94-55BE-3F60-8D91-CADDF48226C7}"/>
              </a:ext>
            </a:extLst>
          </p:cNvPr>
          <p:cNvSpPr txBox="1"/>
          <p:nvPr/>
        </p:nvSpPr>
        <p:spPr>
          <a:xfrm>
            <a:off x="599497" y="2337461"/>
            <a:ext cx="10632794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different competencies</a:t>
            </a:r>
          </a:p>
          <a:p>
            <a:r>
              <a:rPr lang="en-US" sz="2800" i="1" dirty="0">
                <a:solidFill>
                  <a:srgbClr val="00B0F0"/>
                </a:solidFill>
              </a:rPr>
              <a:t>	which ones apply to you?</a:t>
            </a:r>
          </a:p>
          <a:p>
            <a:endParaRPr lang="en-US" sz="2800" b="1" dirty="0"/>
          </a:p>
          <a:p>
            <a:r>
              <a:rPr lang="en-US" sz="2800" b="1" dirty="0"/>
              <a:t>of the competencies that apply to you, rank yourself (1-10)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Present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future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48C86C-EB80-BEC9-862E-0FB52966CD88}"/>
              </a:ext>
            </a:extLst>
          </p:cNvPr>
          <p:cNvSpPr txBox="1"/>
          <p:nvPr/>
        </p:nvSpPr>
        <p:spPr>
          <a:xfrm>
            <a:off x="599497" y="5867278"/>
            <a:ext cx="10778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B0F0"/>
                </a:solidFill>
              </a:rPr>
              <a:t>although t</a:t>
            </a:r>
            <a:r>
              <a:rPr lang="en-US" sz="1800" i="1" dirty="0">
                <a:solidFill>
                  <a:srgbClr val="00B0F0"/>
                </a:solidFill>
              </a:rPr>
              <a:t>his list may not be comprehensive, it might be useful to identify your goals and growth opportunities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042E9D-48CC-8EEA-5D3F-7B48C2879B57}"/>
              </a:ext>
            </a:extLst>
          </p:cNvPr>
          <p:cNvSpPr txBox="1"/>
          <p:nvPr/>
        </p:nvSpPr>
        <p:spPr>
          <a:xfrm>
            <a:off x="750673" y="884193"/>
            <a:ext cx="4352668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500" b="1" dirty="0">
                <a:solidFill>
                  <a:srgbClr val="00B0F0"/>
                </a:solidFill>
              </a:rPr>
              <a:t>+200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882567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9D0E43-4526-579A-4A0C-68920420BE8C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BAFA11-052A-6B9C-7601-A3CC5EE5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118662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Research and Technical Skills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Experimental Design and Techniques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62B94-55BE-3F60-8D91-CADDF48226C7}"/>
              </a:ext>
            </a:extLst>
          </p:cNvPr>
          <p:cNvSpPr txBox="1"/>
          <p:nvPr/>
        </p:nvSpPr>
        <p:spPr>
          <a:xfrm>
            <a:off x="325785" y="1264473"/>
            <a:ext cx="117623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/>
              <a:t>Advanced Imaging Techniques</a:t>
            </a:r>
            <a:r>
              <a:rPr lang="en-US" dirty="0"/>
              <a:t>: Utilizing advanced imaging techniques for research.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Advanced Statistical Methods</a:t>
            </a:r>
            <a:r>
              <a:rPr lang="en-US" dirty="0"/>
              <a:t>: Applying advanced statistical methods to complex data sets.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Algorithm Development</a:t>
            </a:r>
            <a:r>
              <a:rPr lang="en-US" dirty="0"/>
              <a:t>: Developing algorithms for data analysis and research applications.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Bioinformatics</a:t>
            </a:r>
            <a:r>
              <a:rPr lang="en-US" dirty="0"/>
              <a:t>: Utilizing bioinformatics tools and techniques for data analysis.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Coding and Scripting</a:t>
            </a:r>
            <a:r>
              <a:rPr lang="en-US" dirty="0"/>
              <a:t>: Proficiency in coding or scripting for data analysis and automation.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Experimental Design</a:t>
            </a:r>
            <a:r>
              <a:rPr lang="en-US" dirty="0"/>
              <a:t>: Ability to design robust and reproducible experiments.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Experimental Optimization</a:t>
            </a:r>
            <a:r>
              <a:rPr lang="en-US" dirty="0"/>
              <a:t>: Continuously optimizing experimental protocols for better results.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Experiment Automation</a:t>
            </a:r>
            <a:r>
              <a:rPr lang="en-US" dirty="0"/>
              <a:t>: Automating repetitive experimental tasks.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Experiment Customization</a:t>
            </a:r>
            <a:r>
              <a:rPr lang="en-US" dirty="0"/>
              <a:t>: Customizing experiments to suit specific research needs or conditions.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Experiment Replication</a:t>
            </a:r>
            <a:r>
              <a:rPr lang="en-US" dirty="0"/>
              <a:t>: Ensuring that experiments can be reliably replicated.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Experimental Troubleshooting</a:t>
            </a:r>
            <a:r>
              <a:rPr lang="en-US" dirty="0"/>
              <a:t>: Ability to identify and resolve issues in experiments.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Field Research Logistics</a:t>
            </a:r>
            <a:r>
              <a:rPr lang="en-US" dirty="0"/>
              <a:t>: Managing the logistics of conducting field research.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Fieldwork Skills</a:t>
            </a:r>
            <a:r>
              <a:rPr lang="en-US" dirty="0"/>
              <a:t>: Competence in conducting field research, if applicable.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Machine Learning</a:t>
            </a:r>
            <a:r>
              <a:rPr lang="en-US" dirty="0"/>
              <a:t>: Applying machine learning techniques to research problems.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Time Series Analysis</a:t>
            </a:r>
            <a:r>
              <a:rPr lang="en-US" dirty="0"/>
              <a:t>: Analyzing time-dependent data effectively.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Translational Research</a:t>
            </a:r>
            <a:r>
              <a:rPr lang="en-US" dirty="0"/>
              <a:t>: Bridging the gap between translational research and laboratory findings and clinical applications.</a:t>
            </a:r>
          </a:p>
        </p:txBody>
      </p:sp>
    </p:spTree>
    <p:extLst>
      <p:ext uri="{BB962C8B-B14F-4D97-AF65-F5344CB8AC3E}">
        <p14:creationId xmlns:p14="http://schemas.microsoft.com/office/powerpoint/2010/main" val="1276785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9D0E43-4526-579A-4A0C-68920420BE8C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BAFA11-052A-6B9C-7601-A3CC5EE5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118662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Research and Technical Skills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Data Management and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62B94-55BE-3F60-8D91-CADDF48226C7}"/>
              </a:ext>
            </a:extLst>
          </p:cNvPr>
          <p:cNvSpPr txBox="1"/>
          <p:nvPr/>
        </p:nvSpPr>
        <p:spPr>
          <a:xfrm>
            <a:off x="325785" y="1264473"/>
            <a:ext cx="1176238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b="1" dirty="0"/>
              <a:t>AI and Data Analysis</a:t>
            </a:r>
            <a:r>
              <a:rPr lang="en-US" dirty="0"/>
              <a:t>: Using artificial intelligence tools for data analysis.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Data Analysis</a:t>
            </a:r>
            <a:r>
              <a:rPr lang="en-US" dirty="0"/>
              <a:t>: Proficiency in analyzing and interpreting data.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Data Archiving</a:t>
            </a:r>
            <a:r>
              <a:rPr lang="en-US" dirty="0"/>
              <a:t>: Properly archiving data for future research and reference.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Data Backup</a:t>
            </a:r>
            <a:r>
              <a:rPr lang="en-US" dirty="0"/>
              <a:t>: Implementing and maintaining data backup systems.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Data Ethics</a:t>
            </a:r>
            <a:r>
              <a:rPr lang="en-US" dirty="0"/>
              <a:t>: Applying ethical considerations to data collection, analysis, and sharing.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Data Integration</a:t>
            </a:r>
            <a:r>
              <a:rPr lang="en-US" dirty="0"/>
              <a:t>: Integrating data from multiple sources effectively.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Data Mining</a:t>
            </a:r>
            <a:r>
              <a:rPr lang="en-US" dirty="0"/>
              <a:t>: Extracting useful information from large datasets.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Data Privacy</a:t>
            </a:r>
            <a:r>
              <a:rPr lang="en-US" dirty="0"/>
              <a:t>: Ensuring the privacy and security of sensitive research data.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Data Security</a:t>
            </a:r>
            <a:r>
              <a:rPr lang="en-US" dirty="0"/>
              <a:t>: Implementing and maintaining data security measures.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Data Visualization</a:t>
            </a:r>
            <a:r>
              <a:rPr lang="en-US" dirty="0"/>
              <a:t>: Creating clear and informative data visualizations.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Database Management</a:t>
            </a:r>
            <a:r>
              <a:rPr lang="en-US" dirty="0"/>
              <a:t>: Managing and organizing research databases.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Digital Data Management</a:t>
            </a:r>
            <a:r>
              <a:rPr lang="en-US" dirty="0"/>
              <a:t>: Efficiently managing digital data and utilizing cloud storage solutions.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Documentation Compliance</a:t>
            </a:r>
            <a:r>
              <a:rPr lang="en-US" dirty="0"/>
              <a:t>: Ensuring all documentation meets regulatory and institutional standards.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Documentation Practices</a:t>
            </a:r>
            <a:r>
              <a:rPr lang="en-US" dirty="0"/>
              <a:t>: Maintaining thorough and accurate documentation of all research activities.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Documentation Standards</a:t>
            </a:r>
            <a:r>
              <a:rPr lang="en-US" dirty="0"/>
              <a:t>: Ensuring all research documentation meets high standards of accuracy and completeness.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Digital Archiving</a:t>
            </a:r>
            <a:r>
              <a:rPr lang="en-US" dirty="0"/>
              <a:t>: Archiving digital data and research materials securely.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Record Keeping</a:t>
            </a:r>
            <a:r>
              <a:rPr lang="en-US" dirty="0"/>
              <a:t>: Maintaining detailed and accurate lab notebooks and records.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Reproducible Research</a:t>
            </a:r>
            <a:r>
              <a:rPr lang="en-US" dirty="0"/>
              <a:t>: Ensuring research methods and results are reproducible.</a:t>
            </a:r>
          </a:p>
        </p:txBody>
      </p:sp>
    </p:spTree>
    <p:extLst>
      <p:ext uri="{BB962C8B-B14F-4D97-AF65-F5344CB8AC3E}">
        <p14:creationId xmlns:p14="http://schemas.microsoft.com/office/powerpoint/2010/main" val="1672350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9D0E43-4526-579A-4A0C-68920420BE8C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BAFA11-052A-6B9C-7601-A3CC5EE5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118662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Research and Technical Skills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Communication and Collaboration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62B94-55BE-3F60-8D91-CADDF48226C7}"/>
              </a:ext>
            </a:extLst>
          </p:cNvPr>
          <p:cNvSpPr txBox="1"/>
          <p:nvPr/>
        </p:nvSpPr>
        <p:spPr>
          <a:xfrm>
            <a:off x="214808" y="1039476"/>
            <a:ext cx="11762381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b="1" dirty="0"/>
              <a:t>Academic Writing</a:t>
            </a:r>
            <a:r>
              <a:rPr lang="en-US" dirty="0"/>
              <a:t>: Writing and publishing academic papers.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Communication Skills</a:t>
            </a:r>
            <a:r>
              <a:rPr lang="en-US" dirty="0"/>
              <a:t>: Proficiency in writing and presenting research findings.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Critical Reading</a:t>
            </a:r>
            <a:r>
              <a:rPr lang="en-US" dirty="0"/>
              <a:t>: Ability to critically read and assess scientific papers.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Critical Thinking</a:t>
            </a:r>
            <a:r>
              <a:rPr lang="en-US" dirty="0"/>
              <a:t>: Ability to critically evaluate scientific literature and experimental results.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Digital Communication</a:t>
            </a:r>
            <a:r>
              <a:rPr lang="en-US" dirty="0"/>
              <a:t>: Utilizing digital platforms to communicate research findings effectively.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Journal Club Participation</a:t>
            </a:r>
            <a:r>
              <a:rPr lang="en-US" dirty="0"/>
              <a:t>: Actively participating in and contributing to journal club discussions.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Knowledge Translation</a:t>
            </a:r>
            <a:r>
              <a:rPr lang="en-US" dirty="0"/>
              <a:t>: Translating complex scientific knowledge into practical applications or policies.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Literature Review</a:t>
            </a:r>
            <a:r>
              <a:rPr lang="en-US" dirty="0"/>
              <a:t>: Ability to conduct thorough and comprehensive literature reviews.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Media Communication</a:t>
            </a:r>
            <a:r>
              <a:rPr lang="en-US" dirty="0"/>
              <a:t>: Communicating research findings to the media effectively and responsibly.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Media Engagement</a:t>
            </a:r>
            <a:r>
              <a:rPr lang="en-US" dirty="0"/>
              <a:t>: Engaging with media to communicate research findings.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Presentation Design</a:t>
            </a:r>
            <a:r>
              <a:rPr lang="en-US" dirty="0"/>
              <a:t>: Designing visually appealing and effective presentation materials.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Presentation Feedback</a:t>
            </a:r>
            <a:r>
              <a:rPr lang="en-US" dirty="0"/>
              <a:t>: Giving and receiving constructive feedback on presentations.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Presentation Skills</a:t>
            </a:r>
            <a:r>
              <a:rPr lang="en-US" dirty="0"/>
              <a:t>: Mastering public speaking and presentation skills for scientific conferences.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Presentation Software</a:t>
            </a:r>
            <a:r>
              <a:rPr lang="en-US" dirty="0"/>
              <a:t>: Proficiency with software for creating scientific presentations (e.g., PowerPoint, Keynote).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Public Engagement</a:t>
            </a:r>
            <a:r>
              <a:rPr lang="en-US" dirty="0"/>
              <a:t>: Ability to communicate scientific concepts to the public or non-specialists.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Science Communication</a:t>
            </a:r>
            <a:r>
              <a:rPr lang="en-US" dirty="0"/>
              <a:t>: Communicating scientific concepts clearly to non-specialists.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Scientific Blogging</a:t>
            </a:r>
            <a:r>
              <a:rPr lang="en-US" dirty="0"/>
              <a:t>: Writing and managing a scientific blog.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Scientific Writing</a:t>
            </a:r>
            <a:r>
              <a:rPr lang="en-US" dirty="0"/>
              <a:t>: Skill in writing scientific papers and reports.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Science Writing for Lay Audiences</a:t>
            </a:r>
            <a:r>
              <a:rPr lang="en-US" dirty="0"/>
              <a:t>: Writing about scientific topics in a way that is accessible to non-specialists.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Social Media Engagement</a:t>
            </a:r>
            <a:r>
              <a:rPr lang="en-US" dirty="0"/>
              <a:t>: Using social media to engage with the scientific community.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Writing Reviews</a:t>
            </a:r>
            <a:r>
              <a:rPr lang="en-US" dirty="0"/>
              <a:t>: Writing comprehensive reviews of the literature.</a:t>
            </a:r>
          </a:p>
        </p:txBody>
      </p:sp>
    </p:spTree>
    <p:extLst>
      <p:ext uri="{BB962C8B-B14F-4D97-AF65-F5344CB8AC3E}">
        <p14:creationId xmlns:p14="http://schemas.microsoft.com/office/powerpoint/2010/main" val="2563660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9D0E43-4526-579A-4A0C-68920420BE8C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BAFA11-052A-6B9C-7601-A3CC5EE5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118662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Research and Technical Skills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Teamwork and Collaboration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62B94-55BE-3F60-8D91-CADDF48226C7}"/>
              </a:ext>
            </a:extLst>
          </p:cNvPr>
          <p:cNvSpPr txBox="1"/>
          <p:nvPr/>
        </p:nvSpPr>
        <p:spPr>
          <a:xfrm>
            <a:off x="214808" y="1039476"/>
            <a:ext cx="1176238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b="1" dirty="0"/>
              <a:t>Adaptability to Change</a:t>
            </a:r>
            <a:r>
              <a:rPr lang="en-US" dirty="0"/>
              <a:t>: Adapting to new research directions or funding priorities.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Adaptation to Technology</a:t>
            </a:r>
            <a:r>
              <a:rPr lang="en-US" dirty="0"/>
              <a:t>: Quickly adapting to new technologies and methodologies.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Collaboration</a:t>
            </a:r>
            <a:r>
              <a:rPr lang="en-US" dirty="0"/>
              <a:t>: Ability to work effectively in a team.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Collaboration Tools</a:t>
            </a:r>
            <a:r>
              <a:rPr lang="en-US" dirty="0"/>
              <a:t>: Proficiency with collaborative tools and platforms (e.g., shared drives, project management software).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Collaborative Grant Management</a:t>
            </a:r>
            <a:r>
              <a:rPr lang="en-US" dirty="0"/>
              <a:t>: Managing joint grant projects with multiple collaborators and institutions.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Collaborative Grant Writing</a:t>
            </a:r>
            <a:r>
              <a:rPr lang="en-US" dirty="0"/>
              <a:t>: Collaborating with others to write and submit joint grant proposals.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Collaborative Research Tools</a:t>
            </a:r>
            <a:r>
              <a:rPr lang="en-US" dirty="0"/>
              <a:t>: Proficiency with collaborative research tools and software.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Collaborative Software</a:t>
            </a:r>
            <a:r>
              <a:rPr lang="en-US" dirty="0"/>
              <a:t>: Using collaborative software for joint research projects.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Collaborative Writing</a:t>
            </a:r>
            <a:r>
              <a:rPr lang="en-US" dirty="0"/>
              <a:t>: Collaborating on writing projects with multiple authors.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Conflict Management</a:t>
            </a:r>
            <a:r>
              <a:rPr lang="en-US" dirty="0"/>
              <a:t>: Managing and resolving conflicts within the research team.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Conflict Mediation</a:t>
            </a:r>
            <a:r>
              <a:rPr lang="en-US" dirty="0"/>
              <a:t>: Mediating conflicts within the research team to maintain a positive working environment.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Conflict of Interest Management</a:t>
            </a:r>
            <a:r>
              <a:rPr lang="en-US" dirty="0"/>
              <a:t>: Identifying and managing conflicts of interest in research.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Conflict Resolution Skills</a:t>
            </a:r>
            <a:r>
              <a:rPr lang="en-US" dirty="0"/>
              <a:t>: Resolving conflicts within the research team constructively.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Continuous Improvement</a:t>
            </a:r>
            <a:r>
              <a:rPr lang="en-US" dirty="0"/>
              <a:t>: Applying continuous improvement principles to enhance research processes.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Continuous Learning</a:t>
            </a:r>
            <a:r>
              <a:rPr lang="en-US" dirty="0"/>
              <a:t>: Commitment to continuous learning and staying updated with the latest research.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Cross-Cultural Communication</a:t>
            </a:r>
            <a:r>
              <a:rPr lang="en-US" dirty="0"/>
              <a:t>: Effectively communicating with international collaborators.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Cross-Cultural Competence</a:t>
            </a:r>
            <a:r>
              <a:rPr lang="en-US" dirty="0"/>
              <a:t>: Demonstrating competence in working with international and cross-cultural teams.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Cross-Disciplinary Collaboration</a:t>
            </a:r>
            <a:r>
              <a:rPr lang="en-US" dirty="0"/>
              <a:t>: Working effectively with researchers from other disciplines.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Cross-Disciplinary Training</a:t>
            </a:r>
            <a:r>
              <a:rPr lang="en-US" dirty="0"/>
              <a:t>: Pursuing training opportunities in disciplines related to your research..</a:t>
            </a:r>
          </a:p>
        </p:txBody>
      </p:sp>
    </p:spTree>
    <p:extLst>
      <p:ext uri="{BB962C8B-B14F-4D97-AF65-F5344CB8AC3E}">
        <p14:creationId xmlns:p14="http://schemas.microsoft.com/office/powerpoint/2010/main" val="3127870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9D0E43-4526-579A-4A0C-68920420BE8C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BAFA11-052A-6B9C-7601-A3CC5EE5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118662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Research and Technical Skills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Teamwork and Collaboration (continued)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62B94-55BE-3F60-8D91-CADDF48226C7}"/>
              </a:ext>
            </a:extLst>
          </p:cNvPr>
          <p:cNvSpPr txBox="1"/>
          <p:nvPr/>
        </p:nvSpPr>
        <p:spPr>
          <a:xfrm>
            <a:off x="214808" y="1249541"/>
            <a:ext cx="1176238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0"/>
            </a:pPr>
            <a:r>
              <a:rPr lang="en-US" b="1" dirty="0"/>
              <a:t>Cross-Functional Collaboration</a:t>
            </a:r>
            <a:r>
              <a:rPr lang="en-US" dirty="0"/>
              <a:t>: Working with offices, such as development, to advance research goals.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en-US" b="1" dirty="0"/>
              <a:t>Interdepartmental Coordination</a:t>
            </a:r>
            <a:r>
              <a:rPr lang="en-US" dirty="0"/>
              <a:t>: Coordinating efforts and resources across different departments.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en-US" b="1" dirty="0"/>
              <a:t>Interdisciplinary Collaboration</a:t>
            </a:r>
            <a:r>
              <a:rPr lang="en-US" dirty="0"/>
              <a:t>: Collaborating effectively across different scientific disciplines.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en-US" b="1" dirty="0"/>
              <a:t>Interdisciplinary Knowledge</a:t>
            </a:r>
            <a:r>
              <a:rPr lang="en-US" dirty="0"/>
              <a:t>: Understanding of related fields and integrating knowledge across disciplines.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en-US" b="1" dirty="0"/>
              <a:t>Interdisciplinary Problem Solving</a:t>
            </a:r>
            <a:r>
              <a:rPr lang="en-US" dirty="0"/>
              <a:t>: Solving research problems using knowledge from multiple disciplines.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en-US" b="1" dirty="0"/>
              <a:t>Interpersonal Communication</a:t>
            </a:r>
            <a:r>
              <a:rPr lang="en-US" dirty="0"/>
              <a:t>: Enhancing interpersonal communication within the lab.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en-US" b="1" dirty="0"/>
              <a:t>Interpersonal Dynamics</a:t>
            </a:r>
            <a:r>
              <a:rPr lang="en-US" dirty="0"/>
              <a:t>: Navigating interpersonal dynamics within the lab effectively.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en-US" b="1" dirty="0"/>
              <a:t>Interpersonal Skills</a:t>
            </a:r>
            <a:r>
              <a:rPr lang="en-US" dirty="0"/>
              <a:t>: Building strong working relationships with colleagues and collaborators.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en-US" b="1" dirty="0"/>
              <a:t>Global Collaboration</a:t>
            </a:r>
            <a:r>
              <a:rPr lang="en-US" dirty="0"/>
              <a:t>: Collaborating with international research teams and understanding global research standards.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en-US" b="1" dirty="0"/>
              <a:t>Mentoring Undergraduates</a:t>
            </a:r>
            <a:r>
              <a:rPr lang="en-US" dirty="0"/>
              <a:t>: Effectively mentoring and supervising undergraduate students.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en-US" b="1" dirty="0"/>
              <a:t>Mentorship</a:t>
            </a:r>
            <a:r>
              <a:rPr lang="en-US" dirty="0"/>
              <a:t>: Ability to mentor and train junior students or lab members.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en-US" b="1" dirty="0"/>
              <a:t>Networking Events</a:t>
            </a:r>
            <a:r>
              <a:rPr lang="en-US" dirty="0"/>
              <a:t>: Effectively participating in networking events and conferences.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en-US" b="1" dirty="0"/>
              <a:t>Networking Skills</a:t>
            </a:r>
            <a:r>
              <a:rPr lang="en-US" dirty="0"/>
              <a:t>: Actively building a professional network within the scientific community.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en-US" b="1" dirty="0"/>
              <a:t>Networking</a:t>
            </a:r>
            <a:r>
              <a:rPr lang="en-US" dirty="0"/>
              <a:t>: Building professional relationships and collaborations.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en-US" b="1" dirty="0"/>
              <a:t>Open Science Practices</a:t>
            </a:r>
            <a:r>
              <a:rPr lang="en-US" dirty="0"/>
              <a:t>: Adopting open science practices to share data and results.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en-US" b="1" dirty="0"/>
              <a:t>Remote Collaboration</a:t>
            </a:r>
            <a:r>
              <a:rPr lang="en-US" dirty="0"/>
              <a:t>: Skills in collaborating effectively with remote teams.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en-US" b="1" dirty="0"/>
              <a:t>Research Networking</a:t>
            </a:r>
            <a:r>
              <a:rPr lang="en-US" dirty="0"/>
              <a:t>: Networking with researchers in other institutions and disciplines.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en-US" b="1" dirty="0"/>
              <a:t>Stakeholder Engagement</a:t>
            </a:r>
            <a:r>
              <a:rPr lang="en-US" dirty="0"/>
              <a:t>: Engaging with stakeholders, including funders, industry partners, and the community.</a:t>
            </a:r>
          </a:p>
        </p:txBody>
      </p:sp>
    </p:spTree>
    <p:extLst>
      <p:ext uri="{BB962C8B-B14F-4D97-AF65-F5344CB8AC3E}">
        <p14:creationId xmlns:p14="http://schemas.microsoft.com/office/powerpoint/2010/main" val="1862879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9D0E43-4526-579A-4A0C-68920420BE8C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BAFA11-052A-6B9C-7601-A3CC5EE5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118662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Research and Technical Skills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Project and Resource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62B94-55BE-3F60-8D91-CADDF48226C7}"/>
              </a:ext>
            </a:extLst>
          </p:cNvPr>
          <p:cNvSpPr txBox="1"/>
          <p:nvPr/>
        </p:nvSpPr>
        <p:spPr>
          <a:xfrm>
            <a:off x="214808" y="1249541"/>
            <a:ext cx="117623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b="1" dirty="0"/>
              <a:t>Budget Management</a:t>
            </a:r>
            <a:r>
              <a:rPr lang="en-US" dirty="0"/>
              <a:t>: Managing research project budgets effectively.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Grant Budgeting</a:t>
            </a:r>
            <a:r>
              <a:rPr lang="en-US" dirty="0"/>
              <a:t>: Skills in creating and managing grant budgets.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Grant Compliance</a:t>
            </a:r>
            <a:r>
              <a:rPr lang="en-US" dirty="0"/>
              <a:t>: Ensuring compliance with grant requirements and reporting.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Grant Management</a:t>
            </a:r>
            <a:r>
              <a:rPr lang="en-US" dirty="0"/>
              <a:t>: Overseeing the budget and reporting for funded research projects.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Project Dissemination</a:t>
            </a:r>
            <a:r>
              <a:rPr lang="en-US" dirty="0"/>
              <a:t>: Effective dissemination of research findings through various channels (e.g., conferences, workshops).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Project Evaluation</a:t>
            </a:r>
            <a:r>
              <a:rPr lang="en-US" dirty="0"/>
              <a:t>: Evaluating the success and impact of research projects.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Project Management</a:t>
            </a:r>
            <a:r>
              <a:rPr lang="en-US" dirty="0"/>
              <a:t>: Ability to manage time, resources, and projects effectively.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Proposal Writing</a:t>
            </a:r>
            <a:r>
              <a:rPr lang="en-US" dirty="0"/>
              <a:t>: Writing successful research proposals and funding applications.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Protocol Development</a:t>
            </a:r>
            <a:r>
              <a:rPr lang="en-US" dirty="0"/>
              <a:t>: Creating and optimizing experimental protocols.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Resource Allocation Strategy</a:t>
            </a:r>
            <a:r>
              <a:rPr lang="en-US" dirty="0"/>
              <a:t>: Developing strategies for the efficient allocation of lab resources.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Resource Allocation</a:t>
            </a:r>
            <a:r>
              <a:rPr lang="en-US" dirty="0"/>
              <a:t>: Efficiently allocating resources for research projects.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Resource Management</a:t>
            </a:r>
            <a:r>
              <a:rPr lang="en-US" dirty="0"/>
              <a:t>: Efficiently managing lab resources, including supplies and equipment.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Risk Management</a:t>
            </a:r>
            <a:r>
              <a:rPr lang="en-US" dirty="0"/>
              <a:t>: Identifying and mitigating risks in research projects.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Strategic Planning</a:t>
            </a:r>
            <a:r>
              <a:rPr lang="en-US" dirty="0"/>
              <a:t>: Engaging in strategic planning for research projects and career development.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Strategic Thinking</a:t>
            </a:r>
            <a:r>
              <a:rPr lang="en-US" dirty="0"/>
              <a:t>: Applying strategic thinking to plan and execute research projects.</a:t>
            </a:r>
          </a:p>
        </p:txBody>
      </p:sp>
    </p:spTree>
    <p:extLst>
      <p:ext uri="{BB962C8B-B14F-4D97-AF65-F5344CB8AC3E}">
        <p14:creationId xmlns:p14="http://schemas.microsoft.com/office/powerpoint/2010/main" val="1438758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9D0E43-4526-579A-4A0C-68920420BE8C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BAFA11-052A-6B9C-7601-A3CC5EE5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118662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Research and Technical Skills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Funding (Fellowships and Grants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etc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62B94-55BE-3F60-8D91-CADDF48226C7}"/>
              </a:ext>
            </a:extLst>
          </p:cNvPr>
          <p:cNvSpPr txBox="1"/>
          <p:nvPr/>
        </p:nvSpPr>
        <p:spPr>
          <a:xfrm>
            <a:off x="214808" y="1249541"/>
            <a:ext cx="1176238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b="1" dirty="0"/>
              <a:t>Collaborative Grant Management</a:t>
            </a:r>
            <a:r>
              <a:rPr lang="en-US" dirty="0"/>
              <a:t>: Managing joint grant projects with multiple collaborators and institutions.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Collaborative Grant Writing</a:t>
            </a:r>
            <a:r>
              <a:rPr lang="en-US" dirty="0"/>
              <a:t>: Collaborating with others to write and submit joint grant proposals.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Funding Acquisition</a:t>
            </a:r>
            <a:r>
              <a:rPr lang="en-US" dirty="0"/>
              <a:t>: Identifying and pursuing funding opportunities.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Funding Diversification</a:t>
            </a:r>
            <a:r>
              <a:rPr lang="en-US" dirty="0"/>
              <a:t>: Diversifying funding sources to ensure financial stability of research projects.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Funding Opportunities Identification</a:t>
            </a:r>
            <a:r>
              <a:rPr lang="en-US" dirty="0"/>
              <a:t>: Identifying and pursuing new funding opportunities.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Funding Proposal Review</a:t>
            </a:r>
            <a:r>
              <a:rPr lang="en-US" dirty="0"/>
              <a:t>: Reviewing and critiquing funding proposals.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Grant Budgeting</a:t>
            </a:r>
            <a:r>
              <a:rPr lang="en-US" dirty="0"/>
              <a:t>: Skills in creating and managing grant budgets.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Grant Compliance</a:t>
            </a:r>
            <a:r>
              <a:rPr lang="en-US" dirty="0"/>
              <a:t>: Ensuring compliance with grant requirements and reporting.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Grant Management</a:t>
            </a:r>
            <a:r>
              <a:rPr lang="en-US" dirty="0"/>
              <a:t>: Overseeing the budget and reporting for funded research projects.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Grant Writing</a:t>
            </a:r>
            <a:r>
              <a:rPr lang="en-US" dirty="0"/>
              <a:t>: Skills in writing grant proposals and securing funding.</a:t>
            </a:r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7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F97458-FAC3-524E-B4F3-F98C78F9C1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7382" r="12077"/>
          <a:stretch/>
        </p:blipFill>
        <p:spPr>
          <a:xfrm>
            <a:off x="3910330" y="1076547"/>
            <a:ext cx="8281670" cy="57769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62C888-97B4-8B4D-9BBE-09D127214F35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02FFA0-1CC7-8244-A4D4-6447AC2869FD}"/>
              </a:ext>
            </a:extLst>
          </p:cNvPr>
          <p:cNvSpPr/>
          <p:nvPr/>
        </p:nvSpPr>
        <p:spPr>
          <a:xfrm>
            <a:off x="13446" y="1428980"/>
            <a:ext cx="3973088" cy="476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B0F0"/>
                </a:solidFill>
                <a:latin typeface="Century Gothic" panose="020B0502020202020204" pitchFamily="34" charset="0"/>
              </a:rPr>
              <a:t>We came together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B0F0"/>
                </a:solidFill>
                <a:latin typeface="Century Gothic" panose="020B0502020202020204" pitchFamily="34" charset="0"/>
              </a:rPr>
              <a:t>We organized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B0F0"/>
                </a:solidFill>
                <a:latin typeface="Century Gothic" panose="020B0502020202020204" pitchFamily="34" charset="0"/>
              </a:rPr>
              <a:t>We stayed safe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B0F0"/>
                </a:solidFill>
                <a:latin typeface="Century Gothic" panose="020B0502020202020204" pitchFamily="34" charset="0"/>
              </a:rPr>
              <a:t>We were innovative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B0F0"/>
                </a:solidFill>
                <a:latin typeface="Century Gothic" panose="020B0502020202020204" pitchFamily="34" charset="0"/>
              </a:rPr>
              <a:t>We adapted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B0F0"/>
                </a:solidFill>
                <a:latin typeface="Century Gothic" panose="020B0502020202020204" pitchFamily="34" charset="0"/>
              </a:rPr>
              <a:t>We showed strength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1744F1D-70C6-C743-8B90-6F6F0FC82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118662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Pandemic, Diversity, and a Divided America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2020: a year that almost wasn’t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2BE307-A832-9841-910A-6643E5763393}"/>
              </a:ext>
            </a:extLst>
          </p:cNvPr>
          <p:cNvSpPr/>
          <p:nvPr/>
        </p:nvSpPr>
        <p:spPr>
          <a:xfrm>
            <a:off x="13446" y="1239511"/>
            <a:ext cx="38834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Century Gothic" panose="020B0502020202020204" pitchFamily="34" charset="0"/>
              </a:rPr>
              <a:t>nonetheless, some things did go well:</a:t>
            </a:r>
          </a:p>
        </p:txBody>
      </p:sp>
    </p:spTree>
    <p:extLst>
      <p:ext uri="{BB962C8B-B14F-4D97-AF65-F5344CB8AC3E}">
        <p14:creationId xmlns:p14="http://schemas.microsoft.com/office/powerpoint/2010/main" val="108966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9D0E43-4526-579A-4A0C-68920420BE8C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BAFA11-052A-6B9C-7601-A3CC5EE5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118662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Professional Development and Ethics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Continuous Learning and Mentorship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62B94-55BE-3F60-8D91-CADDF48226C7}"/>
              </a:ext>
            </a:extLst>
          </p:cNvPr>
          <p:cNvSpPr txBox="1"/>
          <p:nvPr/>
        </p:nvSpPr>
        <p:spPr>
          <a:xfrm>
            <a:off x="214808" y="1249541"/>
            <a:ext cx="1176238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b="1" dirty="0"/>
              <a:t>Career Mentorship</a:t>
            </a:r>
            <a:r>
              <a:rPr lang="en-US" dirty="0"/>
              <a:t>: Seeking and providing career mentorship.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Continuous Improvement</a:t>
            </a:r>
            <a:r>
              <a:rPr lang="en-US" dirty="0"/>
              <a:t>: Applying continuous improvement principles to enhance research processes.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Continuous Learning</a:t>
            </a:r>
            <a:r>
              <a:rPr lang="en-US" dirty="0"/>
              <a:t>: Commitment to continuous learning and staying updated with the latest research.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Critical Feedback</a:t>
            </a:r>
            <a:r>
              <a:rPr lang="en-US" dirty="0"/>
              <a:t>: Giving and receiving constructive feedback.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Life-Long Learning</a:t>
            </a:r>
            <a:r>
              <a:rPr lang="en-US" dirty="0"/>
              <a:t>: Committing to life-long learning and professional development.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Mentoring Undergraduates</a:t>
            </a:r>
            <a:r>
              <a:rPr lang="en-US" dirty="0"/>
              <a:t>: Effectively mentoring and supervising undergraduate students.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Mentorship</a:t>
            </a:r>
            <a:r>
              <a:rPr lang="en-US" dirty="0"/>
              <a:t>: Ability to mentor and train junior students or lab members.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Professional Certification</a:t>
            </a:r>
            <a:r>
              <a:rPr lang="en-US" dirty="0"/>
              <a:t>: Obtaining professional certifications relevant to your research field.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Professional Development Planning</a:t>
            </a:r>
            <a:r>
              <a:rPr lang="en-US" dirty="0"/>
              <a:t>: Creating and following a professional development plan.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Professional Development</a:t>
            </a:r>
            <a:r>
              <a:rPr lang="en-US" dirty="0"/>
              <a:t>: Actively seeking opportunities for professional growth.</a:t>
            </a:r>
          </a:p>
        </p:txBody>
      </p:sp>
    </p:spTree>
    <p:extLst>
      <p:ext uri="{BB962C8B-B14F-4D97-AF65-F5344CB8AC3E}">
        <p14:creationId xmlns:p14="http://schemas.microsoft.com/office/powerpoint/2010/main" val="2109371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9D0E43-4526-579A-4A0C-68920420BE8C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BAFA11-052A-6B9C-7601-A3CC5EE5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118662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Professional Development and Ethics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Ethics and Compliance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62B94-55BE-3F60-8D91-CADDF48226C7}"/>
              </a:ext>
            </a:extLst>
          </p:cNvPr>
          <p:cNvSpPr txBox="1"/>
          <p:nvPr/>
        </p:nvSpPr>
        <p:spPr>
          <a:xfrm>
            <a:off x="214808" y="1249541"/>
            <a:ext cx="1176238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b="1" dirty="0"/>
              <a:t>Biosecurity</a:t>
            </a:r>
            <a:r>
              <a:rPr lang="en-US" dirty="0"/>
              <a:t>: Understanding and implementing biosecurity measures in the lab.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Conflict of Interest Management</a:t>
            </a:r>
            <a:r>
              <a:rPr lang="en-US" dirty="0"/>
              <a:t>: Identifying and managing conflicts of interest in research.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Data Ethics</a:t>
            </a:r>
            <a:r>
              <a:rPr lang="en-US" dirty="0"/>
              <a:t>: Applying ethical considerations to data collection, analysis, and sharing.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Ethical AI Use</a:t>
            </a:r>
            <a:r>
              <a:rPr lang="en-US" dirty="0"/>
              <a:t>: Understanding ethical considerations in using AI and machine learning in research.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Ethical Conduct</a:t>
            </a:r>
            <a:r>
              <a:rPr lang="en-US" dirty="0"/>
              <a:t>: Understanding and adherence to ethical guidelines in research.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Ethical Data Management</a:t>
            </a:r>
            <a:r>
              <a:rPr lang="en-US" dirty="0"/>
              <a:t>: Ensuring ethical management and sharing of research data.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Ethical Data Sharing</a:t>
            </a:r>
            <a:r>
              <a:rPr lang="en-US" dirty="0"/>
              <a:t>: Sharing data ethically and in accordance with open science principles.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Ethical Dilemmas</a:t>
            </a:r>
            <a:r>
              <a:rPr lang="en-US" dirty="0"/>
              <a:t>: Navigating and resolving ethical dilemmas in research.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Ethical Publication</a:t>
            </a:r>
            <a:r>
              <a:rPr lang="en-US" dirty="0"/>
              <a:t>: Understanding the ethics of authorship and publication.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Ethical Reporting</a:t>
            </a:r>
            <a:r>
              <a:rPr lang="en-US" dirty="0"/>
              <a:t>: Reporting research findings ethically and transparently.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Ethical Review</a:t>
            </a:r>
            <a:r>
              <a:rPr lang="en-US" dirty="0"/>
              <a:t>: Conducting ethical reviews of research proposals.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Ethical Reviewing</a:t>
            </a:r>
            <a:r>
              <a:rPr lang="en-US" dirty="0"/>
              <a:t>: Participating in ethical review boards or committees.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Ethical Use of Animals</a:t>
            </a:r>
            <a:r>
              <a:rPr lang="en-US" dirty="0"/>
              <a:t>: Conducting research with animals ethically and in compliance with regulations.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Ethics Training</a:t>
            </a:r>
            <a:r>
              <a:rPr lang="en-US" dirty="0"/>
              <a:t>: Participating in and applying ethics training programs.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Human Subjects Research</a:t>
            </a:r>
            <a:r>
              <a:rPr lang="en-US" dirty="0"/>
              <a:t>: Conducting research involving human subjects ethically and compliantly.</a:t>
            </a:r>
          </a:p>
        </p:txBody>
      </p:sp>
    </p:spTree>
    <p:extLst>
      <p:ext uri="{BB962C8B-B14F-4D97-AF65-F5344CB8AC3E}">
        <p14:creationId xmlns:p14="http://schemas.microsoft.com/office/powerpoint/2010/main" val="1188301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9D0E43-4526-579A-4A0C-68920420BE8C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BAFA11-052A-6B9C-7601-A3CC5EE5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118662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Professional Development and Ethics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Ethics and Compliance (continued)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62B94-55BE-3F60-8D91-CADDF48226C7}"/>
              </a:ext>
            </a:extLst>
          </p:cNvPr>
          <p:cNvSpPr txBox="1"/>
          <p:nvPr/>
        </p:nvSpPr>
        <p:spPr>
          <a:xfrm>
            <a:off x="214808" y="1249541"/>
            <a:ext cx="1176238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6"/>
            </a:pPr>
            <a:r>
              <a:rPr lang="en-US" b="1" dirty="0"/>
              <a:t>Intellectual Property Law</a:t>
            </a:r>
            <a:r>
              <a:rPr lang="en-US" dirty="0"/>
              <a:t>: Understanding intellectual property law and its implications for research.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b="1" dirty="0"/>
              <a:t>Intellectual Property Management</a:t>
            </a:r>
            <a:r>
              <a:rPr lang="en-US" dirty="0"/>
              <a:t>: Understanding the management of intellectual property in research.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b="1" dirty="0"/>
              <a:t>Intellectual Property Strategy</a:t>
            </a:r>
            <a:r>
              <a:rPr lang="en-US" dirty="0"/>
              <a:t>: Developing strategies to protect intellectual property and innovations.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b="1" dirty="0"/>
              <a:t>Legal Compliance</a:t>
            </a:r>
            <a:r>
              <a:rPr lang="en-US" dirty="0"/>
              <a:t>: Ensuring all research activities comply with relevant laws and regulations.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b="1" dirty="0"/>
              <a:t>Professional Ethics</a:t>
            </a:r>
            <a:r>
              <a:rPr lang="en-US" dirty="0"/>
              <a:t>: Adhering to professional ethics in all aspects of research and collaboration.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b="1" dirty="0"/>
              <a:t>Publication Ethics</a:t>
            </a:r>
            <a:r>
              <a:rPr lang="en-US" dirty="0"/>
              <a:t>: Understanding and adhering to publication ethics and standards.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b="1" dirty="0"/>
              <a:t>Regulatory Affairs Knowledge</a:t>
            </a:r>
            <a:r>
              <a:rPr lang="en-US" dirty="0"/>
              <a:t>: Understanding regulatory affairs and ensuring compliance in research.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b="1" dirty="0"/>
              <a:t>Regulatory Compliance</a:t>
            </a:r>
            <a:r>
              <a:rPr lang="en-US" dirty="0"/>
              <a:t>: Knowledge of regulatory requirements and ensuring compliance.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b="1" dirty="0"/>
              <a:t>Research Governance</a:t>
            </a:r>
            <a:r>
              <a:rPr lang="en-US" dirty="0"/>
              <a:t>: Understanding and participating in the governance structures of research institutions.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b="1" dirty="0"/>
              <a:t>Research Integrity</a:t>
            </a:r>
            <a:r>
              <a:rPr lang="en-US" dirty="0"/>
              <a:t>: Upholding the highest standards of research integrity and honesty.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b="1" dirty="0"/>
              <a:t>Scientific Ethics</a:t>
            </a:r>
            <a:r>
              <a:rPr lang="en-US" dirty="0"/>
              <a:t>: Deep understanding of scientific integrity and ethical issues.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b="1" dirty="0"/>
              <a:t>Scientific Integrity</a:t>
            </a:r>
            <a:r>
              <a:rPr lang="en-US" dirty="0"/>
              <a:t>: Upholding the highest standards of scientific integrity and honesty.</a:t>
            </a:r>
          </a:p>
        </p:txBody>
      </p:sp>
    </p:spTree>
    <p:extLst>
      <p:ext uri="{BB962C8B-B14F-4D97-AF65-F5344CB8AC3E}">
        <p14:creationId xmlns:p14="http://schemas.microsoft.com/office/powerpoint/2010/main" val="3458270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9D0E43-4526-579A-4A0C-68920420BE8C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BAFA11-052A-6B9C-7601-A3CC5EE5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118662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Innovation and Technology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Technology and Innovation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62B94-55BE-3F60-8D91-CADDF48226C7}"/>
              </a:ext>
            </a:extLst>
          </p:cNvPr>
          <p:cNvSpPr txBox="1"/>
          <p:nvPr/>
        </p:nvSpPr>
        <p:spPr>
          <a:xfrm>
            <a:off x="214808" y="1249541"/>
            <a:ext cx="1176238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b="1" dirty="0"/>
              <a:t>Adaptation to Technology</a:t>
            </a:r>
            <a:r>
              <a:rPr lang="en-US" dirty="0"/>
              <a:t>: Quickly adapting to new technologies and methodologies.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Digital Literacy</a:t>
            </a:r>
            <a:r>
              <a:rPr lang="en-US" dirty="0"/>
              <a:t>: Proficiency in digital tools and platforms used in research.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Digital Transformation</a:t>
            </a:r>
            <a:r>
              <a:rPr lang="en-US" dirty="0"/>
              <a:t>: Leading digital transformation initiatives within the lab.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Emerging Technologies</a:t>
            </a:r>
            <a:r>
              <a:rPr lang="en-US" dirty="0"/>
              <a:t>: Staying abreast of and integrating emerging technologies into research practices.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Innovation Implementation</a:t>
            </a:r>
            <a:r>
              <a:rPr lang="en-US" dirty="0"/>
              <a:t>: Implementing innovative research techniques and technologies.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Innovation Management</a:t>
            </a:r>
            <a:r>
              <a:rPr lang="en-US" dirty="0"/>
              <a:t>: Managing and implementing innovative ideas in research.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Innovation</a:t>
            </a:r>
            <a:r>
              <a:rPr lang="en-US" dirty="0"/>
              <a:t>: Creativity in developing new methods or approaches to research problems.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Technology Assessment</a:t>
            </a:r>
            <a:r>
              <a:rPr lang="en-US" dirty="0"/>
              <a:t>: Assessing and integrating new technologies into the research workflow.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Technology Integration</a:t>
            </a:r>
            <a:r>
              <a:rPr lang="en-US" dirty="0"/>
              <a:t>: Integrating new technologies and methodologies into research.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Technology Literacy</a:t>
            </a:r>
            <a:r>
              <a:rPr lang="en-US" dirty="0"/>
              <a:t>: Staying current with the latest technological advancements in the field.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Technology Transfer</a:t>
            </a:r>
            <a:r>
              <a:rPr lang="en-US" dirty="0"/>
              <a:t>: Understanding the process of technology transfer and commercialization.</a:t>
            </a:r>
          </a:p>
        </p:txBody>
      </p:sp>
    </p:spTree>
    <p:extLst>
      <p:ext uri="{BB962C8B-B14F-4D97-AF65-F5344CB8AC3E}">
        <p14:creationId xmlns:p14="http://schemas.microsoft.com/office/powerpoint/2010/main" val="2535111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9D0E43-4526-579A-4A0C-68920420BE8C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BAFA11-052A-6B9C-7601-A3CC5EE5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118662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Innovation and Technology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Digital and Automation Skills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62B94-55BE-3F60-8D91-CADDF48226C7}"/>
              </a:ext>
            </a:extLst>
          </p:cNvPr>
          <p:cNvSpPr txBox="1"/>
          <p:nvPr/>
        </p:nvSpPr>
        <p:spPr>
          <a:xfrm>
            <a:off x="214808" y="1249541"/>
            <a:ext cx="1176238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b="1" dirty="0"/>
              <a:t>AI and Data Analysis</a:t>
            </a:r>
            <a:r>
              <a:rPr lang="en-US" dirty="0"/>
              <a:t>: Using artificial intelligence tools for data analysis.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Coding and Scripting</a:t>
            </a:r>
            <a:r>
              <a:rPr lang="en-US" dirty="0"/>
              <a:t>: Proficiency in coding or scripting for data analysis and automation.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Digital Communication</a:t>
            </a:r>
            <a:r>
              <a:rPr lang="en-US" dirty="0"/>
              <a:t>: Utilizing digital platforms to communicate research findings effectively.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Digital Data Management</a:t>
            </a:r>
            <a:r>
              <a:rPr lang="en-US" dirty="0"/>
              <a:t>: Efficiently managing digital data and utilizing cloud storage solutions.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Digital Literacy</a:t>
            </a:r>
            <a:r>
              <a:rPr lang="en-US" dirty="0"/>
              <a:t>: Proficiency in digital tools and platforms used in research.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Experiment Automation</a:t>
            </a:r>
            <a:r>
              <a:rPr lang="en-US" dirty="0"/>
              <a:t>: Automating repetitive experimental tasks.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Remote Collaboration</a:t>
            </a:r>
            <a:r>
              <a:rPr lang="en-US" dirty="0"/>
              <a:t>: Skills in collaborating effectively with remote teams.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Remote Data Collection</a:t>
            </a:r>
            <a:r>
              <a:rPr lang="en-US" dirty="0"/>
              <a:t>: Conducting data collection remotely or in virtual environments.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Remote Experimentation</a:t>
            </a:r>
            <a:r>
              <a:rPr lang="en-US" dirty="0"/>
              <a:t>: Conducting experiments and data collection remotely.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Remote Lab Management</a:t>
            </a:r>
            <a:r>
              <a:rPr lang="en-US" dirty="0"/>
              <a:t>: Managing laboratory operations remotely when necessary.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Virtual Collaboration Tools</a:t>
            </a:r>
            <a:r>
              <a:rPr lang="en-US" dirty="0"/>
              <a:t>: Using virtual collaboration tools effectively for remote research activities.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Virtual Reality for Research</a:t>
            </a:r>
            <a:r>
              <a:rPr lang="en-US" dirty="0"/>
              <a:t>: Applying virtual reality tools to enhance research and data visualization.</a:t>
            </a:r>
          </a:p>
        </p:txBody>
      </p:sp>
    </p:spTree>
    <p:extLst>
      <p:ext uri="{BB962C8B-B14F-4D97-AF65-F5344CB8AC3E}">
        <p14:creationId xmlns:p14="http://schemas.microsoft.com/office/powerpoint/2010/main" val="1309860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9D0E43-4526-579A-4A0C-68920420BE8C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BAFA11-052A-6B9C-7601-A3CC5EE5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118662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Laboratory Management and Safety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Lab Operations and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62B94-55BE-3F60-8D91-CADDF48226C7}"/>
              </a:ext>
            </a:extLst>
          </p:cNvPr>
          <p:cNvSpPr txBox="1"/>
          <p:nvPr/>
        </p:nvSpPr>
        <p:spPr>
          <a:xfrm>
            <a:off x="214808" y="1249541"/>
            <a:ext cx="1176238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b="1" dirty="0"/>
              <a:t>Budget Management</a:t>
            </a:r>
            <a:r>
              <a:rPr lang="en-US" dirty="0"/>
              <a:t>: Managing research project budgets effectively.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Lab Animal Handling</a:t>
            </a:r>
            <a:r>
              <a:rPr lang="en-US" dirty="0"/>
              <a:t>: Proper handling and care of laboratory animals, if applicable.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Lab Culture Development</a:t>
            </a:r>
            <a:r>
              <a:rPr lang="en-US" dirty="0"/>
              <a:t>: Contributing to a positive and productive lab culture.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Lab Equipment Maintenance</a:t>
            </a:r>
            <a:r>
              <a:rPr lang="en-US" dirty="0"/>
              <a:t>: Regular maintenance and calibration of lab equipment.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Lab Instrument Calibration</a:t>
            </a:r>
            <a:r>
              <a:rPr lang="en-US" dirty="0"/>
              <a:t>: Calibrating and maintaining lab instruments to ensure accurate results.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Lab Meeting Facilitation</a:t>
            </a:r>
            <a:r>
              <a:rPr lang="en-US" dirty="0"/>
              <a:t>: Effectively facilitating lab meetings and discussions.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Lab Organization</a:t>
            </a:r>
            <a:r>
              <a:rPr lang="en-US" dirty="0"/>
              <a:t>: Keeping the lab organized and efficient.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Lab Waste Management</a:t>
            </a:r>
            <a:r>
              <a:rPr lang="en-US" dirty="0"/>
              <a:t>: Implementing effective waste management practices in the lab.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Laboratory Automation</a:t>
            </a:r>
            <a:r>
              <a:rPr lang="en-US" dirty="0"/>
              <a:t>: Utilizing automation technologies to improve lab efficiency.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Laboratory Design</a:t>
            </a:r>
            <a:r>
              <a:rPr lang="en-US" dirty="0"/>
              <a:t>: Designing and organizing laboratory space for optimal workflow.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Laboratory Outreach</a:t>
            </a:r>
            <a:r>
              <a:rPr lang="en-US" dirty="0"/>
              <a:t>: Engaging in outreach activities to promote the laboratory’s work to the broader community.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Laboratory Sustainability Practices</a:t>
            </a:r>
            <a:r>
              <a:rPr lang="en-US" dirty="0"/>
              <a:t>: Implementing sustainable practices in the laboratory.</a:t>
            </a:r>
          </a:p>
        </p:txBody>
      </p:sp>
    </p:spTree>
    <p:extLst>
      <p:ext uri="{BB962C8B-B14F-4D97-AF65-F5344CB8AC3E}">
        <p14:creationId xmlns:p14="http://schemas.microsoft.com/office/powerpoint/2010/main" val="1152267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9D0E43-4526-579A-4A0C-68920420BE8C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BAFA11-052A-6B9C-7601-A3CC5EE5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118662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Laboratory Management and Safety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Health, Safety, and Compliance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62B94-55BE-3F60-8D91-CADDF48226C7}"/>
              </a:ext>
            </a:extLst>
          </p:cNvPr>
          <p:cNvSpPr txBox="1"/>
          <p:nvPr/>
        </p:nvSpPr>
        <p:spPr>
          <a:xfrm>
            <a:off x="214808" y="1249541"/>
            <a:ext cx="1176238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b="1" dirty="0"/>
              <a:t>Biosecurity</a:t>
            </a:r>
            <a:r>
              <a:rPr lang="en-US" dirty="0"/>
              <a:t>: Understanding and implementing biosecurity measures in the lab.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Crisis Management in Research</a:t>
            </a:r>
            <a:r>
              <a:rPr lang="en-US" dirty="0"/>
              <a:t>: Effectively managing crises that arise during research projects.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Crisis Management</a:t>
            </a:r>
            <a:r>
              <a:rPr lang="en-US" dirty="0"/>
              <a:t>: Handling crises or unexpected issues in research projects.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Emergency Response</a:t>
            </a:r>
            <a:r>
              <a:rPr lang="en-US" dirty="0"/>
              <a:t>: Knowing how to respond to emergencies in the lab.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Health and Safety Audits</a:t>
            </a:r>
            <a:r>
              <a:rPr lang="en-US" dirty="0"/>
              <a:t>: Conducting health and safety audits to ensure lab compliance.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Health and Safety Training</a:t>
            </a:r>
            <a:r>
              <a:rPr lang="en-US" dirty="0"/>
              <a:t>: Completing and applying health and safety training.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Safety Awareness</a:t>
            </a:r>
            <a:r>
              <a:rPr lang="en-US" dirty="0"/>
              <a:t>: Knowledge and practice of laboratory safety protocols.</a:t>
            </a:r>
          </a:p>
        </p:txBody>
      </p:sp>
    </p:spTree>
    <p:extLst>
      <p:ext uri="{BB962C8B-B14F-4D97-AF65-F5344CB8AC3E}">
        <p14:creationId xmlns:p14="http://schemas.microsoft.com/office/powerpoint/2010/main" val="1598274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9D0E43-4526-579A-4A0C-68920420BE8C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BAFA11-052A-6B9C-7601-A3CC5EE5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118662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Professional Skills and Outreach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Personal and Professional Skills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62B94-55BE-3F60-8D91-CADDF48226C7}"/>
              </a:ext>
            </a:extLst>
          </p:cNvPr>
          <p:cNvSpPr txBox="1"/>
          <p:nvPr/>
        </p:nvSpPr>
        <p:spPr>
          <a:xfrm>
            <a:off x="214808" y="1051833"/>
            <a:ext cx="11762381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b="1" dirty="0"/>
              <a:t>Adaptability to Change</a:t>
            </a:r>
            <a:r>
              <a:rPr lang="en-US" dirty="0"/>
              <a:t>: Adapting to new research directions or funding priorities.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Adaptability</a:t>
            </a:r>
            <a:r>
              <a:rPr lang="en-US" dirty="0"/>
              <a:t>: Flexibility to adapt to changing research conditions and priorities.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Adaptation to Technology</a:t>
            </a:r>
            <a:r>
              <a:rPr lang="en-US" dirty="0"/>
              <a:t>: Quickly adapting to new technologies and methodologies.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Adaptive Learning</a:t>
            </a:r>
            <a:r>
              <a:rPr lang="en-US" dirty="0"/>
              <a:t>: Adapting to new learning environments and methodologies quickly.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Conflict Management</a:t>
            </a:r>
            <a:r>
              <a:rPr lang="en-US" dirty="0"/>
              <a:t>: Managing and resolving conflicts within the research team.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Conflict Mediation</a:t>
            </a:r>
            <a:r>
              <a:rPr lang="en-US" dirty="0"/>
              <a:t>: Mediating conflicts within the research team to maintain a positive working environment.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Conflict Resolution Skills</a:t>
            </a:r>
            <a:r>
              <a:rPr lang="en-US" dirty="0"/>
              <a:t>: Resolving conflicts within the research team constructively.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Critical Feedback</a:t>
            </a:r>
            <a:r>
              <a:rPr lang="en-US" dirty="0"/>
              <a:t>: Giving and receiving constructive feedback.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Critical Thinking</a:t>
            </a:r>
            <a:r>
              <a:rPr lang="en-US" dirty="0"/>
              <a:t>: Ability to critically evaluate scientific literature and experimental results.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Effective Note-Taking</a:t>
            </a:r>
            <a:r>
              <a:rPr lang="en-US" dirty="0"/>
              <a:t>: Keeping detailed and effective notes during experiments.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Independence</a:t>
            </a:r>
            <a:r>
              <a:rPr lang="en-US" dirty="0"/>
              <a:t>: Capability to work independently and take initiative.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Leadership</a:t>
            </a:r>
            <a:r>
              <a:rPr lang="en-US" dirty="0"/>
              <a:t>: Taking on leadership roles within the lab or research projects.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Multitasking</a:t>
            </a:r>
            <a:r>
              <a:rPr lang="en-US" dirty="0"/>
              <a:t>: Managing multiple research projects and responsibilities simultaneously.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Negotiation Skills</a:t>
            </a:r>
            <a:r>
              <a:rPr lang="en-US" dirty="0"/>
              <a:t>: Negotiating collaborations, funding, and resources.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Personal Branding</a:t>
            </a:r>
            <a:r>
              <a:rPr lang="en-US" dirty="0"/>
              <a:t>: Building a personal brand within the scientific community.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Precision and Accuracy</a:t>
            </a:r>
            <a:r>
              <a:rPr lang="en-US" dirty="0"/>
              <a:t>: Ensuring high standards of precision and accuracy in experiments.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Resilience</a:t>
            </a:r>
            <a:r>
              <a:rPr lang="en-US" dirty="0"/>
              <a:t>: Ability to cope with setbacks and persist through challenges.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Strategic Planning</a:t>
            </a:r>
            <a:r>
              <a:rPr lang="en-US" dirty="0"/>
              <a:t>: Engaging in strategic planning for research projects and career development.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Strategic Thinking</a:t>
            </a:r>
            <a:r>
              <a:rPr lang="en-US" dirty="0"/>
              <a:t>: Applying strategic thinking to plan and execute research projects.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Stress Management</a:t>
            </a:r>
            <a:r>
              <a:rPr lang="en-US" dirty="0"/>
              <a:t>: Managing stress and maintaining work-life balance.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Time Management</a:t>
            </a:r>
            <a:r>
              <a:rPr lang="en-US" dirty="0"/>
              <a:t>: Efficient management of time to balance research, coursework, and other responsibilities.</a:t>
            </a:r>
          </a:p>
        </p:txBody>
      </p:sp>
    </p:spTree>
    <p:extLst>
      <p:ext uri="{BB962C8B-B14F-4D97-AF65-F5344CB8AC3E}">
        <p14:creationId xmlns:p14="http://schemas.microsoft.com/office/powerpoint/2010/main" val="2658544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9D0E43-4526-579A-4A0C-68920420BE8C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BAFA11-052A-6B9C-7601-A3CC5EE5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118662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Professional Skills and Outreach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Outreach and Engagement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62B94-55BE-3F60-8D91-CADDF48226C7}"/>
              </a:ext>
            </a:extLst>
          </p:cNvPr>
          <p:cNvSpPr txBox="1"/>
          <p:nvPr/>
        </p:nvSpPr>
        <p:spPr>
          <a:xfrm>
            <a:off x="214808" y="1212471"/>
            <a:ext cx="1176238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b="1" dirty="0"/>
              <a:t>Community Building</a:t>
            </a:r>
            <a:r>
              <a:rPr lang="en-US" dirty="0"/>
              <a:t>: Fostering a sense of community within the lab.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Educational Outreach</a:t>
            </a:r>
            <a:r>
              <a:rPr lang="en-US" dirty="0"/>
              <a:t>: Engaging in outreach activities to educate the public or schools about scientific research.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Public Engagement</a:t>
            </a:r>
            <a:r>
              <a:rPr lang="en-US" dirty="0"/>
              <a:t>: Ability to communicate scientific concepts to the public or non-specialists.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Public Policy Influence</a:t>
            </a:r>
            <a:r>
              <a:rPr lang="en-US" dirty="0"/>
              <a:t>: Understanding how research can influence public policy.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Science Advocacy</a:t>
            </a:r>
            <a:r>
              <a:rPr lang="en-US" dirty="0"/>
              <a:t>: Advocating for science funding and policy at local, national, or international levels.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Science Diplomacy</a:t>
            </a:r>
            <a:r>
              <a:rPr lang="en-US" dirty="0"/>
              <a:t>: Engaging in science diplomacy to foster international research collaboration.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Scientific Outreach</a:t>
            </a:r>
            <a:r>
              <a:rPr lang="en-US" dirty="0"/>
              <a:t>: Participating in scientific outreach and community engagement.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Workshop Attendance</a:t>
            </a:r>
            <a:r>
              <a:rPr lang="en-US" dirty="0"/>
              <a:t>: Actively attending workshops and seminars to continuously update knowledge and skills.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Workshop Facilitation</a:t>
            </a:r>
            <a:r>
              <a:rPr lang="en-US" dirty="0"/>
              <a:t>: Designing and facilitating workshops and training sessions.</a:t>
            </a:r>
          </a:p>
        </p:txBody>
      </p:sp>
    </p:spTree>
    <p:extLst>
      <p:ext uri="{BB962C8B-B14F-4D97-AF65-F5344CB8AC3E}">
        <p14:creationId xmlns:p14="http://schemas.microsoft.com/office/powerpoint/2010/main" val="3418103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E7187EC-CB06-CC40-92B4-B36039F552DC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3DBF98-A4E4-8148-8FE7-5396F53AE6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1272"/>
            <a:ext cx="12192000" cy="598465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52096F4-6959-C34C-95D3-1A44FF40298F}"/>
              </a:ext>
            </a:extLst>
          </p:cNvPr>
          <p:cNvSpPr/>
          <p:nvPr/>
        </p:nvSpPr>
        <p:spPr>
          <a:xfrm>
            <a:off x="0" y="5027749"/>
            <a:ext cx="12192000" cy="1799351"/>
          </a:xfrm>
          <a:prstGeom prst="rect">
            <a:avLst/>
          </a:prstGeom>
          <a:solidFill>
            <a:srgbClr val="DB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-2231672" y="30521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6B09BD9F-431C-5D4E-8366-EFBA759B6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498"/>
            <a:ext cx="81451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illuminating dark pathways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2DA696-E88A-B245-BA7F-F9347ADAF471}"/>
              </a:ext>
            </a:extLst>
          </p:cNvPr>
          <p:cNvSpPr/>
          <p:nvPr/>
        </p:nvSpPr>
        <p:spPr>
          <a:xfrm>
            <a:off x="0" y="5894234"/>
            <a:ext cx="12192000" cy="997300"/>
          </a:xfrm>
          <a:prstGeom prst="rect">
            <a:avLst/>
          </a:prstGeom>
          <a:solidFill>
            <a:srgbClr val="DB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2C018C-0741-4840-8D4B-6E822DB0A687}"/>
              </a:ext>
            </a:extLst>
          </p:cNvPr>
          <p:cNvSpPr/>
          <p:nvPr/>
        </p:nvSpPr>
        <p:spPr>
          <a:xfrm>
            <a:off x="34280" y="922485"/>
            <a:ext cx="910972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Systematic Functional Genomics Platforms to Solve Fundamentally Difficult Problems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EEAFEF-EEA1-414B-A8DE-05D79EA1BE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802" y="5140448"/>
            <a:ext cx="1279955" cy="1587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53CD4DA-B010-CB40-B5E7-875FA0CD47EA}"/>
              </a:ext>
            </a:extLst>
          </p:cNvPr>
          <p:cNvGrpSpPr/>
          <p:nvPr/>
        </p:nvGrpSpPr>
        <p:grpSpPr>
          <a:xfrm>
            <a:off x="9443816" y="3715352"/>
            <a:ext cx="2709681" cy="3256825"/>
            <a:chOff x="9443816" y="3715352"/>
            <a:chExt cx="2709681" cy="325682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F93495A-9687-104A-B07F-CCBB1A427801}"/>
                </a:ext>
              </a:extLst>
            </p:cNvPr>
            <p:cNvSpPr/>
            <p:nvPr/>
          </p:nvSpPr>
          <p:spPr>
            <a:xfrm>
              <a:off x="9443816" y="3715352"/>
              <a:ext cx="2709681" cy="3256825"/>
            </a:xfrm>
            <a:prstGeom prst="rect">
              <a:avLst/>
            </a:prstGeom>
            <a:solidFill>
              <a:srgbClr val="DBE4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A4D59B0-B830-7443-AB12-BA1A1B184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656"/>
            <a:stretch/>
          </p:blipFill>
          <p:spPr>
            <a:xfrm>
              <a:off x="9514836" y="3796253"/>
              <a:ext cx="1240627" cy="12744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70F6AC-F53F-2F4C-8D89-CF88A8762D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-1" b="24201"/>
            <a:stretch/>
          </p:blipFill>
          <p:spPr>
            <a:xfrm>
              <a:off x="10839881" y="3796252"/>
              <a:ext cx="1256600" cy="127446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386E99F-A33B-8248-8217-5388FA0D98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6082" y="5140448"/>
            <a:ext cx="1270000" cy="158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16731A-4898-0149-9339-0E3A918EF3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6307" y="5140448"/>
            <a:ext cx="1270000" cy="1587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1B17C0-9E5B-4C4F-B1DC-27EBD6DD6B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6532" y="5140448"/>
            <a:ext cx="1270000" cy="1587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B9DB59-2E80-D04C-AE4B-54059F8728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7027" y="5140448"/>
            <a:ext cx="1270000" cy="158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F733A7-5D07-0D43-8969-320E29741DE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3821" y="5140448"/>
            <a:ext cx="1333702" cy="1587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248730-24B4-0B4F-9E80-5D74B42B5C8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97" y="5140448"/>
            <a:ext cx="1236149" cy="1573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7C86D2-E5A9-B142-8CCD-68DD35871D9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5856" y="5140448"/>
            <a:ext cx="1270001" cy="16045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5F3AB88-16E3-504C-BF81-72BA305B037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8570" r="14473" b="4912"/>
          <a:stretch/>
        </p:blipFill>
        <p:spPr>
          <a:xfrm>
            <a:off x="2797298" y="5140448"/>
            <a:ext cx="1279954" cy="158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9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862C888-97B4-8B4D-9BBE-09D127214F35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1744F1D-70C6-C743-8B90-6F6F0FC82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118662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formulating a strong team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key ingredients for any lab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4023F1-85F7-A34A-9126-B55EA8959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900" y="1198025"/>
            <a:ext cx="5808191" cy="538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1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B439B5-1BE7-9E43-BA32-3B62B8DE220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4934624" y="1146504"/>
            <a:ext cx="7257376" cy="54997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62C888-97B4-8B4D-9BBE-09D127214F35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02FFA0-1CC7-8244-A4D4-6447AC2869FD}"/>
              </a:ext>
            </a:extLst>
          </p:cNvPr>
          <p:cNvSpPr/>
          <p:nvPr/>
        </p:nvSpPr>
        <p:spPr>
          <a:xfrm>
            <a:off x="249293" y="1749216"/>
            <a:ext cx="11440838" cy="476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is a good collaborator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has a perspective and contributes it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has a sense of the “maze” they work within every day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understands how they contribute to the greater whole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are bonded by devotion, compassion, and concern for each other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works to improve themselves, personally and professionally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2BE307-A832-9841-910A-6643E5763393}"/>
              </a:ext>
            </a:extLst>
          </p:cNvPr>
          <p:cNvSpPr/>
          <p:nvPr/>
        </p:nvSpPr>
        <p:spPr>
          <a:xfrm>
            <a:off x="249293" y="1356163"/>
            <a:ext cx="488306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latin typeface="Century Gothic" panose="020B0502020202020204" pitchFamily="34" charset="0"/>
              </a:rPr>
              <a:t>in a strong lab, each person:</a:t>
            </a:r>
            <a:endParaRPr lang="en-US" sz="2600" b="1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D5C44F4-909E-1A4F-8421-11AA4962B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118662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leadership and competency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cultivating strong teams</a:t>
            </a:r>
          </a:p>
        </p:txBody>
      </p:sp>
    </p:spTree>
    <p:extLst>
      <p:ext uri="{BB962C8B-B14F-4D97-AF65-F5344CB8AC3E}">
        <p14:creationId xmlns:p14="http://schemas.microsoft.com/office/powerpoint/2010/main" val="31431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862C888-97B4-8B4D-9BBE-09D127214F35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27C2C1B-EEB1-F24B-B92E-E026FF794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010" y="1106364"/>
            <a:ext cx="7041598" cy="5660409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277074A-1063-334D-9AD6-578204D6C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118662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nine box grid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consider your competencies, performance, growth, and potential</a:t>
            </a:r>
          </a:p>
        </p:txBody>
      </p:sp>
    </p:spTree>
    <p:extLst>
      <p:ext uri="{BB962C8B-B14F-4D97-AF65-F5344CB8AC3E}">
        <p14:creationId xmlns:p14="http://schemas.microsoft.com/office/powerpoint/2010/main" val="396218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9D0E43-4526-579A-4A0C-68920420BE8C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BAFA11-052A-6B9C-7601-A3CC5EE5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118662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core competencies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rate yourself now; how do you want to rate yourself in 2 years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FE86F3-58A4-5FF8-E1EF-7221E17E6AE5}"/>
              </a:ext>
            </a:extLst>
          </p:cNvPr>
          <p:cNvSpPr txBox="1"/>
          <p:nvPr/>
        </p:nvSpPr>
        <p:spPr>
          <a:xfrm>
            <a:off x="133979" y="1307193"/>
            <a:ext cx="12058021" cy="4912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Core Competencies</a:t>
            </a:r>
          </a:p>
          <a:p>
            <a:r>
              <a:rPr lang="en-US" b="1" dirty="0">
                <a:solidFill>
                  <a:srgbClr val="00B0F0"/>
                </a:solidFill>
              </a:rPr>
              <a:t>Research and Technical Skills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Academic Writing</a:t>
            </a:r>
            <a:r>
              <a:rPr lang="en-US" dirty="0"/>
              <a:t>: Writing and publishing academic papers.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Experimental Design and Optimization</a:t>
            </a:r>
            <a:r>
              <a:rPr lang="en-US" dirty="0"/>
              <a:t>: Designing robust and reproducible experiments, continuously optimizing protocols.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Data Analysis and Visualization</a:t>
            </a:r>
            <a:r>
              <a:rPr lang="en-US" dirty="0"/>
              <a:t>: Proficiency in analyzing data, creating clear visualizations, and interpreting results.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Advanced Techniques</a:t>
            </a:r>
            <a:r>
              <a:rPr lang="en-US" dirty="0"/>
              <a:t>: For example, utilizing advanced imaging, statistical methods, and bioinformatics tools for research.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Coding and Algorithm Development</a:t>
            </a:r>
            <a:r>
              <a:rPr lang="en-US" dirty="0"/>
              <a:t>: Writing code for data analysis and developing algorithms for research applications.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AI and Machine Learning</a:t>
            </a:r>
            <a:r>
              <a:rPr lang="en-US" dirty="0"/>
              <a:t>: Applying AI and machine learning tools to research problems (includes LLMs).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Laboratory Skills</a:t>
            </a:r>
            <a:r>
              <a:rPr lang="en-US" dirty="0"/>
              <a:t>: Mastery of lab techniques, equipment maintenance, and automation.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Ethical Research Practices</a:t>
            </a:r>
            <a:r>
              <a:rPr lang="en-US" dirty="0"/>
              <a:t>: Adhering to ethical guidelines in data management, animal use, and human subjects research.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Regulatory Compliance</a:t>
            </a:r>
            <a:r>
              <a:rPr lang="en-US" dirty="0"/>
              <a:t>: Ensuring compliance with all relevant institutional policies, laws, and regulations.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2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9D0E43-4526-579A-4A0C-68920420BE8C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BAFA11-052A-6B9C-7601-A3CC5EE5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118662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core competencies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rate yourself now; how do you want to rate yourself in 2 years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0647F5-7427-D0A6-2DF4-5D652676B3E0}"/>
              </a:ext>
            </a:extLst>
          </p:cNvPr>
          <p:cNvSpPr txBox="1"/>
          <p:nvPr/>
        </p:nvSpPr>
        <p:spPr>
          <a:xfrm>
            <a:off x="448041" y="1270178"/>
            <a:ext cx="11621704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Core Competencies</a:t>
            </a:r>
          </a:p>
          <a:p>
            <a:r>
              <a:rPr lang="en-US" b="1" dirty="0">
                <a:solidFill>
                  <a:srgbClr val="00B0F0"/>
                </a:solidFill>
              </a:rPr>
              <a:t>Communication and Collaboration</a:t>
            </a:r>
          </a:p>
          <a:p>
            <a:pPr>
              <a:lnSpc>
                <a:spcPct val="150000"/>
              </a:lnSpc>
            </a:pPr>
            <a:r>
              <a:rPr lang="en-US" b="1" dirty="0"/>
              <a:t>Communication Skills</a:t>
            </a:r>
            <a:r>
              <a:rPr lang="en-US" dirty="0"/>
              <a:t>: Proficiency in writing, presenting research findings, and engaging with diverse audiences.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Collaborative Tools and Software</a:t>
            </a:r>
            <a:r>
              <a:rPr lang="en-US" dirty="0"/>
              <a:t>: Proficiency with collaborative research tools and software.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Teamwork and Interpersonal Skills</a:t>
            </a:r>
            <a:r>
              <a:rPr lang="en-US" dirty="0"/>
              <a:t>: Ability to work effectively in teams, manage conflicts, and foster a positive lab culture.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Cross-Disciplinary and Global Collaboration</a:t>
            </a:r>
            <a:r>
              <a:rPr lang="en-US" dirty="0"/>
              <a:t>: Collaborating across disciplines and with national/international teams.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28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9D0E43-4526-579A-4A0C-68920420BE8C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BAFA11-052A-6B9C-7601-A3CC5EE5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118662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core competencies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rate yourself now; how do you want to rate yourself in 2 years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BDA736-AD96-233C-C94A-4E8AC850AAAD}"/>
              </a:ext>
            </a:extLst>
          </p:cNvPr>
          <p:cNvSpPr txBox="1"/>
          <p:nvPr/>
        </p:nvSpPr>
        <p:spPr>
          <a:xfrm>
            <a:off x="325786" y="1582340"/>
            <a:ext cx="11866214" cy="2003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Core Competencies</a:t>
            </a:r>
          </a:p>
          <a:p>
            <a:r>
              <a:rPr lang="en-US" b="1" dirty="0">
                <a:solidFill>
                  <a:srgbClr val="00B0F0"/>
                </a:solidFill>
              </a:rPr>
              <a:t>Project Management and Funding</a:t>
            </a:r>
          </a:p>
          <a:p>
            <a:pPr>
              <a:lnSpc>
                <a:spcPct val="150000"/>
              </a:lnSpc>
            </a:pPr>
            <a:r>
              <a:rPr lang="en-US" b="1" dirty="0"/>
              <a:t>Project Management</a:t>
            </a:r>
            <a:r>
              <a:rPr lang="en-US" dirty="0"/>
              <a:t>: Managing </a:t>
            </a:r>
            <a:r>
              <a:rPr lang="en-US" dirty="0">
                <a:solidFill>
                  <a:srgbClr val="00B0F0"/>
                </a:solidFill>
              </a:rPr>
              <a:t>time</a:t>
            </a:r>
            <a:r>
              <a:rPr lang="en-US" dirty="0"/>
              <a:t>, resources, and projects effectively.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Fellowship/Grant Writing and Management</a:t>
            </a:r>
            <a:r>
              <a:rPr lang="en-US" dirty="0"/>
              <a:t>: Skills in writing grant proposals, managing budgets, and ensuring compliance.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Resource Management</a:t>
            </a:r>
            <a:r>
              <a:rPr lang="en-US" dirty="0"/>
              <a:t>: Efficiently allocating and managing lab resources and supplies.</a:t>
            </a:r>
          </a:p>
        </p:txBody>
      </p:sp>
    </p:spTree>
    <p:extLst>
      <p:ext uri="{BB962C8B-B14F-4D97-AF65-F5344CB8AC3E}">
        <p14:creationId xmlns:p14="http://schemas.microsoft.com/office/powerpoint/2010/main" val="975922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9D0E43-4526-579A-4A0C-68920420BE8C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BAFA11-052A-6B9C-7601-A3CC5EE5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118662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core competencies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rate yourself now; how do you want to rate yourself in 2 years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2B84D3-9570-8471-8FFE-B196AA29C5F2}"/>
              </a:ext>
            </a:extLst>
          </p:cNvPr>
          <p:cNvSpPr txBox="1"/>
          <p:nvPr/>
        </p:nvSpPr>
        <p:spPr>
          <a:xfrm>
            <a:off x="325786" y="1396111"/>
            <a:ext cx="11611656" cy="2003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Core Competencies</a:t>
            </a:r>
          </a:p>
          <a:p>
            <a:r>
              <a:rPr lang="en-US" b="1" dirty="0">
                <a:solidFill>
                  <a:srgbClr val="00B0F0"/>
                </a:solidFill>
              </a:rPr>
              <a:t>Professional Development</a:t>
            </a:r>
          </a:p>
          <a:p>
            <a:pPr>
              <a:lnSpc>
                <a:spcPct val="150000"/>
              </a:lnSpc>
            </a:pPr>
            <a:r>
              <a:rPr lang="en-US" b="1" dirty="0"/>
              <a:t>Continuous Learning</a:t>
            </a:r>
            <a:r>
              <a:rPr lang="en-US" dirty="0"/>
              <a:t>: Commitment to lifelong learning and staying updated with the latest research.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Mentorship and Leadership</a:t>
            </a:r>
            <a:r>
              <a:rPr lang="en-US" dirty="0"/>
              <a:t>: Providing and seeking career mentorship, leading research teams. Includes teaching.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Networking and Community Building</a:t>
            </a:r>
            <a:r>
              <a:rPr lang="en-US" dirty="0"/>
              <a:t>: Building professional networks and fostering a sense of community within the lab.</a:t>
            </a:r>
          </a:p>
        </p:txBody>
      </p:sp>
    </p:spTree>
    <p:extLst>
      <p:ext uri="{BB962C8B-B14F-4D97-AF65-F5344CB8AC3E}">
        <p14:creationId xmlns:p14="http://schemas.microsoft.com/office/powerpoint/2010/main" val="3727055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3805</Words>
  <Application>Microsoft Macintosh PowerPoint</Application>
  <PresentationFormat>Widescreen</PresentationFormat>
  <Paragraphs>386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McManus, Michael</dc:creator>
  <cp:lastModifiedBy>Mcmanus, Michael</cp:lastModifiedBy>
  <cp:revision>12</cp:revision>
  <dcterms:created xsi:type="dcterms:W3CDTF">2021-01-07T18:31:02Z</dcterms:created>
  <dcterms:modified xsi:type="dcterms:W3CDTF">2024-07-26T07:37:16Z</dcterms:modified>
</cp:coreProperties>
</file>