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1"/>
  </p:sldMasterIdLst>
  <p:notesMasterIdLst>
    <p:notesMasterId r:id="rId12"/>
  </p:notesMasterIdLst>
  <p:sldIdLst>
    <p:sldId id="1269" r:id="rId2"/>
    <p:sldId id="1259" r:id="rId3"/>
    <p:sldId id="1265" r:id="rId4"/>
    <p:sldId id="1262" r:id="rId5"/>
    <p:sldId id="1268" r:id="rId6"/>
    <p:sldId id="1264" r:id="rId7"/>
    <p:sldId id="1263" r:id="rId8"/>
    <p:sldId id="1266" r:id="rId9"/>
    <p:sldId id="1267" r:id="rId10"/>
    <p:sldId id="1270"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AFFE8"/>
    <a:srgbClr val="FFFFF4"/>
    <a:srgbClr val="FBFFF3"/>
    <a:srgbClr val="FFFACA"/>
    <a:srgbClr val="CE0000"/>
    <a:srgbClr val="FFF6F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29" autoAdjust="0"/>
    <p:restoredTop sz="63679" autoAdjust="0"/>
  </p:normalViewPr>
  <p:slideViewPr>
    <p:cSldViewPr snapToGrid="0" snapToObjects="1">
      <p:cViewPr varScale="1">
        <p:scale>
          <a:sx n="68" d="100"/>
          <a:sy n="68" d="100"/>
        </p:scale>
        <p:origin x="3984" y="208"/>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76" d="100"/>
        <a:sy n="176" d="100"/>
      </p:scale>
      <p:origin x="0" y="150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4F9EA197-9B8E-2449-A5A6-B66DF7A6705F}" type="datetimeFigureOut">
              <a:rPr lang="en-US" smtClean="0"/>
              <a:pPr/>
              <a:t>1/9/26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B3981FC6-C8AA-7940-8A7C-E3E266B29C15}" type="slidenum">
              <a:rPr lang="en-US" smtClean="0"/>
              <a:pPr/>
              <a:t>‹#›</a:t>
            </a:fld>
            <a:endParaRPr lang="en-US" dirty="0"/>
          </a:p>
        </p:txBody>
      </p:sp>
    </p:spTree>
    <p:extLst>
      <p:ext uri="{BB962C8B-B14F-4D97-AF65-F5344CB8AC3E}">
        <p14:creationId xmlns:p14="http://schemas.microsoft.com/office/powerpoint/2010/main" val="4216394509"/>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Century Gothic" panose="020B0502020202020204" pitchFamily="34" charset="0"/>
        <a:ea typeface="+mn-ea"/>
        <a:cs typeface="+mn-cs"/>
      </a:defRPr>
    </a:lvl1pPr>
    <a:lvl2pPr marL="457200" algn="l" defTabSz="457200" rtl="0" eaLnBrk="1" latinLnBrk="0" hangingPunct="1">
      <a:defRPr sz="1200" b="0" i="0" kern="1200">
        <a:solidFill>
          <a:schemeClr val="tx1"/>
        </a:solidFill>
        <a:latin typeface="Century Gothic" panose="020B0502020202020204" pitchFamily="34" charset="0"/>
        <a:ea typeface="+mn-ea"/>
        <a:cs typeface="+mn-cs"/>
      </a:defRPr>
    </a:lvl2pPr>
    <a:lvl3pPr marL="914400" algn="l" defTabSz="457200" rtl="0" eaLnBrk="1" latinLnBrk="0" hangingPunct="1">
      <a:defRPr sz="1200" b="0" i="0" kern="1200">
        <a:solidFill>
          <a:schemeClr val="tx1"/>
        </a:solidFill>
        <a:latin typeface="Century Gothic" panose="020B0502020202020204" pitchFamily="34" charset="0"/>
        <a:ea typeface="+mn-ea"/>
        <a:cs typeface="+mn-cs"/>
      </a:defRPr>
    </a:lvl3pPr>
    <a:lvl4pPr marL="1371600" algn="l" defTabSz="457200" rtl="0" eaLnBrk="1" latinLnBrk="0" hangingPunct="1">
      <a:defRPr sz="1200" b="0" i="0" kern="1200">
        <a:solidFill>
          <a:schemeClr val="tx1"/>
        </a:solidFill>
        <a:latin typeface="Century Gothic" panose="020B0502020202020204" pitchFamily="34" charset="0"/>
        <a:ea typeface="+mn-ea"/>
        <a:cs typeface="+mn-cs"/>
      </a:defRPr>
    </a:lvl4pPr>
    <a:lvl5pPr marL="1828800" algn="l" defTabSz="457200" rtl="0" eaLnBrk="1" latinLnBrk="0" hangingPunct="1">
      <a:defRPr sz="1200" b="0" i="0" kern="1200">
        <a:solidFill>
          <a:schemeClr val="tx1"/>
        </a:solidFill>
        <a:latin typeface="Century Gothic" panose="020B0502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lm.nih.gov/bsd/licensee/baselinestats.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pPr/>
              <a:t>1</a:t>
            </a:fld>
            <a:endParaRPr lang="en-US" dirty="0"/>
          </a:p>
        </p:txBody>
      </p:sp>
    </p:spTree>
    <p:extLst>
      <p:ext uri="{BB962C8B-B14F-4D97-AF65-F5344CB8AC3E}">
        <p14:creationId xmlns:p14="http://schemas.microsoft.com/office/powerpoint/2010/main" val="2300633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presented on this Web page were extracted from the 2019 </a:t>
            </a:r>
            <a:r>
              <a:rPr lang="en-US" dirty="0">
                <a:solidFill>
                  <a:srgbClr val="79459D"/>
                </a:solidFill>
                <a:hlinkClick r:id="rId3"/>
              </a:rPr>
              <a:t>Statistical Reports on MEDLINE®/PubMed® Baseline Data</a:t>
            </a:r>
            <a:r>
              <a:rPr lang="en-US" dirty="0"/>
              <a:t> (choose the Baseline Including OLDMEDLINE Records Excel option), which include detailed statistics on all data elements in the baseline database. The baseline contains all completed records in PubMed at the end of the NLM 2019 production year, which occurred in January, after the global updating for the new year of </a:t>
            </a:r>
            <a:r>
              <a:rPr lang="en-US" dirty="0" err="1"/>
              <a:t>MeSH</a:t>
            </a:r>
            <a:r>
              <a:rPr lang="en-US" dirty="0"/>
              <a:t> (Medical Subject Headings). Note that very few citations from 1966-2000 contain collective author data (see #3, below).</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t>3</a:t>
            </a:fld>
            <a:endParaRPr lang="en-US" dirty="0"/>
          </a:p>
        </p:txBody>
      </p:sp>
    </p:spTree>
    <p:extLst>
      <p:ext uri="{BB962C8B-B14F-4D97-AF65-F5344CB8AC3E}">
        <p14:creationId xmlns:p14="http://schemas.microsoft.com/office/powerpoint/2010/main" val="2659002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pPr/>
              <a:t>4</a:t>
            </a:fld>
            <a:endParaRPr lang="en-US" dirty="0"/>
          </a:p>
        </p:txBody>
      </p:sp>
    </p:spTree>
    <p:extLst>
      <p:ext uri="{BB962C8B-B14F-4D97-AF65-F5344CB8AC3E}">
        <p14:creationId xmlns:p14="http://schemas.microsoft.com/office/powerpoint/2010/main" val="874405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Any effective collaboration begins with a vision of the grander goal.</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Take an ant colony, for example.  An ant colony is a complex network of underground chambers in which ants live.</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Depending on the species, ant colonies can range anywhere in size of less than 2 square inches hosting 100 ants to more than 500 square feet housing up to 7 million ants.  The largest colonies extend hundreds of square miles.</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What is a vision?  What is yours?  Write it down.</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Effectively communicating your vision is essential in any collaboration.  Develop your pitch, keeping it palpable and exciting.  Outline the steps to get there.  Delegate tasks. Guide your expedition. Meet often.</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How will you execute your vision?  Websites.  Publications.  Conferences.  Seminars and posters.</a:t>
            </a:r>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5</a:t>
            </a:fld>
            <a:endParaRPr lang="en-US" dirty="0"/>
          </a:p>
        </p:txBody>
      </p:sp>
    </p:spTree>
    <p:extLst>
      <p:ext uri="{BB962C8B-B14F-4D97-AF65-F5344CB8AC3E}">
        <p14:creationId xmlns:p14="http://schemas.microsoft.com/office/powerpoint/2010/main" val="229444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To achieve a grander vision, ants must work together.  Building a huge colony takes millions of smaller seemingly impossible achievements.</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Ants are known to overcome challenging obstacles by working together as a group. Whether using their jaws and claws to link together to form bridges or arranging their bodies into a waterproof raft to survive a flood, ants have an uncanny ability to quickly identify a problem and organize themselves to solve it.</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As a team we often encounter problems that seem unsolvable. However if the team has a collaborative mindset, it will maximize their opportunity for success.</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Here are some self-reflective thought strategies to gauge how collaborative you are:</a:t>
            </a:r>
          </a:p>
          <a:p>
            <a:pPr marL="171450" indent="-171450">
              <a:buFont typeface="Arial" panose="020B0604020202020204" pitchFamily="34" charset="0"/>
              <a:buChar char="•"/>
            </a:pPr>
            <a:r>
              <a:rPr lang="en-US" sz="1200" kern="1200" dirty="0">
                <a:solidFill>
                  <a:schemeClr val="tx1"/>
                </a:solidFill>
                <a:effectLst/>
                <a:ea typeface="+mn-ea"/>
                <a:cs typeface="+mn-cs"/>
              </a:rPr>
              <a:t>Are you willing to work with others with an open mind to new ideas or approaches?</a:t>
            </a:r>
          </a:p>
          <a:p>
            <a:pPr marL="171450" indent="-171450">
              <a:buFont typeface="Arial" panose="020B0604020202020204" pitchFamily="34" charset="0"/>
              <a:buChar char="•"/>
            </a:pPr>
            <a:r>
              <a:rPr lang="en-US" sz="1200" kern="1200" dirty="0">
                <a:solidFill>
                  <a:schemeClr val="tx1"/>
                </a:solidFill>
                <a:effectLst/>
                <a:ea typeface="+mn-ea"/>
                <a:cs typeface="+mn-cs"/>
              </a:rPr>
              <a:t>Do you know and trust the members of your team?</a:t>
            </a:r>
          </a:p>
          <a:p>
            <a:pPr marL="171450" indent="-171450">
              <a:buFont typeface="Arial" panose="020B0604020202020204" pitchFamily="34" charset="0"/>
              <a:buChar char="•"/>
            </a:pPr>
            <a:r>
              <a:rPr lang="en-US" sz="1200" kern="1200" dirty="0">
                <a:solidFill>
                  <a:schemeClr val="tx1"/>
                </a:solidFill>
                <a:effectLst/>
                <a:ea typeface="+mn-ea"/>
                <a:cs typeface="+mn-cs"/>
              </a:rPr>
              <a:t>Are you willing to help a struggling team member for the success of the team?</a:t>
            </a:r>
          </a:p>
          <a:p>
            <a:pPr marL="171450" indent="-171450">
              <a:buFont typeface="Arial" panose="020B0604020202020204" pitchFamily="34" charset="0"/>
              <a:buChar char="•"/>
            </a:pPr>
            <a:r>
              <a:rPr lang="en-US" sz="1200" kern="1200" dirty="0">
                <a:solidFill>
                  <a:schemeClr val="tx1"/>
                </a:solidFill>
                <a:effectLst/>
                <a:ea typeface="+mn-ea"/>
                <a:cs typeface="+mn-cs"/>
              </a:rPr>
              <a:t>Practice being an individual leader in these areas. Others will follow.</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ea typeface="+mn-ea"/>
                <a:cs typeface="+mn-cs"/>
              </a:rPr>
              <a:t>Are you aware of each team member’s role and the benefit they bring?  Specialized expertise.</a:t>
            </a:r>
          </a:p>
          <a:p>
            <a:pPr marL="171450" indent="-171450">
              <a:buFont typeface="Arial" panose="020B0604020202020204" pitchFamily="34" charset="0"/>
              <a:buChar char="•"/>
            </a:pPr>
            <a:endParaRPr lang="en-US"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t>6</a:t>
            </a:fld>
            <a:endParaRPr lang="en-US" dirty="0"/>
          </a:p>
        </p:txBody>
      </p:sp>
    </p:spTree>
    <p:extLst>
      <p:ext uri="{BB962C8B-B14F-4D97-AF65-F5344CB8AC3E}">
        <p14:creationId xmlns:p14="http://schemas.microsoft.com/office/powerpoint/2010/main" val="2727498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To help organize the chaos within these colonies, each ant is responsible for specific tasks, whether food gathering, building nests, guarding the colony, or reproduction. These instinctual social rules in which ants organize themselves help ensure the colony’s survival.</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Applied to a team setting, division of labor is about role clarity and how your contributions align with the goals set by the team to ensure its success.</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As an individual on a team, it is important you take time to self-reflect, understand your weaknesses, invest in your strengths, and leverage your talents towards the success of the team.</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As a manager of a team, it is important you understand the strengths of each member, place them in positions to be successful, and clearly communicate their role within the team so there is a consistent understanding of the division of labor.</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Doing these things will put you on a fast track to operational efficiency.</a:t>
            </a:r>
          </a:p>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t>7</a:t>
            </a:fld>
            <a:endParaRPr lang="en-US" dirty="0"/>
          </a:p>
        </p:txBody>
      </p:sp>
    </p:spTree>
    <p:extLst>
      <p:ext uri="{BB962C8B-B14F-4D97-AF65-F5344CB8AC3E}">
        <p14:creationId xmlns:p14="http://schemas.microsoft.com/office/powerpoint/2010/main" val="4219060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Ants release roughly ten to twenty different pheromones from glands found all over their bodies. These pheromones are used as a means of communication with other ants within the colony.</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This “chemical language” is used to summon ants to defend the colony, find the location of a food source, or warn others of potential danger. In short, understanding these pheromones is critical to the colony’s survival.</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In a team environment, defining a “chemical language” can be challenging given unique personalities, different communication styles, technology, and being part of a distributed team. However, an easy mitigation strategy is to define clear standards and processes for your team to follow.</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There is also a social aspect to this. Like any relationship, you need to nurture and build personal connections. Strengthen the bond within your team:</a:t>
            </a:r>
          </a:p>
          <a:p>
            <a:pPr marL="171450" indent="-171450">
              <a:lnSpc>
                <a:spcPct val="150000"/>
              </a:lnSpc>
              <a:buFont typeface="Arial" panose="020B0604020202020204" pitchFamily="34" charset="0"/>
              <a:buChar char="•"/>
            </a:pPr>
            <a:r>
              <a:rPr lang="en-US" sz="1200" kern="1200" dirty="0">
                <a:solidFill>
                  <a:schemeClr val="tx1"/>
                </a:solidFill>
                <a:effectLst/>
                <a:ea typeface="+mn-ea"/>
                <a:cs typeface="+mn-cs"/>
              </a:rPr>
              <a:t>Encourage in-person meetings or if using web conference software, ensure everyone has their video camera on</a:t>
            </a:r>
          </a:p>
          <a:p>
            <a:pPr marL="171450" indent="-171450">
              <a:lnSpc>
                <a:spcPct val="150000"/>
              </a:lnSpc>
              <a:buFont typeface="Arial" panose="020B0604020202020204" pitchFamily="34" charset="0"/>
              <a:buChar char="•"/>
            </a:pPr>
            <a:r>
              <a:rPr lang="en-US" sz="1200" kern="1200" dirty="0">
                <a:solidFill>
                  <a:schemeClr val="tx1"/>
                </a:solidFill>
                <a:effectLst/>
                <a:ea typeface="+mn-ea"/>
                <a:cs typeface="+mn-cs"/>
              </a:rPr>
              <a:t>Be open minded: practice positive intent, active listening and empathy</a:t>
            </a:r>
          </a:p>
          <a:p>
            <a:pPr marL="171450" indent="-171450">
              <a:lnSpc>
                <a:spcPct val="150000"/>
              </a:lnSpc>
              <a:buFont typeface="Arial" panose="020B0604020202020204" pitchFamily="34" charset="0"/>
              <a:buChar char="•"/>
            </a:pPr>
            <a:r>
              <a:rPr lang="en-US" sz="1200" kern="1200" dirty="0">
                <a:solidFill>
                  <a:schemeClr val="tx1"/>
                </a:solidFill>
                <a:effectLst/>
                <a:ea typeface="+mn-ea"/>
                <a:cs typeface="+mn-cs"/>
              </a:rPr>
              <a:t>Get the team together for events outside of work (i.e., happy hour, quarterly team activities)</a:t>
            </a:r>
          </a:p>
          <a:p>
            <a:pPr marL="171450" indent="-171450">
              <a:lnSpc>
                <a:spcPct val="150000"/>
              </a:lnSpc>
              <a:buFont typeface="Arial" panose="020B0604020202020204" pitchFamily="34" charset="0"/>
              <a:buChar char="•"/>
            </a:pPr>
            <a:r>
              <a:rPr lang="en-US" sz="1200" kern="1200" dirty="0">
                <a:solidFill>
                  <a:schemeClr val="tx1"/>
                </a:solidFill>
                <a:effectLst/>
                <a:ea typeface="+mn-ea"/>
                <a:cs typeface="+mn-cs"/>
              </a:rPr>
              <a:t>Defining a “chemical language” specific to your organization may help reduce existing communication challenges. What best practices will you define as part of your team culture?</a:t>
            </a:r>
          </a:p>
          <a:p>
            <a:pPr marL="171450" indent="-171450">
              <a:lnSpc>
                <a:spcPct val="150000"/>
              </a:lnSpc>
              <a:buFont typeface="Arial" panose="020B0604020202020204" pitchFamily="34" charset="0"/>
              <a:buChar char="•"/>
            </a:pPr>
            <a:endParaRPr lang="en-US" sz="1200" kern="1200" dirty="0">
              <a:solidFill>
                <a:schemeClr val="tx1"/>
              </a:solidFill>
              <a:effectLst/>
              <a:ea typeface="+mn-ea"/>
              <a:cs typeface="+mn-cs"/>
            </a:endParaRPr>
          </a:p>
          <a:p>
            <a:pPr marL="0" indent="0">
              <a:lnSpc>
                <a:spcPct val="150000"/>
              </a:lnSpc>
              <a:buFont typeface="Arial" panose="020B0604020202020204" pitchFamily="34" charset="0"/>
              <a:buNone/>
            </a:pPr>
            <a:r>
              <a:rPr lang="en-US" sz="1200" kern="1200" dirty="0">
                <a:solidFill>
                  <a:schemeClr val="tx1"/>
                </a:solidFill>
                <a:effectLst/>
                <a:ea typeface="+mn-ea"/>
                <a:cs typeface="+mn-cs"/>
              </a:rPr>
              <a:t>The art of email communication.</a:t>
            </a:r>
          </a:p>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t>8</a:t>
            </a:fld>
            <a:endParaRPr lang="en-US" dirty="0"/>
          </a:p>
        </p:txBody>
      </p:sp>
    </p:spTree>
    <p:extLst>
      <p:ext uri="{BB962C8B-B14F-4D97-AF65-F5344CB8AC3E}">
        <p14:creationId xmlns:p14="http://schemas.microsoft.com/office/powerpoint/2010/main" val="1749155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Ant societies are remarkably complex and exhibit extremely high levels of cooperation. However, just like human societies, ant colonies also encounter conflict where a few outliers diverge from the status quo.</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For example, the reproductive division of labor is typically reserved for the queen of the colony. In some ant species, the worker ants have the ability to lay male eggs and do so illicitly in an attempt to overthrow the queen.</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Internal conflict will always arise no matter how cohesive the team is. However, when managed correctly, conflict can be used as a channeling mechanism to encourage growth and innovation. </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Use the tips below to successfully manage team conflict:</a:t>
            </a:r>
          </a:p>
          <a:p>
            <a:pPr marL="171450" indent="-171450">
              <a:buFont typeface="Arial" panose="020B0604020202020204" pitchFamily="34" charset="0"/>
              <a:buChar char="•"/>
            </a:pPr>
            <a:r>
              <a:rPr lang="en-US" sz="1200" kern="1200" dirty="0">
                <a:solidFill>
                  <a:schemeClr val="tx1"/>
                </a:solidFill>
                <a:effectLst/>
                <a:ea typeface="+mn-ea"/>
                <a:cs typeface="+mn-cs"/>
              </a:rPr>
              <a:t>Align on team processes and standards to ensure operational consistency</a:t>
            </a:r>
          </a:p>
          <a:p>
            <a:pPr marL="171450" indent="-171450">
              <a:buFont typeface="Arial" panose="020B0604020202020204" pitchFamily="34" charset="0"/>
              <a:buChar char="•"/>
            </a:pPr>
            <a:r>
              <a:rPr lang="en-US" sz="1200" kern="1200" dirty="0">
                <a:solidFill>
                  <a:schemeClr val="tx1"/>
                </a:solidFill>
                <a:effectLst/>
                <a:ea typeface="+mn-ea"/>
                <a:cs typeface="+mn-cs"/>
              </a:rPr>
              <a:t>Encourage fact-based decision-making to remove emotion and personal attachment</a:t>
            </a:r>
          </a:p>
          <a:p>
            <a:pPr marL="171450" indent="-171450">
              <a:buFont typeface="Arial" panose="020B0604020202020204" pitchFamily="34" charset="0"/>
              <a:buChar char="•"/>
            </a:pPr>
            <a:r>
              <a:rPr lang="en-US" sz="1200" kern="1200" dirty="0">
                <a:solidFill>
                  <a:schemeClr val="tx1"/>
                </a:solidFill>
                <a:effectLst/>
                <a:ea typeface="+mn-ea"/>
                <a:cs typeface="+mn-cs"/>
              </a:rPr>
              <a:t>Remove the “I” from the equation. Challenge the cost benefit by identifying what is right for the team</a:t>
            </a:r>
          </a:p>
          <a:p>
            <a:pPr marL="171450" indent="-171450">
              <a:buFont typeface="Arial" panose="020B0604020202020204" pitchFamily="34" charset="0"/>
              <a:buChar char="•"/>
            </a:pPr>
            <a:r>
              <a:rPr lang="en-US" sz="1200" kern="1200" dirty="0">
                <a:solidFill>
                  <a:schemeClr val="tx1"/>
                </a:solidFill>
                <a:effectLst/>
                <a:ea typeface="+mn-ea"/>
                <a:cs typeface="+mn-cs"/>
              </a:rPr>
              <a:t>Provide real-time feedback addressing issues up-front instead of allowing resentment to build</a:t>
            </a:r>
          </a:p>
        </p:txBody>
      </p:sp>
      <p:sp>
        <p:nvSpPr>
          <p:cNvPr id="4" name="Slide Number Placeholder 3"/>
          <p:cNvSpPr>
            <a:spLocks noGrp="1"/>
          </p:cNvSpPr>
          <p:nvPr>
            <p:ph type="sldNum" sz="quarter" idx="5"/>
          </p:nvPr>
        </p:nvSpPr>
        <p:spPr/>
        <p:txBody>
          <a:bodyPr/>
          <a:lstStyle/>
          <a:p>
            <a:fld id="{B3981FC6-C8AA-7940-8A7C-E3E266B29C15}" type="slidenum">
              <a:rPr lang="en-US" smtClean="0"/>
              <a:t>9</a:t>
            </a:fld>
            <a:endParaRPr lang="en-US" dirty="0"/>
          </a:p>
        </p:txBody>
      </p:sp>
    </p:spTree>
    <p:extLst>
      <p:ext uri="{BB962C8B-B14F-4D97-AF65-F5344CB8AC3E}">
        <p14:creationId xmlns:p14="http://schemas.microsoft.com/office/powerpoint/2010/main" val="649432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10</a:t>
            </a:fld>
            <a:endParaRPr lang="en-US" dirty="0"/>
          </a:p>
        </p:txBody>
      </p:sp>
    </p:spTree>
    <p:extLst>
      <p:ext uri="{BB962C8B-B14F-4D97-AF65-F5344CB8AC3E}">
        <p14:creationId xmlns:p14="http://schemas.microsoft.com/office/powerpoint/2010/main" val="681643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b="0" i="0">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b="0" i="0">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1/9/26</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1/9/26</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lvl1pPr>
              <a:defRPr b="0" i="0">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1/9/26</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C2CD8BC0-DD67-D540-A010-F2BB70A8C35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1/9/26</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b="0" i="0">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b="0" i="0">
                <a:solidFill>
                  <a:schemeClr val="tx1">
                    <a:tint val="75000"/>
                  </a:schemeClr>
                </a:solidFill>
                <a:latin typeface="Century Gothic" panose="020B0502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1/9/26</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1/9/26</a:t>
            </a:fld>
            <a:endParaRPr lang="en-US" dirty="0"/>
          </a:p>
        </p:txBody>
      </p:sp>
      <p:sp>
        <p:nvSpPr>
          <p:cNvPr id="6" name="Footer Placeholder 5"/>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b="0" i="0">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0" i="0">
                <a:latin typeface="Century Gothic" panose="020B0502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0" i="0">
                <a:latin typeface="Century Gothic" panose="020B0502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1/9/26</a:t>
            </a:fld>
            <a:endParaRPr lang="en-US" dirty="0"/>
          </a:p>
        </p:txBody>
      </p:sp>
      <p:sp>
        <p:nvSpPr>
          <p:cNvPr id="8" name="Footer Placeholder 7"/>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Century Gothic" panose="020B0502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1/9/26</a:t>
            </a:fld>
            <a:endParaRPr lang="en-US" dirty="0"/>
          </a:p>
        </p:txBody>
      </p:sp>
      <p:sp>
        <p:nvSpPr>
          <p:cNvPr id="4" name="Footer Placeholder 3"/>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1/9/26</a:t>
            </a:fld>
            <a:endParaRPr lang="en-US" dirty="0"/>
          </a:p>
        </p:txBody>
      </p:sp>
      <p:sp>
        <p:nvSpPr>
          <p:cNvPr id="3" name="Footer Placeholder 2"/>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b="0" i="0">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b="0" i="0">
                <a:latin typeface="Century Gothic" panose="020B0502020202020204" pitchFamily="34" charset="0"/>
              </a:defRPr>
            </a:lvl1pPr>
            <a:lvl2pPr>
              <a:defRPr sz="2100" b="0" i="0">
                <a:latin typeface="Century Gothic" panose="020B0502020202020204" pitchFamily="34" charset="0"/>
              </a:defRPr>
            </a:lvl2pPr>
            <a:lvl3pPr>
              <a:defRPr sz="1800" b="0" i="0">
                <a:latin typeface="Century Gothic" panose="020B0502020202020204" pitchFamily="34" charset="0"/>
              </a:defRPr>
            </a:lvl3pPr>
            <a:lvl4pPr>
              <a:defRPr sz="1500" b="0" i="0">
                <a:latin typeface="Century Gothic" panose="020B0502020202020204" pitchFamily="34" charset="0"/>
              </a:defRPr>
            </a:lvl4pPr>
            <a:lvl5pPr>
              <a:defRPr sz="1500" b="0" i="0">
                <a:latin typeface="Century Gothic" panose="020B0502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b="0" i="0">
                <a:latin typeface="Century Gothic" panose="020B0502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atin typeface="Century Gothic" panose="020B0502020202020204" pitchFamily="34"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0" i="0">
                <a:latin typeface="Century Gothic" panose="020B0502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0" i="0">
                <a:latin typeface="Century Gothic" panose="020B0502020202020204" pitchFamily="34" charset="0"/>
              </a:defRPr>
            </a:lvl1pPr>
          </a:lstStyle>
          <a:p>
            <a:fld id="{C052935D-C90E-BD40-B136-E73C776E714C}" type="slidenum">
              <a:rPr lang="en-US" altLang="en-US" smtClean="0"/>
              <a:pPr/>
              <a:t>‹#›</a:t>
            </a:fld>
            <a:endParaRPr lang="en-US" altLang="en-US" dirty="0"/>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b="0" i="0">
                <a:latin typeface="Century Gothic" panose="020B0502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b="0" i="0">
                <a:latin typeface="Century Gothic" panose="020B0502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b="0" i="0">
                <a:latin typeface="Century Gothic" panose="020B0502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1/9/26</a:t>
            </a:fld>
            <a:endParaRPr lang="en-US" dirty="0"/>
          </a:p>
        </p:txBody>
      </p:sp>
      <p:sp>
        <p:nvSpPr>
          <p:cNvPr id="6" name="Footer Placeholder 5"/>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b="0" i="0">
                <a:solidFill>
                  <a:schemeClr val="tx1">
                    <a:tint val="75000"/>
                  </a:schemeClr>
                </a:solidFill>
                <a:latin typeface="Century Gothic" panose="020B0502020202020204" pitchFamily="34" charset="0"/>
              </a:defRPr>
            </a:lvl1pPr>
          </a:lstStyle>
          <a:p>
            <a:fld id="{DB1DEE18-3921-EC4F-B853-F0EB5728F34C}" type="datetimeFigureOut">
              <a:rPr lang="en-US" smtClean="0"/>
              <a:pPr/>
              <a:t>1/9/26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0" i="0">
                <a:solidFill>
                  <a:schemeClr val="tx1">
                    <a:tint val="75000"/>
                  </a:schemeClr>
                </a:solidFill>
                <a:latin typeface="Century Gothic" panose="020B0502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b="0" i="0">
                <a:solidFill>
                  <a:schemeClr val="tx1">
                    <a:tint val="75000"/>
                  </a:schemeClr>
                </a:solidFill>
                <a:latin typeface="Century Gothic" panose="020B0502020202020204" pitchFamily="34" charset="0"/>
              </a:defRPr>
            </a:lvl1pPr>
          </a:lstStyle>
          <a:p>
            <a:fld id="{C2CD8BC0-DD67-D540-A010-F2BB70A8C356}" type="slidenum">
              <a:rPr lang="en-US" smtClean="0"/>
              <a:pPr/>
              <a:t>‹#›</a:t>
            </a:fld>
            <a:endParaRPr lang="en-US" dirty="0"/>
          </a:p>
        </p:txBody>
      </p:sp>
      <p:sp>
        <p:nvSpPr>
          <p:cNvPr id="7" name="Rectangle 6"/>
          <p:cNvSpPr/>
          <p:nvPr userDrawn="1"/>
        </p:nvSpPr>
        <p:spPr>
          <a:xfrm>
            <a:off x="0" y="-2063"/>
            <a:ext cx="9144000" cy="1163648"/>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Century Gothic" panose="020B0502020202020204" pitchFamily="34" charset="0"/>
            </a:endParaRPr>
          </a:p>
        </p:txBody>
      </p:sp>
    </p:spTree>
    <p:extLst>
      <p:ext uri="{BB962C8B-B14F-4D97-AF65-F5344CB8AC3E}">
        <p14:creationId xmlns:p14="http://schemas.microsoft.com/office/powerpoint/2010/main" val="18654813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685800" rtl="0" eaLnBrk="1" latinLnBrk="0" hangingPunct="1">
        <a:lnSpc>
          <a:spcPct val="90000"/>
        </a:lnSpc>
        <a:spcBef>
          <a:spcPct val="0"/>
        </a:spcBef>
        <a:buNone/>
        <a:defRPr sz="3300" b="0" i="0" kern="1200">
          <a:solidFill>
            <a:schemeClr val="tx1"/>
          </a:solidFill>
          <a:latin typeface="Century Gothic" panose="020B0502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Font typeface="Arial"/>
        <a:buChar char="•"/>
        <a:defRPr sz="1800" b="0" i="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Font typeface="Arial"/>
        <a:buChar char="•"/>
        <a:defRPr sz="1500" b="0" i="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Font typeface="Arial"/>
        <a:buChar char="•"/>
        <a:defRPr sz="1350" b="0" i="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Font typeface="Arial"/>
        <a:buChar char="•"/>
        <a:defRPr sz="135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nlm.nih.gov/bsd/authors1.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videoplayback">
            <a:hlinkClick r:id="" action="ppaction://media"/>
            <a:extLst>
              <a:ext uri="{FF2B5EF4-FFF2-40B4-BE49-F238E27FC236}">
                <a16:creationId xmlns:a16="http://schemas.microsoft.com/office/drawing/2014/main" id="{627CF0E8-7774-3D45-9968-8E2CA61E3E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64091"/>
            <a:ext cx="9144000" cy="5143500"/>
          </a:xfrm>
          <a:prstGeom prst="rect">
            <a:avLst/>
          </a:prstGeom>
        </p:spPr>
      </p:pic>
    </p:spTree>
    <p:extLst>
      <p:ext uri="{BB962C8B-B14F-4D97-AF65-F5344CB8AC3E}">
        <p14:creationId xmlns:p14="http://schemas.microsoft.com/office/powerpoint/2010/main" val="335714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9394">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our collaboration</a:t>
            </a:r>
          </a:p>
          <a:p>
            <a:r>
              <a:rPr lang="en-US" sz="2800" dirty="0">
                <a:solidFill>
                  <a:schemeClr val="bg1">
                    <a:lumMod val="50000"/>
                  </a:schemeClr>
                </a:solidFill>
                <a:latin typeface="Century Gothic" panose="020B0502020202020204" pitchFamily="34" charset="0"/>
              </a:rPr>
              <a:t>our lab</a:t>
            </a:r>
          </a:p>
        </p:txBody>
      </p:sp>
      <p:pic>
        <p:nvPicPr>
          <p:cNvPr id="4" name="Picture 3">
            <a:extLst>
              <a:ext uri="{FF2B5EF4-FFF2-40B4-BE49-F238E27FC236}">
                <a16:creationId xmlns:a16="http://schemas.microsoft.com/office/drawing/2014/main" id="{273B38F6-8E50-1D44-A428-D5DBFD46FB2E}"/>
              </a:ext>
            </a:extLst>
          </p:cNvPr>
          <p:cNvPicPr>
            <a:picLocks noChangeAspect="1"/>
          </p:cNvPicPr>
          <p:nvPr/>
        </p:nvPicPr>
        <p:blipFill rotWithShape="1">
          <a:blip r:embed="rId3"/>
          <a:srcRect t="5476" b="47298"/>
          <a:stretch/>
        </p:blipFill>
        <p:spPr>
          <a:xfrm>
            <a:off x="-157349" y="1077218"/>
            <a:ext cx="9458697" cy="5780782"/>
          </a:xfrm>
          <a:prstGeom prst="rect">
            <a:avLst/>
          </a:prstGeom>
        </p:spPr>
      </p:pic>
      <p:pic>
        <p:nvPicPr>
          <p:cNvPr id="6" name="Picture 5" descr="A crowd of people&#10;&#10;Description automatically generated">
            <a:extLst>
              <a:ext uri="{FF2B5EF4-FFF2-40B4-BE49-F238E27FC236}">
                <a16:creationId xmlns:a16="http://schemas.microsoft.com/office/drawing/2014/main" id="{74BCBB44-6143-5E4F-873C-6C59630036E6}"/>
              </a:ext>
            </a:extLst>
          </p:cNvPr>
          <p:cNvPicPr>
            <a:picLocks noChangeAspect="1"/>
          </p:cNvPicPr>
          <p:nvPr/>
        </p:nvPicPr>
        <p:blipFill rotWithShape="1">
          <a:blip r:embed="rId4"/>
          <a:srcRect b="12490"/>
          <a:stretch/>
        </p:blipFill>
        <p:spPr>
          <a:xfrm>
            <a:off x="226087" y="4344887"/>
            <a:ext cx="3366199" cy="2513113"/>
          </a:xfrm>
          <a:prstGeom prst="rect">
            <a:avLst/>
          </a:prstGeom>
        </p:spPr>
      </p:pic>
    </p:spTree>
    <p:extLst>
      <p:ext uri="{BB962C8B-B14F-4D97-AF65-F5344CB8AC3E}">
        <p14:creationId xmlns:p14="http://schemas.microsoft.com/office/powerpoint/2010/main" val="4099203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3" name="Picture 2">
            <a:extLst>
              <a:ext uri="{FF2B5EF4-FFF2-40B4-BE49-F238E27FC236}">
                <a16:creationId xmlns:a16="http://schemas.microsoft.com/office/drawing/2014/main" id="{F41E4904-D4C0-8143-9793-529B940AD49C}"/>
              </a:ext>
            </a:extLst>
          </p:cNvPr>
          <p:cNvPicPr>
            <a:picLocks noChangeAspect="1"/>
          </p:cNvPicPr>
          <p:nvPr/>
        </p:nvPicPr>
        <p:blipFill rotWithShape="1">
          <a:blip r:embed="rId2">
            <a:alphaModFix amt="50000"/>
          </a:blip>
          <a:srcRect l="17850" r="7150"/>
          <a:stretch/>
        </p:blipFill>
        <p:spPr>
          <a:xfrm>
            <a:off x="20" y="1"/>
            <a:ext cx="9143980" cy="6857999"/>
          </a:xfrm>
          <a:prstGeom prst="rect">
            <a:avLst/>
          </a:prstGeom>
        </p:spPr>
      </p:pic>
      <p:sp>
        <p:nvSpPr>
          <p:cNvPr id="8" name="Rectangle 3">
            <a:extLst>
              <a:ext uri="{FF2B5EF4-FFF2-40B4-BE49-F238E27FC236}">
                <a16:creationId xmlns:a16="http://schemas.microsoft.com/office/drawing/2014/main" id="{6F94EF20-4E81-3749-AE12-B2C512A322F4}"/>
              </a:ext>
            </a:extLst>
          </p:cNvPr>
          <p:cNvSpPr>
            <a:spLocks noChangeArrowheads="1"/>
          </p:cNvSpPr>
          <p:nvPr/>
        </p:nvSpPr>
        <p:spPr bwMode="auto">
          <a:xfrm>
            <a:off x="1143000" y="1122362"/>
            <a:ext cx="6858000" cy="2900518"/>
          </a:xfrm>
          <a:prstGeom prst="rect">
            <a:avLst/>
          </a:prstGeom>
        </p:spPr>
        <p:txBody>
          <a:bodyPr vert="horz" lIns="91440" tIns="45720" rIns="91440" bIns="45720" rtlCol="0" anchor="b">
            <a:prstTxWarp prst="textNoShape">
              <a:avLst/>
            </a:prstTxWarp>
            <a:normAutofit/>
          </a:bodyPr>
          <a:lstStyle/>
          <a:p>
            <a:pPr algn="ctr" defTabSz="914400">
              <a:lnSpc>
                <a:spcPct val="90000"/>
              </a:lnSpc>
              <a:spcBef>
                <a:spcPct val="0"/>
              </a:spcBef>
              <a:spcAft>
                <a:spcPts val="600"/>
              </a:spcAft>
            </a:pPr>
            <a:r>
              <a:rPr lang="en-US" sz="6000" dirty="0">
                <a:solidFill>
                  <a:srgbClr val="FFFFFF"/>
                </a:solidFill>
                <a:latin typeface="Century Gothic" panose="020B0502020202020204" pitchFamily="34" charset="0"/>
                <a:ea typeface="+mj-ea"/>
                <a:cs typeface="+mj-cs"/>
              </a:rPr>
              <a:t>the art</a:t>
            </a:r>
          </a:p>
          <a:p>
            <a:pPr algn="ctr" defTabSz="914400">
              <a:lnSpc>
                <a:spcPct val="90000"/>
              </a:lnSpc>
              <a:spcBef>
                <a:spcPct val="0"/>
              </a:spcBef>
              <a:spcAft>
                <a:spcPts val="600"/>
              </a:spcAft>
            </a:pPr>
            <a:r>
              <a:rPr lang="en-US" sz="6000" dirty="0">
                <a:solidFill>
                  <a:srgbClr val="FFFFFF"/>
                </a:solidFill>
                <a:latin typeface="Century Gothic" panose="020B0502020202020204" pitchFamily="34" charset="0"/>
                <a:ea typeface="+mj-ea"/>
                <a:cs typeface="+mj-cs"/>
              </a:rPr>
              <a:t>of</a:t>
            </a:r>
          </a:p>
          <a:p>
            <a:pPr algn="ctr" defTabSz="914400">
              <a:lnSpc>
                <a:spcPct val="90000"/>
              </a:lnSpc>
              <a:spcBef>
                <a:spcPct val="0"/>
              </a:spcBef>
              <a:spcAft>
                <a:spcPts val="600"/>
              </a:spcAft>
            </a:pPr>
            <a:r>
              <a:rPr lang="en-US" sz="6000" dirty="0">
                <a:solidFill>
                  <a:srgbClr val="FFFFFF"/>
                </a:solidFill>
                <a:latin typeface="Century Gothic" panose="020B0502020202020204" pitchFamily="34" charset="0"/>
                <a:ea typeface="+mj-ea"/>
                <a:cs typeface="+mj-cs"/>
              </a:rPr>
              <a:t>COLLABORATION</a:t>
            </a:r>
          </a:p>
        </p:txBody>
      </p:sp>
    </p:spTree>
    <p:extLst>
      <p:ext uri="{BB962C8B-B14F-4D97-AF65-F5344CB8AC3E}">
        <p14:creationId xmlns:p14="http://schemas.microsoft.com/office/powerpoint/2010/main" val="287488045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evidence of collaboration</a:t>
            </a:r>
          </a:p>
          <a:p>
            <a:r>
              <a:rPr lang="en-US" sz="2800" dirty="0">
                <a:solidFill>
                  <a:schemeClr val="bg1">
                    <a:lumMod val="50000"/>
                  </a:schemeClr>
                </a:solidFill>
                <a:latin typeface="Century Gothic" panose="020B0502020202020204" pitchFamily="34" charset="0"/>
              </a:rPr>
              <a:t>it takes a village to do good science</a:t>
            </a:r>
          </a:p>
        </p:txBody>
      </p:sp>
      <p:pic>
        <p:nvPicPr>
          <p:cNvPr id="2" name="Picture 1">
            <a:extLst>
              <a:ext uri="{FF2B5EF4-FFF2-40B4-BE49-F238E27FC236}">
                <a16:creationId xmlns:a16="http://schemas.microsoft.com/office/drawing/2014/main" id="{E3750F81-C45F-5F4F-8CC9-6600C5ECF3FC}"/>
              </a:ext>
            </a:extLst>
          </p:cNvPr>
          <p:cNvPicPr>
            <a:picLocks noChangeAspect="1"/>
          </p:cNvPicPr>
          <p:nvPr/>
        </p:nvPicPr>
        <p:blipFill rotWithShape="1">
          <a:blip r:embed="rId3"/>
          <a:srcRect l="1809" t="1445" r="6390" b="2266"/>
          <a:stretch/>
        </p:blipFill>
        <p:spPr>
          <a:xfrm>
            <a:off x="947056" y="1649772"/>
            <a:ext cx="7021287" cy="4931229"/>
          </a:xfrm>
          <a:prstGeom prst="rect">
            <a:avLst/>
          </a:prstGeom>
        </p:spPr>
      </p:pic>
      <p:sp>
        <p:nvSpPr>
          <p:cNvPr id="5" name="Rectangle 4">
            <a:extLst>
              <a:ext uri="{FF2B5EF4-FFF2-40B4-BE49-F238E27FC236}">
                <a16:creationId xmlns:a16="http://schemas.microsoft.com/office/drawing/2014/main" id="{CB1E33B5-59FC-9841-BCD1-6FD747C2C550}"/>
              </a:ext>
            </a:extLst>
          </p:cNvPr>
          <p:cNvSpPr/>
          <p:nvPr/>
        </p:nvSpPr>
        <p:spPr>
          <a:xfrm>
            <a:off x="5716459" y="6581001"/>
            <a:ext cx="3427541" cy="276999"/>
          </a:xfrm>
          <a:prstGeom prst="rect">
            <a:avLst/>
          </a:prstGeom>
        </p:spPr>
        <p:txBody>
          <a:bodyPr wrap="none">
            <a:spAutoFit/>
          </a:bodyPr>
          <a:lstStyle/>
          <a:p>
            <a:r>
              <a:rPr lang="en-US" sz="1200" dirty="0">
                <a:latin typeface="Century Gothic" panose="020B0502020202020204" pitchFamily="34" charset="0"/>
                <a:hlinkClick r:id="rId4"/>
              </a:rPr>
              <a:t>https://www.nlm.nih.gov/bsd/authors1.html</a:t>
            </a:r>
            <a:endParaRPr lang="en-US" sz="1200" dirty="0">
              <a:latin typeface="Century Gothic" panose="020B0502020202020204" pitchFamily="34" charset="0"/>
            </a:endParaRPr>
          </a:p>
        </p:txBody>
      </p:sp>
    </p:spTree>
    <p:extLst>
      <p:ext uri="{BB962C8B-B14F-4D97-AF65-F5344CB8AC3E}">
        <p14:creationId xmlns:p14="http://schemas.microsoft.com/office/powerpoint/2010/main" val="2588267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4" name="Picture 3" descr="A picture containing animal, bird, small, sitting&#10;&#10;Description automatically generated">
            <a:extLst>
              <a:ext uri="{FF2B5EF4-FFF2-40B4-BE49-F238E27FC236}">
                <a16:creationId xmlns:a16="http://schemas.microsoft.com/office/drawing/2014/main" id="{01635D45-C14A-B34B-A724-22E8B1262F7E}"/>
              </a:ext>
            </a:extLst>
          </p:cNvPr>
          <p:cNvPicPr>
            <a:picLocks noChangeAspect="1"/>
          </p:cNvPicPr>
          <p:nvPr/>
        </p:nvPicPr>
        <p:blipFill rotWithShape="1">
          <a:blip r:embed="rId3">
            <a:alphaModFix amt="20000"/>
          </a:blip>
          <a:srcRect l="401" r="11265" b="-1"/>
          <a:stretch/>
        </p:blipFill>
        <p:spPr>
          <a:xfrm>
            <a:off x="20" y="1"/>
            <a:ext cx="9143980" cy="6857999"/>
          </a:xfrm>
          <a:prstGeom prst="rect">
            <a:avLst/>
          </a:prstGeom>
        </p:spPr>
      </p:pic>
      <p:sp>
        <p:nvSpPr>
          <p:cNvPr id="6" name="Rectangle 5">
            <a:extLst>
              <a:ext uri="{FF2B5EF4-FFF2-40B4-BE49-F238E27FC236}">
                <a16:creationId xmlns:a16="http://schemas.microsoft.com/office/drawing/2014/main" id="{1A98BF08-85EC-AD4A-9A9A-5A1A4C4C7D9C}"/>
              </a:ext>
            </a:extLst>
          </p:cNvPr>
          <p:cNvSpPr/>
          <p:nvPr/>
        </p:nvSpPr>
        <p:spPr>
          <a:xfrm>
            <a:off x="213330" y="1815548"/>
            <a:ext cx="8930650" cy="4430636"/>
          </a:xfrm>
          <a:prstGeom prst="rect">
            <a:avLst/>
          </a:prstGeom>
        </p:spPr>
        <p:txBody>
          <a:bodyPr wrap="square">
            <a:spAutoFit/>
          </a:bodyPr>
          <a:lstStyle/>
          <a:p>
            <a:pPr marL="457200" indent="-457200">
              <a:lnSpc>
                <a:spcPct val="150000"/>
              </a:lnSpc>
              <a:buFont typeface="Arial" panose="020B0604020202020204" pitchFamily="34" charset="0"/>
              <a:buChar char="•"/>
            </a:pPr>
            <a:r>
              <a:rPr lang="en-US" sz="3200" dirty="0">
                <a:latin typeface="Century Gothic" panose="020B0502020202020204" pitchFamily="34" charset="0"/>
              </a:rPr>
              <a:t>build trust</a:t>
            </a:r>
          </a:p>
          <a:p>
            <a:pPr marL="457200" indent="-457200">
              <a:lnSpc>
                <a:spcPct val="150000"/>
              </a:lnSpc>
              <a:buFont typeface="Arial" panose="020B0604020202020204" pitchFamily="34" charset="0"/>
              <a:buChar char="•"/>
            </a:pPr>
            <a:r>
              <a:rPr lang="en-US" sz="3200" dirty="0">
                <a:latin typeface="Century Gothic" panose="020B0502020202020204" pitchFamily="34" charset="0"/>
              </a:rPr>
              <a:t>establish shared goals</a:t>
            </a:r>
          </a:p>
          <a:p>
            <a:pPr marL="457200" indent="-457200">
              <a:lnSpc>
                <a:spcPct val="150000"/>
              </a:lnSpc>
              <a:buFont typeface="Arial" panose="020B0604020202020204" pitchFamily="34" charset="0"/>
              <a:buChar char="•"/>
            </a:pPr>
            <a:r>
              <a:rPr lang="en-US" sz="3200" dirty="0">
                <a:latin typeface="Century Gothic" panose="020B0502020202020204" pitchFamily="34" charset="0"/>
              </a:rPr>
              <a:t>break down a problem to bite-size units</a:t>
            </a:r>
          </a:p>
          <a:p>
            <a:pPr marL="457200" indent="-457200">
              <a:lnSpc>
                <a:spcPct val="150000"/>
              </a:lnSpc>
              <a:buFont typeface="Arial" panose="020B0604020202020204" pitchFamily="34" charset="0"/>
              <a:buChar char="•"/>
            </a:pPr>
            <a:r>
              <a:rPr lang="en-US" sz="3200" dirty="0">
                <a:latin typeface="Century Gothic" panose="020B0502020202020204" pitchFamily="34" charset="0"/>
              </a:rPr>
              <a:t>communicate effectively</a:t>
            </a:r>
          </a:p>
          <a:p>
            <a:pPr marL="457200" indent="-457200">
              <a:lnSpc>
                <a:spcPct val="150000"/>
              </a:lnSpc>
              <a:buFont typeface="Arial" panose="020B0604020202020204" pitchFamily="34" charset="0"/>
              <a:buChar char="•"/>
            </a:pPr>
            <a:r>
              <a:rPr lang="en-US" sz="3200" dirty="0">
                <a:latin typeface="Century Gothic" panose="020B0502020202020204" pitchFamily="34" charset="0"/>
              </a:rPr>
              <a:t>take advantage of specialized expertise</a:t>
            </a:r>
          </a:p>
          <a:p>
            <a:pPr marL="457200" indent="-457200">
              <a:lnSpc>
                <a:spcPct val="150000"/>
              </a:lnSpc>
              <a:buFont typeface="Arial" panose="020B0604020202020204" pitchFamily="34" charset="0"/>
              <a:buChar char="•"/>
            </a:pPr>
            <a:r>
              <a:rPr lang="en-US" sz="3200" dirty="0">
                <a:latin typeface="Century Gothic" panose="020B0502020202020204" pitchFamily="34" charset="0"/>
              </a:rPr>
              <a:t>resolve conflict when it arises</a:t>
            </a:r>
          </a:p>
        </p:txBody>
      </p:sp>
      <p:sp>
        <p:nvSpPr>
          <p:cNvPr id="7" name="Rectangle 6">
            <a:extLst>
              <a:ext uri="{FF2B5EF4-FFF2-40B4-BE49-F238E27FC236}">
                <a16:creationId xmlns:a16="http://schemas.microsoft.com/office/drawing/2014/main" id="{456BAFDB-4BA6-B54B-8DFA-643A9AEA2135}"/>
              </a:ext>
            </a:extLst>
          </p:cNvPr>
          <p:cNvSpPr/>
          <p:nvPr/>
        </p:nvSpPr>
        <p:spPr>
          <a:xfrm>
            <a:off x="0" y="102833"/>
            <a:ext cx="8930650" cy="1277273"/>
          </a:xfrm>
          <a:prstGeom prst="rect">
            <a:avLst/>
          </a:prstGeom>
        </p:spPr>
        <p:txBody>
          <a:bodyPr wrap="none">
            <a:spAutoFit/>
          </a:bodyPr>
          <a:lstStyle/>
          <a:p>
            <a:pPr defTabSz="914400">
              <a:lnSpc>
                <a:spcPct val="90000"/>
              </a:lnSpc>
              <a:spcBef>
                <a:spcPct val="0"/>
              </a:spcBef>
              <a:spcAft>
                <a:spcPts val="600"/>
              </a:spcAft>
            </a:pPr>
            <a:r>
              <a:rPr lang="en-US" sz="4000" dirty="0">
                <a:solidFill>
                  <a:srgbClr val="FFFFFF"/>
                </a:solidFill>
                <a:latin typeface="Century Gothic" panose="020B0502020202020204" pitchFamily="34" charset="0"/>
              </a:rPr>
              <a:t>elements of effective collaboration</a:t>
            </a:r>
          </a:p>
          <a:p>
            <a:pPr defTabSz="914400">
              <a:lnSpc>
                <a:spcPct val="90000"/>
              </a:lnSpc>
              <a:spcBef>
                <a:spcPct val="0"/>
              </a:spcBef>
              <a:spcAft>
                <a:spcPts val="600"/>
              </a:spcAft>
            </a:pPr>
            <a:r>
              <a:rPr lang="en-US" sz="4000" dirty="0">
                <a:solidFill>
                  <a:srgbClr val="FFFF66"/>
                </a:solidFill>
                <a:latin typeface="Century Gothic" panose="020B0502020202020204" pitchFamily="34" charset="0"/>
              </a:rPr>
              <a:t>fundamental principles</a:t>
            </a:r>
          </a:p>
        </p:txBody>
      </p:sp>
    </p:spTree>
    <p:extLst>
      <p:ext uri="{BB962C8B-B14F-4D97-AF65-F5344CB8AC3E}">
        <p14:creationId xmlns:p14="http://schemas.microsoft.com/office/powerpoint/2010/main" val="13639506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3" name="Picture 2" descr="A picture containing outdoor, mountain, sitting, grass&#10;&#10;Description automatically generated">
            <a:extLst>
              <a:ext uri="{FF2B5EF4-FFF2-40B4-BE49-F238E27FC236}">
                <a16:creationId xmlns:a16="http://schemas.microsoft.com/office/drawing/2014/main" id="{C09FE20B-00D0-EA4A-9B18-21A2FED99CA1}"/>
              </a:ext>
            </a:extLst>
          </p:cNvPr>
          <p:cNvPicPr>
            <a:picLocks noChangeAspect="1"/>
          </p:cNvPicPr>
          <p:nvPr/>
        </p:nvPicPr>
        <p:blipFill rotWithShape="1">
          <a:blip r:embed="rId3">
            <a:alphaModFix amt="50000"/>
          </a:blip>
          <a:srcRect t="31509" b="18617"/>
          <a:stretch/>
        </p:blipFill>
        <p:spPr>
          <a:xfrm>
            <a:off x="20" y="1"/>
            <a:ext cx="9143980" cy="6857999"/>
          </a:xfrm>
          <a:prstGeom prst="rect">
            <a:avLst/>
          </a:prstGeom>
        </p:spPr>
      </p:pic>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1143000" y="1122362"/>
            <a:ext cx="6858000" cy="2900518"/>
          </a:xfrm>
          <a:prstGeom prst="rect">
            <a:avLst/>
          </a:prstGeom>
        </p:spPr>
        <p:txBody>
          <a:bodyPr vert="horz" lIns="91440" tIns="45720" rIns="91440" bIns="45720" rtlCol="0" anchor="b">
            <a:prstTxWarp prst="textNoShape">
              <a:avLst/>
            </a:prstTxWarp>
            <a:normAutofit/>
          </a:bodyPr>
          <a:lstStyle/>
          <a:p>
            <a:pPr algn="ctr" defTabSz="914400">
              <a:lnSpc>
                <a:spcPct val="90000"/>
              </a:lnSpc>
              <a:spcBef>
                <a:spcPct val="0"/>
              </a:spcBef>
              <a:spcAft>
                <a:spcPts val="600"/>
              </a:spcAft>
            </a:pPr>
            <a:r>
              <a:rPr lang="en-US" sz="6000" dirty="0">
                <a:solidFill>
                  <a:srgbClr val="FFFFFF"/>
                </a:solidFill>
                <a:latin typeface="Century Gothic" panose="020B0502020202020204" pitchFamily="34" charset="0"/>
                <a:ea typeface="+mj-ea"/>
                <a:cs typeface="+mj-cs"/>
              </a:rPr>
              <a:t>vision</a:t>
            </a:r>
          </a:p>
          <a:p>
            <a:pPr algn="ctr" defTabSz="914400">
              <a:lnSpc>
                <a:spcPct val="90000"/>
              </a:lnSpc>
              <a:spcBef>
                <a:spcPct val="0"/>
              </a:spcBef>
              <a:spcAft>
                <a:spcPts val="600"/>
              </a:spcAft>
            </a:pPr>
            <a:r>
              <a:rPr lang="en-US" sz="3600" dirty="0">
                <a:solidFill>
                  <a:srgbClr val="FFFF66"/>
                </a:solidFill>
                <a:latin typeface="Century Gothic" panose="020B0502020202020204" pitchFamily="34" charset="0"/>
                <a:ea typeface="+mj-ea"/>
                <a:cs typeface="+mj-cs"/>
              </a:rPr>
              <a:t>a shared goal</a:t>
            </a:r>
          </a:p>
        </p:txBody>
      </p:sp>
    </p:spTree>
    <p:extLst>
      <p:ext uri="{BB962C8B-B14F-4D97-AF65-F5344CB8AC3E}">
        <p14:creationId xmlns:p14="http://schemas.microsoft.com/office/powerpoint/2010/main" val="52759959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892552"/>
          </a:xfrm>
          <a:prstGeom prst="rect">
            <a:avLst/>
          </a:prstGeom>
          <a:noFill/>
          <a:ln w="9525">
            <a:noFill/>
            <a:miter lim="800000"/>
            <a:headEnd/>
            <a:tailEnd/>
          </a:ln>
        </p:spPr>
        <p:txBody>
          <a:bodyPr wrap="square">
            <a:prstTxWarp prst="textNoShape">
              <a:avLst/>
            </a:prstTxWarp>
            <a:spAutoFit/>
          </a:bodyPr>
          <a:lstStyle/>
          <a:p>
            <a:r>
              <a:rPr lang="en-US" sz="2800" dirty="0">
                <a:solidFill>
                  <a:srgbClr val="558ED5"/>
                </a:solidFill>
                <a:latin typeface="Century Gothic" panose="020B0502020202020204" pitchFamily="34" charset="0"/>
                <a:cs typeface="Helvetica"/>
              </a:rPr>
              <a:t>teamwork that focuses on one problem at a time</a:t>
            </a:r>
          </a:p>
          <a:p>
            <a:r>
              <a:rPr lang="en-US" sz="2400" dirty="0">
                <a:solidFill>
                  <a:schemeClr val="bg1">
                    <a:lumMod val="50000"/>
                  </a:schemeClr>
                </a:solidFill>
                <a:latin typeface="Century Gothic" panose="020B0502020202020204" pitchFamily="34" charset="0"/>
              </a:rPr>
              <a:t>contribution</a:t>
            </a:r>
          </a:p>
        </p:txBody>
      </p:sp>
      <p:pic>
        <p:nvPicPr>
          <p:cNvPr id="3" name="Picture 2">
            <a:extLst>
              <a:ext uri="{FF2B5EF4-FFF2-40B4-BE49-F238E27FC236}">
                <a16:creationId xmlns:a16="http://schemas.microsoft.com/office/drawing/2014/main" id="{E9E7D7F3-3811-1247-98DA-CBBA7BEA48E0}"/>
              </a:ext>
            </a:extLst>
          </p:cNvPr>
          <p:cNvPicPr>
            <a:picLocks noChangeAspect="1"/>
          </p:cNvPicPr>
          <p:nvPr/>
        </p:nvPicPr>
        <p:blipFill rotWithShape="1">
          <a:blip r:embed="rId3"/>
          <a:srcRect b="16053"/>
          <a:stretch/>
        </p:blipFill>
        <p:spPr>
          <a:xfrm>
            <a:off x="16910" y="1092891"/>
            <a:ext cx="9144000" cy="5765109"/>
          </a:xfrm>
          <a:prstGeom prst="rect">
            <a:avLst/>
          </a:prstGeom>
        </p:spPr>
      </p:pic>
    </p:spTree>
    <p:extLst>
      <p:ext uri="{BB962C8B-B14F-4D97-AF65-F5344CB8AC3E}">
        <p14:creationId xmlns:p14="http://schemas.microsoft.com/office/powerpoint/2010/main" val="3724328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epigenetic castes</a:t>
            </a:r>
          </a:p>
          <a:p>
            <a:r>
              <a:rPr lang="en-US" sz="2800" dirty="0">
                <a:solidFill>
                  <a:schemeClr val="bg1">
                    <a:lumMod val="50000"/>
                  </a:schemeClr>
                </a:solidFill>
                <a:latin typeface="Century Gothic" panose="020B0502020202020204" pitchFamily="34" charset="0"/>
              </a:rPr>
              <a:t>specialization</a:t>
            </a:r>
          </a:p>
        </p:txBody>
      </p:sp>
      <p:pic>
        <p:nvPicPr>
          <p:cNvPr id="7" name="Picture 6">
            <a:extLst>
              <a:ext uri="{FF2B5EF4-FFF2-40B4-BE49-F238E27FC236}">
                <a16:creationId xmlns:a16="http://schemas.microsoft.com/office/drawing/2014/main" id="{C2D85D06-903B-E844-B77B-5A23BD8A8A37}"/>
              </a:ext>
            </a:extLst>
          </p:cNvPr>
          <p:cNvPicPr>
            <a:picLocks noChangeAspect="1"/>
          </p:cNvPicPr>
          <p:nvPr/>
        </p:nvPicPr>
        <p:blipFill rotWithShape="1">
          <a:blip r:embed="rId3"/>
          <a:srcRect b="6727"/>
          <a:stretch/>
        </p:blipFill>
        <p:spPr>
          <a:xfrm>
            <a:off x="76446" y="1854183"/>
            <a:ext cx="9067554" cy="2962746"/>
          </a:xfrm>
          <a:prstGeom prst="rect">
            <a:avLst/>
          </a:prstGeom>
        </p:spPr>
      </p:pic>
      <p:sp>
        <p:nvSpPr>
          <p:cNvPr id="8" name="Rectangle 7">
            <a:extLst>
              <a:ext uri="{FF2B5EF4-FFF2-40B4-BE49-F238E27FC236}">
                <a16:creationId xmlns:a16="http://schemas.microsoft.com/office/drawing/2014/main" id="{503EF7C4-559C-E045-8F16-567B7845F586}"/>
              </a:ext>
            </a:extLst>
          </p:cNvPr>
          <p:cNvSpPr/>
          <p:nvPr/>
        </p:nvSpPr>
        <p:spPr>
          <a:xfrm>
            <a:off x="76446" y="6018074"/>
            <a:ext cx="9067554" cy="646331"/>
          </a:xfrm>
          <a:prstGeom prst="rect">
            <a:avLst/>
          </a:prstGeom>
        </p:spPr>
        <p:txBody>
          <a:bodyPr wrap="square">
            <a:spAutoFit/>
          </a:bodyPr>
          <a:lstStyle/>
          <a:p>
            <a:r>
              <a:rPr lang="en-US" dirty="0" err="1">
                <a:latin typeface="Century Gothic" panose="020B0502020202020204" pitchFamily="34" charset="0"/>
              </a:rPr>
              <a:t>Bonasio</a:t>
            </a:r>
            <a:r>
              <a:rPr lang="en-US" dirty="0">
                <a:latin typeface="Century Gothic" panose="020B0502020202020204" pitchFamily="34" charset="0"/>
              </a:rPr>
              <a:t> R et al. </a:t>
            </a:r>
            <a:r>
              <a:rPr lang="en-US" b="1" dirty="0">
                <a:latin typeface="Century Gothic" panose="020B0502020202020204" pitchFamily="34" charset="0"/>
              </a:rPr>
              <a:t>Genome-wide and caste-specific DNA methylomes of the ants </a:t>
            </a:r>
            <a:r>
              <a:rPr lang="en-US" b="1" dirty="0" err="1">
                <a:latin typeface="Century Gothic" panose="020B0502020202020204" pitchFamily="34" charset="0"/>
              </a:rPr>
              <a:t>Camponotus</a:t>
            </a:r>
            <a:r>
              <a:rPr lang="en-US" b="1" dirty="0">
                <a:latin typeface="Century Gothic" panose="020B0502020202020204" pitchFamily="34" charset="0"/>
              </a:rPr>
              <a:t> floridanus and </a:t>
            </a:r>
            <a:r>
              <a:rPr lang="en-US" b="1" dirty="0" err="1">
                <a:latin typeface="Century Gothic" panose="020B0502020202020204" pitchFamily="34" charset="0"/>
              </a:rPr>
              <a:t>Harpegnathos</a:t>
            </a:r>
            <a:r>
              <a:rPr lang="en-US" b="1" dirty="0">
                <a:latin typeface="Century Gothic" panose="020B0502020202020204" pitchFamily="34" charset="0"/>
              </a:rPr>
              <a:t> saltator.</a:t>
            </a:r>
            <a:r>
              <a:rPr lang="en-US" dirty="0">
                <a:latin typeface="Century Gothic" panose="020B0502020202020204" pitchFamily="34" charset="0"/>
              </a:rPr>
              <a:t> </a:t>
            </a:r>
            <a:r>
              <a:rPr lang="en-US" dirty="0" err="1">
                <a:latin typeface="Century Gothic" panose="020B0502020202020204" pitchFamily="34" charset="0"/>
              </a:rPr>
              <a:t>Curr</a:t>
            </a:r>
            <a:r>
              <a:rPr lang="en-US" dirty="0">
                <a:latin typeface="Century Gothic" panose="020B0502020202020204" pitchFamily="34" charset="0"/>
              </a:rPr>
              <a:t> Biol 9;22(19):1755-64. </a:t>
            </a:r>
          </a:p>
        </p:txBody>
      </p:sp>
    </p:spTree>
    <p:extLst>
      <p:ext uri="{BB962C8B-B14F-4D97-AF65-F5344CB8AC3E}">
        <p14:creationId xmlns:p14="http://schemas.microsoft.com/office/powerpoint/2010/main" val="88806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communication</a:t>
            </a:r>
          </a:p>
          <a:p>
            <a:r>
              <a:rPr lang="en-US" sz="2800" dirty="0">
                <a:solidFill>
                  <a:schemeClr val="bg1">
                    <a:lumMod val="50000"/>
                  </a:schemeClr>
                </a:solidFill>
                <a:latin typeface="Century Gothic" panose="020B0502020202020204" pitchFamily="34" charset="0"/>
              </a:rPr>
              <a:t>specialization</a:t>
            </a:r>
          </a:p>
        </p:txBody>
      </p:sp>
      <p:pic>
        <p:nvPicPr>
          <p:cNvPr id="3" name="Picture 2" descr="A insect standing on a dry grass field&#10;&#10;Description automatically generated">
            <a:extLst>
              <a:ext uri="{FF2B5EF4-FFF2-40B4-BE49-F238E27FC236}">
                <a16:creationId xmlns:a16="http://schemas.microsoft.com/office/drawing/2014/main" id="{98BDD11C-4D0D-574F-8466-07C51150C184}"/>
              </a:ext>
            </a:extLst>
          </p:cNvPr>
          <p:cNvPicPr>
            <a:picLocks noChangeAspect="1"/>
          </p:cNvPicPr>
          <p:nvPr/>
        </p:nvPicPr>
        <p:blipFill>
          <a:blip r:embed="rId3"/>
          <a:stretch>
            <a:fillRect/>
          </a:stretch>
        </p:blipFill>
        <p:spPr>
          <a:xfrm>
            <a:off x="0" y="2000250"/>
            <a:ext cx="9144000" cy="2857500"/>
          </a:xfrm>
          <a:prstGeom prst="rect">
            <a:avLst/>
          </a:prstGeom>
        </p:spPr>
      </p:pic>
    </p:spTree>
    <p:extLst>
      <p:ext uri="{BB962C8B-B14F-4D97-AF65-F5344CB8AC3E}">
        <p14:creationId xmlns:p14="http://schemas.microsoft.com/office/powerpoint/2010/main" val="3491460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conflict resolution</a:t>
            </a:r>
          </a:p>
          <a:p>
            <a:r>
              <a:rPr lang="en-US" sz="2800" dirty="0">
                <a:solidFill>
                  <a:schemeClr val="bg1">
                    <a:lumMod val="50000"/>
                  </a:schemeClr>
                </a:solidFill>
                <a:latin typeface="Century Gothic" panose="020B0502020202020204" pitchFamily="34" charset="0"/>
              </a:rPr>
              <a:t>specialization</a:t>
            </a:r>
          </a:p>
        </p:txBody>
      </p:sp>
      <p:pic>
        <p:nvPicPr>
          <p:cNvPr id="2" name="Picture 1">
            <a:extLst>
              <a:ext uri="{FF2B5EF4-FFF2-40B4-BE49-F238E27FC236}">
                <a16:creationId xmlns:a16="http://schemas.microsoft.com/office/drawing/2014/main" id="{90E56F59-7360-364E-B086-51B8D109B487}"/>
              </a:ext>
            </a:extLst>
          </p:cNvPr>
          <p:cNvPicPr>
            <a:picLocks noChangeAspect="1"/>
          </p:cNvPicPr>
          <p:nvPr/>
        </p:nvPicPr>
        <p:blipFill rotWithShape="1">
          <a:blip r:embed="rId3"/>
          <a:srcRect r="5655"/>
          <a:stretch/>
        </p:blipFill>
        <p:spPr>
          <a:xfrm>
            <a:off x="0" y="1077218"/>
            <a:ext cx="9144000" cy="5780782"/>
          </a:xfrm>
          <a:prstGeom prst="rect">
            <a:avLst/>
          </a:prstGeom>
        </p:spPr>
      </p:pic>
    </p:spTree>
    <p:extLst>
      <p:ext uri="{BB962C8B-B14F-4D97-AF65-F5344CB8AC3E}">
        <p14:creationId xmlns:p14="http://schemas.microsoft.com/office/powerpoint/2010/main" val="33869511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778</TotalTime>
  <Words>1149</Words>
  <Application>Microsoft Macintosh PowerPoint</Application>
  <PresentationFormat>On-screen Show (4:3)</PresentationFormat>
  <Paragraphs>94</Paragraphs>
  <Slides>10</Slides>
  <Notes>9</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McManus, Michael</dc:creator>
  <cp:lastModifiedBy>Mcmanus, Michael</cp:lastModifiedBy>
  <cp:revision>22</cp:revision>
  <dcterms:created xsi:type="dcterms:W3CDTF">2019-11-22T05:49:14Z</dcterms:created>
  <dcterms:modified xsi:type="dcterms:W3CDTF">2026-01-09T17:00:14Z</dcterms:modified>
</cp:coreProperties>
</file>