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442" r:id="rId2"/>
    <p:sldId id="1448" r:id="rId3"/>
    <p:sldId id="1453" r:id="rId4"/>
    <p:sldId id="1449" r:id="rId5"/>
    <p:sldId id="1455" r:id="rId6"/>
    <p:sldId id="1450" r:id="rId7"/>
    <p:sldId id="1451" r:id="rId8"/>
    <p:sldId id="1454" r:id="rId9"/>
    <p:sldId id="1443" r:id="rId10"/>
    <p:sldId id="1447" r:id="rId11"/>
    <p:sldId id="1299" r:id="rId12"/>
    <p:sldId id="1445" r:id="rId13"/>
    <p:sldId id="1444" r:id="rId14"/>
    <p:sldId id="14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9"/>
    <p:restoredTop sz="94676"/>
  </p:normalViewPr>
  <p:slideViewPr>
    <p:cSldViewPr snapToGrid="0">
      <p:cViewPr varScale="1">
        <p:scale>
          <a:sx n="106" d="100"/>
          <a:sy n="106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0F6-AC46-9B4B-AF56-4D621E4DC11E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42868-D2EC-4344-BA3E-85D06267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6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724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25C90-FC2B-B338-5573-32A87C613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5653D9F2-6E6A-DE20-D9E6-66E7967B9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2C29E6C2-CFDD-9184-7CAB-12E3073B83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440ED747-E4D6-602B-6A69-B1EACE402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98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23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6AE6-356A-B11B-3E9C-E1FC70AD1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0309944E-64A2-902F-D3D7-CB4BA884B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304D2D67-00EC-9E4A-05E4-9273B33AB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1A1B182D-A587-E7A3-B233-24937EEA6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624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92FCE-0286-B4FA-84BF-76877364F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22A1ACB9-F2B3-C708-647C-EE6D8B864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CE67285E-691D-1519-056E-07FEECCC50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A94598D6-B8A4-DBD4-C1DD-15360642A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2660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05C32-9243-2622-B080-E1F63DA12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83CF286A-CD6B-A968-501E-AFB984935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D6B3D099-D141-2184-3F69-423D1B7578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DEE41151-F891-0647-D38C-34BA75D5E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728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2BE50-9B85-C9B7-DE2D-FEFF509EA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5B567AD1-0E64-400B-662D-80CAF7AFB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E2809823-2017-3A5E-9DB2-4706A6297C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2283F7A5-9D0B-CDD9-561B-A123A4C7B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6155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C7259-D817-E0AF-12CF-3FFF6D0D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D9544A71-4277-BCFF-B868-86E9361D3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4D325203-87D9-E525-90D0-F2226A7927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C2E46017-0150-5C59-3044-96A074402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98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F0859-2A66-469F-F475-906B15F1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09E4A56C-4518-F68A-D9C5-DAA34A294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37BD7CAC-2034-DB47-410D-132294B780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F83D63A8-DB6F-776C-8DB4-5ACBFCA3F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66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C65A-A463-63B4-F8E5-390DC04C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D179C5DD-0000-182B-2B89-36B6D8732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C9EA774B-08F7-82E0-9AE8-97B3A8EC5E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062FDCE-A09D-D661-7750-8178E5FB5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5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7FB8-4B52-4230-D4EA-ED1058704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DD537AE4-65CD-65FA-C7B9-576E5C613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215B70DF-3735-C777-DF64-C831B74BCF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C7C75493-F99B-A0FD-50B6-837B183DB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38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CC475-93D3-87C7-7E1D-EAA3AE392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DDB1C04F-6788-A710-9134-0B430E0FE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F50604AB-BF3E-C94C-AEE2-E47EF31591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7D2A234C-7A46-D720-747B-DAD5C1A2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148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DD27D-88ED-E69C-429E-77014EAC2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4B62C999-1886-C274-D022-827A3C4F3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2FB5AA3D-3320-C157-A4CA-32E00D81B5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FF8E529A-5873-E46B-7D67-2289AE730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720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5F422-F564-C5F8-C0D5-208C2A878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70CEF5BB-9684-B6F5-CB5F-FD9AEAFD6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B2DA1743-8BD7-D912-7D34-72BA47FF07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C9DE3AD8-2918-B589-1FCD-B903F12E6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B7715-041A-405B-9716-817CFD0E6A24}" type="slidenum">
              <a:rPr lang="en-US">
                <a:ea typeface="ＭＳ Ｐゴシック" pitchFamily="5" charset="-128"/>
                <a:cs typeface="ＭＳ Ｐゴシック" pitchFamily="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ea typeface="ＭＳ Ｐゴシック" pitchFamily="5" charset="-128"/>
              <a:cs typeface="ＭＳ Ｐゴシック" pitchFamily="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0682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1130-6BB7-686F-D9B7-960D5EBA7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BD23C-C60D-1E66-7965-888CD1ADD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7D4E-CC81-773D-951E-491269AE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174F6-B69C-4D08-4CB8-BA4F4D68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8008-5CC6-79F6-4933-65310224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08C1-65EA-E5D2-0074-478EEC85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52894-155A-9BE8-FBE6-8178A496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11298-6B22-8545-ACFB-81857F84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CDB32-8C67-D2E9-ACA3-3EF0408D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86743-312B-091B-CFF7-0A9E9B5F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61C9E9-F42B-12FB-884B-A8E96D5BE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56253-9E96-9FD6-E2EE-6F2578AC2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24263-79B0-781E-63A7-E9257686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43C4A-5082-C491-06C7-223CA3DB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0B045-D608-D16C-F9EF-C1537821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8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2C191-35F1-7BFD-38DA-0A918CDE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CC100-4FB2-DC64-680B-21BC6921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28300-1E5F-8BD7-66AF-CE290537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7357B-259A-D0DA-4C4B-6B82AB01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BB96-E1A7-85EA-6FD4-4AD5E07A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4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1826-CDD2-CB05-350D-E64709CD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6FC38-5972-74C6-FB57-99CF40F0A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22A47-F20E-B9CC-E61E-004D4FD8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C736C-1729-2C4C-F08D-69E0E8AC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F0889-F1F2-EACD-3E2B-80F2319B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1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A4D1-8E41-889F-3A74-6526128A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E76DD-C760-13B2-EBD0-BC5434A9E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57A4C-5AE8-7392-15B0-7A4DD3966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49CA5-6F1B-8FF9-C84D-6525C846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D7FBE-6755-8D42-67B0-A5F28EE6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8AABB-EA85-CFCA-7E8A-73C46B8F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3034-C2D1-5107-3400-A45F2965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AFF7D-0B8C-28B9-4E2E-A5DA0C24D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66FC2-77D2-FAD0-AE74-16807C9BE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625E8-3B6F-6212-53F2-1FBAB9D0F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BA664-645E-BA36-EAEB-9AF2A11E7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356B0-9DCB-EEF4-5E7D-0CF0BC24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E9E872-D1B9-DA48-ED9C-08FB7F41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75B94C-B195-6435-4197-64D2064C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5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E941-0E2F-081D-D68F-37BC5ACE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3A703-5629-33B8-A05D-2CF4097C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F1D8F-352E-5F94-068A-EFF0D7E7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08644-200A-9472-03A5-A9D36AD7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6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9E1748-D6E5-D26D-7A39-2D1D04C58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9E109-3D96-21EF-0921-118F4480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7B2A3-60BD-BFFA-240E-865C4BD7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E501-75B0-AB60-188B-CFD94B8F5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E0F8A-9DB3-9919-585B-12F9CD8D4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6491F-C9B6-DE48-6BCB-424438807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6CBCA-2FB6-DAFE-B320-78A7D067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723AC-CF49-D3F3-406A-713FD68B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405B7-A08F-CB82-CA54-F75E7AB9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00E30-B07A-F428-07E9-5CEB01B9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9E5ED-0A6A-61CA-1720-88E068042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8CC3A-E5BA-9071-BFEA-181084B48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97A2E3-B102-85FB-2485-90DCAE180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09C67-5CCA-19C9-6035-0D8CC724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31E17-19B7-FBDF-B001-A72BEB5E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CFB63-B570-C601-D1AC-D8C69CAF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CB1CF-5325-84D6-1D28-7659D26AB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F4755-F728-7815-67B6-632A520BA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607877-86D1-2340-921C-1373C2CF6D29}" type="datetimeFigureOut">
              <a:rPr lang="en-US" smtClean="0"/>
              <a:t>2/26/26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1B946-390F-BDCA-1B47-A0318B41B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E7944-9D3E-BD72-DE90-C721544AA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25E42B-5347-CE44-ABB9-3BDE7AD9E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3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dots and lines&#10;&#10;Description automatically generated">
            <a:extLst>
              <a:ext uri="{FF2B5EF4-FFF2-40B4-BE49-F238E27FC236}">
                <a16:creationId xmlns:a16="http://schemas.microsoft.com/office/drawing/2014/main" id="{54B8EA50-707A-7244-1EF2-4A01AEB78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2"/>
          <a:stretch>
            <a:fillRect/>
          </a:stretch>
        </p:blipFill>
        <p:spPr>
          <a:xfrm>
            <a:off x="-2" y="0"/>
            <a:ext cx="12192001" cy="6671733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09EE64B0-FF26-C490-AFA2-B0F3BE33E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19200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Michael McManus, PhD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089DA-2302-677D-4ED9-AB6EB58D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087" y="319"/>
            <a:ext cx="6483912" cy="64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4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ED633-0165-5394-48EE-AA1F8FD95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7D86ABD-A795-7FF0-15F6-13C38A0CC5AD}"/>
              </a:ext>
            </a:extLst>
          </p:cNvPr>
          <p:cNvSpPr txBox="1">
            <a:spLocks/>
          </p:cNvSpPr>
          <p:nvPr/>
        </p:nvSpPr>
        <p:spPr>
          <a:xfrm>
            <a:off x="0" y="-17732"/>
            <a:ext cx="12220019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why AI?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popular applications for academic scientists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4DDEA30-4B3E-C76B-10E8-99274F466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220019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56DDB3-DF4A-1108-5868-A4D4779692ED}"/>
              </a:ext>
            </a:extLst>
          </p:cNvPr>
          <p:cNvSpPr txBox="1"/>
          <p:nvPr/>
        </p:nvSpPr>
        <p:spPr>
          <a:xfrm>
            <a:off x="240143" y="1463724"/>
            <a:ext cx="1167713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70C0"/>
                </a:solidFill>
              </a:rPr>
              <a:t>The 24/7 Literature Scout</a:t>
            </a:r>
          </a:p>
          <a:p>
            <a:r>
              <a:rPr lang="en-US" sz="2300" dirty="0"/>
              <a:t>Synthesize 100+ papers in the time it takes to read one abstract</a:t>
            </a:r>
          </a:p>
          <a:p>
            <a:endParaRPr lang="en-US" sz="2300" b="1" dirty="0"/>
          </a:p>
          <a:p>
            <a:r>
              <a:rPr lang="en-US" sz="2300" b="1" dirty="0">
                <a:solidFill>
                  <a:srgbClr val="0070C0"/>
                </a:solidFill>
              </a:rPr>
              <a:t>Adversarial Review</a:t>
            </a:r>
          </a:p>
          <a:p>
            <a:r>
              <a:rPr lang="en-US" sz="2300" dirty="0"/>
              <a:t>Use AI to find the holes in your logic </a:t>
            </a:r>
            <a:r>
              <a:rPr lang="en-US" sz="2300" i="1" dirty="0"/>
              <a:t>before</a:t>
            </a:r>
            <a:r>
              <a:rPr lang="en-US" sz="2300" dirty="0"/>
              <a:t> Reviewer 2 finds them</a:t>
            </a:r>
          </a:p>
          <a:p>
            <a:endParaRPr lang="en-US" sz="2300" b="1" dirty="0"/>
          </a:p>
          <a:p>
            <a:r>
              <a:rPr lang="en-US" sz="2300" b="1" dirty="0">
                <a:solidFill>
                  <a:srgbClr val="0070C0"/>
                </a:solidFill>
              </a:rPr>
              <a:t>Democratized Bioinformatics</a:t>
            </a:r>
          </a:p>
          <a:p>
            <a:r>
              <a:rPr lang="en-US" sz="2300" dirty="0"/>
              <a:t>If you can describe the logic, you can generate the pipeline-- no CS degree required</a:t>
            </a:r>
          </a:p>
          <a:p>
            <a:endParaRPr lang="en-US" sz="2300" b="1" dirty="0"/>
          </a:p>
          <a:p>
            <a:r>
              <a:rPr lang="en-US" sz="2300" b="1" dirty="0">
                <a:solidFill>
                  <a:srgbClr val="0070C0"/>
                </a:solidFill>
              </a:rPr>
              <a:t>The End of the "Blank Page" Problem</a:t>
            </a:r>
          </a:p>
          <a:p>
            <a:r>
              <a:rPr lang="en-US" sz="2300" dirty="0"/>
              <a:t>Never start a grant, abstract, or lab notebook entry script from zero again</a:t>
            </a:r>
          </a:p>
          <a:p>
            <a:endParaRPr lang="en-US" sz="2300" b="1" dirty="0"/>
          </a:p>
          <a:p>
            <a:r>
              <a:rPr lang="en-US" sz="2300" b="1" dirty="0">
                <a:solidFill>
                  <a:srgbClr val="0070C0"/>
                </a:solidFill>
              </a:rPr>
              <a:t>The Modern Lab Skillset</a:t>
            </a:r>
          </a:p>
          <a:p>
            <a:r>
              <a:rPr lang="en-US" sz="2300" dirty="0"/>
              <a:t>In 2026, "AI fluency" is as fundamental as pipetting or PCR</a:t>
            </a:r>
          </a:p>
        </p:txBody>
      </p:sp>
    </p:spTree>
    <p:extLst>
      <p:ext uri="{BB962C8B-B14F-4D97-AF65-F5344CB8AC3E}">
        <p14:creationId xmlns:p14="http://schemas.microsoft.com/office/powerpoint/2010/main" val="391337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623692-FD39-A340-A553-91B4811A3ABD}"/>
              </a:ext>
            </a:extLst>
          </p:cNvPr>
          <p:cNvSpPr txBox="1"/>
          <p:nvPr/>
        </p:nvSpPr>
        <p:spPr>
          <a:xfrm>
            <a:off x="3856786" y="1850521"/>
            <a:ext cx="3838776" cy="483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Semantic Scholar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ProQuest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Litmaps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Elicit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Connected Papers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Quillbot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Julius AI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Sparrho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Scholarcy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Iris.ai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SearchGPT</a:t>
            </a:r>
            <a:endParaRPr lang="en-US" sz="2350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795EEB-5944-E259-425D-7EC36CFB7F3C}"/>
              </a:ext>
            </a:extLst>
          </p:cNvPr>
          <p:cNvSpPr txBox="1"/>
          <p:nvPr/>
        </p:nvSpPr>
        <p:spPr>
          <a:xfrm>
            <a:off x="336678" y="1850522"/>
            <a:ext cx="3036718" cy="483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Undermind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SciSpace</a:t>
            </a:r>
            <a:r>
              <a:rPr lang="en-US" sz="2350" dirty="0"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OpenAlex</a:t>
            </a:r>
            <a:r>
              <a:rPr lang="en-US" sz="2350" dirty="0"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Perplexity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Scite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Elicit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NinjaAI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Consensus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ResearchRabbit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Jenni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NoteboookLM</a:t>
            </a:r>
            <a:endParaRPr lang="en-US" sz="2350" dirty="0">
              <a:latin typeface="Century Gothic" panose="020B0502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3F521D9-A992-544D-5A9E-844DD47CAFC0}"/>
              </a:ext>
            </a:extLst>
          </p:cNvPr>
          <p:cNvSpPr txBox="1">
            <a:spLocks/>
          </p:cNvSpPr>
          <p:nvPr/>
        </p:nvSpPr>
        <p:spPr>
          <a:xfrm>
            <a:off x="0" y="5555"/>
            <a:ext cx="12192000" cy="14705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swimming in the literature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when you need to find new papers, explore connections between research, manage citations and stay updated with the latest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06FA7-DF6F-AB5E-CD3F-9785FDFF337F}"/>
              </a:ext>
            </a:extLst>
          </p:cNvPr>
          <p:cNvSpPr txBox="1"/>
          <p:nvPr/>
        </p:nvSpPr>
        <p:spPr>
          <a:xfrm>
            <a:off x="8178952" y="1850520"/>
            <a:ext cx="3886201" cy="483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ThesisAI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EvidenceHunt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Readwise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ChatGPT DR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Litmaps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Lens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Gemini 2.5 DR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Grok DR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Llama DR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Claude DR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growing list of others</a:t>
            </a:r>
          </a:p>
        </p:txBody>
      </p:sp>
    </p:spTree>
    <p:extLst>
      <p:ext uri="{BB962C8B-B14F-4D97-AF65-F5344CB8AC3E}">
        <p14:creationId xmlns:p14="http://schemas.microsoft.com/office/powerpoint/2010/main" val="2773664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EFB17-D5FF-3D3D-F965-F74B2F00E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D5B7D-43C9-721D-6ABA-D3E281494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128" b="5985"/>
          <a:stretch>
            <a:fillRect/>
          </a:stretch>
        </p:blipFill>
        <p:spPr>
          <a:xfrm>
            <a:off x="-62597" y="1219624"/>
            <a:ext cx="12331203" cy="550870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25E89B5B-C769-493C-21FF-6F3743CA06D7}"/>
              </a:ext>
            </a:extLst>
          </p:cNvPr>
          <p:cNvSpPr txBox="1">
            <a:spLocks/>
          </p:cNvSpPr>
          <p:nvPr/>
        </p:nvSpPr>
        <p:spPr>
          <a:xfrm>
            <a:off x="-62597" y="-17732"/>
            <a:ext cx="12345213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vibe coding and agents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coding is essentially dead – and menial computer tasks are too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903C3D3-FEF6-4838-7C40-1C5B5524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597" y="6484231"/>
            <a:ext cx="1228261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</p:spTree>
    <p:extLst>
      <p:ext uri="{BB962C8B-B14F-4D97-AF65-F5344CB8AC3E}">
        <p14:creationId xmlns:p14="http://schemas.microsoft.com/office/powerpoint/2010/main" val="375314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1CA12-8D0F-563A-BF0A-1D94EF242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0C5357-4550-0CDB-1F5B-6B1132CAD1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</a:blip>
          <a:srcRect t="6577" b="33678"/>
          <a:stretch>
            <a:fillRect/>
          </a:stretch>
        </p:blipFill>
        <p:spPr>
          <a:xfrm>
            <a:off x="-62597" y="1463724"/>
            <a:ext cx="12282616" cy="5388721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629159E-F0A9-1DF2-C90C-1E955C58F83E}"/>
              </a:ext>
            </a:extLst>
          </p:cNvPr>
          <p:cNvSpPr txBox="1">
            <a:spLocks/>
          </p:cNvSpPr>
          <p:nvPr/>
        </p:nvSpPr>
        <p:spPr>
          <a:xfrm>
            <a:off x="-62596" y="-17732"/>
            <a:ext cx="12282616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local models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Ollama and LM Studio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B9BF02B-202E-19FD-0A23-E702766F6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597" y="6484231"/>
            <a:ext cx="1228261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DF902-996C-8E6E-12FC-BD5F4A74E98F}"/>
              </a:ext>
            </a:extLst>
          </p:cNvPr>
          <p:cNvSpPr/>
          <p:nvPr/>
        </p:nvSpPr>
        <p:spPr>
          <a:xfrm>
            <a:off x="123568" y="5121203"/>
            <a:ext cx="4877678" cy="115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mpd="sng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5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Ollama</a:t>
            </a:r>
          </a:p>
          <a:p>
            <a:pPr algn="ctr">
              <a:defRPr/>
            </a:pPr>
            <a:r>
              <a:rPr lang="en-US" sz="3450" dirty="0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https://</a:t>
            </a:r>
            <a:r>
              <a:rPr lang="en-US" sz="3450" dirty="0" err="1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ollama.com</a:t>
            </a:r>
            <a:r>
              <a:rPr lang="en-US" sz="3450" dirty="0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/</a:t>
            </a:r>
            <a:endParaRPr lang="en-US" sz="3450" baseline="30000" dirty="0">
              <a:solidFill>
                <a:srgbClr val="0070C0"/>
              </a:solidFill>
              <a:latin typeface="Century Gothic" panose="020B0502020202020204" pitchFamily="34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FF71C-F500-4BC3-1071-777051E7C6E7}"/>
              </a:ext>
            </a:extLst>
          </p:cNvPr>
          <p:cNvSpPr/>
          <p:nvPr/>
        </p:nvSpPr>
        <p:spPr>
          <a:xfrm>
            <a:off x="7035114" y="5121203"/>
            <a:ext cx="4877678" cy="115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mpd="sng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5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LM Studio</a:t>
            </a:r>
          </a:p>
          <a:p>
            <a:pPr algn="ctr">
              <a:defRPr/>
            </a:pPr>
            <a:r>
              <a:rPr lang="en-US" sz="3450" dirty="0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https://</a:t>
            </a:r>
            <a:r>
              <a:rPr lang="en-US" sz="3450" dirty="0" err="1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lmstudio.ai</a:t>
            </a:r>
            <a:r>
              <a:rPr lang="en-US" sz="3450" dirty="0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/</a:t>
            </a:r>
            <a:endParaRPr lang="en-US" sz="3450" baseline="30000" dirty="0">
              <a:solidFill>
                <a:srgbClr val="0070C0"/>
              </a:solidFill>
              <a:latin typeface="Century Gothic" panose="020B0502020202020204" pitchFamily="34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7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E9A88-F08C-C9AB-BEC1-C27A138B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6B713F76-F039-3573-4AE0-04B8E651469C}"/>
              </a:ext>
            </a:extLst>
          </p:cNvPr>
          <p:cNvSpPr txBox="1">
            <a:spLocks/>
          </p:cNvSpPr>
          <p:nvPr/>
        </p:nvSpPr>
        <p:spPr>
          <a:xfrm>
            <a:off x="0" y="-17732"/>
            <a:ext cx="12220019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AI at UCSF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Ready to get started with AI at UCSF? 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93F3FED-61FE-E845-FCCB-EA4506CD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220019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15527C79-98B5-256E-94D0-5B969DA8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78" r="13619"/>
          <a:stretch>
            <a:fillRect/>
          </a:stretch>
        </p:blipFill>
        <p:spPr>
          <a:xfrm>
            <a:off x="3286897" y="1463724"/>
            <a:ext cx="5338119" cy="40375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56D2A3-6855-D4DA-1167-E310DD816DC5}"/>
              </a:ext>
            </a:extLst>
          </p:cNvPr>
          <p:cNvSpPr/>
          <p:nvPr/>
        </p:nvSpPr>
        <p:spPr>
          <a:xfrm>
            <a:off x="852617" y="5638831"/>
            <a:ext cx="108377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mpd="sng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Platforms, Tools, and Resources</a:t>
            </a:r>
          </a:p>
          <a:p>
            <a:pPr algn="ctr">
              <a:defRPr/>
            </a:pPr>
            <a:r>
              <a:rPr lang="en-US" sz="2000" dirty="0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https://</a:t>
            </a:r>
            <a:r>
              <a:rPr lang="en-US" sz="2000" dirty="0" err="1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ai.ucsf.edu</a:t>
            </a:r>
            <a:r>
              <a:rPr lang="en-US" sz="2000" dirty="0">
                <a:solidFill>
                  <a:srgbClr val="0070C0"/>
                </a:solidFill>
                <a:latin typeface="Century Gothic" panose="020B0502020202020204" pitchFamily="34" charset="0"/>
                <a:ea typeface="Helvetica" charset="0"/>
                <a:cs typeface="Helvetica" charset="0"/>
              </a:rPr>
              <a:t>/platforms-tools-and-resources</a:t>
            </a:r>
            <a:endParaRPr lang="en-US" sz="2000" baseline="30000" dirty="0">
              <a:solidFill>
                <a:srgbClr val="0070C0"/>
              </a:solidFill>
              <a:latin typeface="Century Gothic" panose="020B0502020202020204" pitchFamily="34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3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16016-3FAD-0ABC-22B7-FA64503AC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DACB469-093F-4D50-9BC5-3E3860AB19CE}"/>
              </a:ext>
            </a:extLst>
          </p:cNvPr>
          <p:cNvSpPr txBox="1">
            <a:spLocks/>
          </p:cNvSpPr>
          <p:nvPr/>
        </p:nvSpPr>
        <p:spPr>
          <a:xfrm>
            <a:off x="0" y="-17732"/>
            <a:ext cx="12220019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the AI elephant in the lab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how will AI affect your career?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2C3666DC-0523-B2E0-D632-548D7FBEA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220019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23E1ED-A807-F903-5D1F-B065C4238F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51" t="24717" r="6653" b="10070"/>
          <a:stretch>
            <a:fillRect/>
          </a:stretch>
        </p:blipFill>
        <p:spPr>
          <a:xfrm>
            <a:off x="-1" y="1463724"/>
            <a:ext cx="12220019" cy="50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2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48EE-05A8-C10B-0CBB-9224BA742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36E3F98-1D7A-07F7-59EF-3BA5D102F164}"/>
              </a:ext>
            </a:extLst>
          </p:cNvPr>
          <p:cNvSpPr txBox="1">
            <a:spLocks/>
          </p:cNvSpPr>
          <p:nvPr/>
        </p:nvSpPr>
        <p:spPr>
          <a:xfrm>
            <a:off x="1" y="-17732"/>
            <a:ext cx="12192000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transformer large language models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 continuing competitive explosion of tools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426C41D-E42A-BE5D-6380-60AD0AADE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19200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  <a:endParaRPr lang="en-US" sz="20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7" name="Picture 6" descr="A chart with text overlay&#10;&#10;AI-generated content may be incorrect.">
            <a:extLst>
              <a:ext uri="{FF2B5EF4-FFF2-40B4-BE49-F238E27FC236}">
                <a16:creationId xmlns:a16="http://schemas.microsoft.com/office/drawing/2014/main" id="{722BFD8C-9454-29B6-D165-704717F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20" b="5626"/>
          <a:stretch>
            <a:fillRect/>
          </a:stretch>
        </p:blipFill>
        <p:spPr>
          <a:xfrm>
            <a:off x="0" y="1371600"/>
            <a:ext cx="12192001" cy="511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3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194F-E1AA-D91D-6846-5545EEAB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8C18780-062D-E674-E565-A668D984B4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59" b="4793"/>
          <a:stretch>
            <a:fillRect/>
          </a:stretch>
        </p:blipFill>
        <p:spPr>
          <a:xfrm>
            <a:off x="-1" y="1386451"/>
            <a:ext cx="12192001" cy="509778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83BD275-5DFE-58BB-1A09-316155DECB00}"/>
              </a:ext>
            </a:extLst>
          </p:cNvPr>
          <p:cNvSpPr txBox="1">
            <a:spLocks/>
          </p:cNvSpPr>
          <p:nvPr/>
        </p:nvSpPr>
        <p:spPr>
          <a:xfrm>
            <a:off x="1" y="-17732"/>
            <a:ext cx="12192000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Nobel prize for chemistry 2024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powerful example of what AI has changed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98CBDEF-56FF-FBDD-FAB6-66EA8B861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19200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</p:spTree>
    <p:extLst>
      <p:ext uri="{BB962C8B-B14F-4D97-AF65-F5344CB8AC3E}">
        <p14:creationId xmlns:p14="http://schemas.microsoft.com/office/powerpoint/2010/main" val="62451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2C02-CCD5-1E35-A610-09E928529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63E69-E79A-1F23-AFA1-8686B38082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rcRect t="13567" b="5239"/>
          <a:stretch>
            <a:fillRect/>
          </a:stretch>
        </p:blipFill>
        <p:spPr>
          <a:xfrm>
            <a:off x="0" y="1463724"/>
            <a:ext cx="12192001" cy="539427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CA62F7CE-5044-436A-7CE3-E5AC63851B72}"/>
              </a:ext>
            </a:extLst>
          </p:cNvPr>
          <p:cNvSpPr txBox="1">
            <a:spLocks/>
          </p:cNvSpPr>
          <p:nvPr/>
        </p:nvSpPr>
        <p:spPr>
          <a:xfrm>
            <a:off x="1" y="-17732"/>
            <a:ext cx="12192000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foundational genomics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beyond protein– whole genome logic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8F62814-73CB-5429-DDE1-282CA30E8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19200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  <a:endParaRPr lang="en-US" sz="20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EC971-A848-693B-8A85-2D3D8983D617}"/>
              </a:ext>
            </a:extLst>
          </p:cNvPr>
          <p:cNvSpPr txBox="1"/>
          <p:nvPr/>
        </p:nvSpPr>
        <p:spPr>
          <a:xfrm>
            <a:off x="218572" y="1977956"/>
            <a:ext cx="117548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Evo2 (Arc Institute)</a:t>
            </a:r>
          </a:p>
          <a:p>
            <a:r>
              <a:rPr lang="en-US" sz="2400" dirty="0"/>
              <a:t>A massive "DNA Language Model" trained on the entire Tree of Life (microbes to humans). Unlike predictive models, Evo2 is generative; it can "write" new genetic code and has successfully designed functional CRISPR systems from scratch.</a:t>
            </a:r>
          </a:p>
          <a:p>
            <a:endParaRPr lang="en-US" sz="2400" b="1" dirty="0"/>
          </a:p>
          <a:p>
            <a:r>
              <a:rPr lang="en-US" sz="2400" b="1" dirty="0" err="1"/>
              <a:t>AlphaGenome</a:t>
            </a:r>
            <a:r>
              <a:rPr lang="en-US" sz="2400" b="1" dirty="0"/>
              <a:t> (Google DeepMind)</a:t>
            </a:r>
          </a:p>
          <a:p>
            <a:r>
              <a:rPr lang="en-US" sz="2400" dirty="0"/>
              <a:t>Published in Nature (Jan 2026), this is a "Sequence-to-Function" specialist. It predicts exactly how a DNA mutation will affect 6,000+ molecular signals—including splicing, expression, and chromatin loops—with base-pair precision.</a:t>
            </a:r>
          </a:p>
        </p:txBody>
      </p:sp>
    </p:spTree>
    <p:extLst>
      <p:ext uri="{BB962C8B-B14F-4D97-AF65-F5344CB8AC3E}">
        <p14:creationId xmlns:p14="http://schemas.microsoft.com/office/powerpoint/2010/main" val="345616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364FA-8051-3B90-33EB-A410F158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F1991DA-A153-B435-BA91-7508582FC458}"/>
              </a:ext>
            </a:extLst>
          </p:cNvPr>
          <p:cNvSpPr txBox="1">
            <a:spLocks/>
          </p:cNvSpPr>
          <p:nvPr/>
        </p:nvSpPr>
        <p:spPr>
          <a:xfrm>
            <a:off x="1" y="-17732"/>
            <a:ext cx="12192000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the Genesis </a:t>
            </a:r>
            <a:r>
              <a:rPr lang="en-US" sz="3600" dirty="0" err="1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MIssion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where the US government is investing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4963EDC-028F-FD04-FF58-5F0E5A936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19200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pic>
        <p:nvPicPr>
          <p:cNvPr id="12" name="Picture 11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B64C708-A783-3E24-2898-8B5A89E0D5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443" t="6041" r="2508"/>
          <a:stretch>
            <a:fillRect/>
          </a:stretch>
        </p:blipFill>
        <p:spPr>
          <a:xfrm>
            <a:off x="0" y="1463724"/>
            <a:ext cx="12192000" cy="50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2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5263-E378-7C1C-2AFE-E11EDF76A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11D2064-4A7D-960B-F0E1-C8151F268BFA}"/>
              </a:ext>
            </a:extLst>
          </p:cNvPr>
          <p:cNvSpPr txBox="1">
            <a:spLocks/>
          </p:cNvSpPr>
          <p:nvPr/>
        </p:nvSpPr>
        <p:spPr>
          <a:xfrm>
            <a:off x="1" y="-17732"/>
            <a:ext cx="12192000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the Genesis Mission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 new type of federal agent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035566A-A986-04E3-9C1F-BB6233DE3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484231"/>
            <a:ext cx="12192001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3AB87-3533-1411-3839-C25A7EAA8BCF}"/>
              </a:ext>
            </a:extLst>
          </p:cNvPr>
          <p:cNvSpPr txBox="1"/>
          <p:nvPr/>
        </p:nvSpPr>
        <p:spPr>
          <a:xfrm>
            <a:off x="764059" y="2095482"/>
            <a:ext cx="106638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93340"/>
                </a:solidFill>
                <a:effectLst/>
                <a:latin typeface="Avenir Book" panose="02000503020000020003" pitchFamily="2" charset="0"/>
              </a:rPr>
              <a:t>“This order launches the “Genesis Mission” as </a:t>
            </a:r>
            <a:r>
              <a:rPr lang="en-US" sz="2400" b="0" i="0" dirty="0">
                <a:solidFill>
                  <a:srgbClr val="293340"/>
                </a:solidFill>
                <a:effectLst/>
                <a:highlight>
                  <a:srgbClr val="FFFF00"/>
                </a:highlight>
                <a:latin typeface="Avenir Book" panose="02000503020000020003" pitchFamily="2" charset="0"/>
              </a:rPr>
              <a:t>a dedicated, coordinated national effort to unleash a new age of AI‑accelerated innovation and discovery that can solve the most challenging problems of this century.</a:t>
            </a:r>
            <a:r>
              <a:rPr lang="en-US" sz="2400" b="0" i="0" dirty="0">
                <a:solidFill>
                  <a:srgbClr val="293340"/>
                </a:solidFill>
                <a:effectLst/>
                <a:latin typeface="Avenir Book" panose="02000503020000020003" pitchFamily="2" charset="0"/>
              </a:rPr>
              <a:t>  The Genesis Mission will build an integrated AI platform to harness Federal scientific datasets — the world’s largest collection of such datasets, developed over decades of Federal investments — to train scientific foundation models and create AI agents to test new hypotheses, automate research workflows, and accelerate scientific breakthroughs.”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127B-D64F-A20F-3682-872B4C05B9D3}"/>
              </a:ext>
            </a:extLst>
          </p:cNvPr>
          <p:cNvSpPr txBox="1"/>
          <p:nvPr/>
        </p:nvSpPr>
        <p:spPr>
          <a:xfrm>
            <a:off x="764059" y="5589562"/>
            <a:ext cx="106638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</a:t>
            </a:r>
            <a:r>
              <a:rPr lang="en-US" dirty="0" err="1">
                <a:solidFill>
                  <a:srgbClr val="00B0F0"/>
                </a:solidFill>
              </a:rPr>
              <a:t>www.whitehouse.gov</a:t>
            </a:r>
            <a:r>
              <a:rPr lang="en-US" dirty="0">
                <a:solidFill>
                  <a:srgbClr val="00B0F0"/>
                </a:solidFill>
              </a:rPr>
              <a:t>/presidential-actions/2025/11/launching-the-genesis-mission/</a:t>
            </a:r>
          </a:p>
        </p:txBody>
      </p:sp>
    </p:spTree>
    <p:extLst>
      <p:ext uri="{BB962C8B-B14F-4D97-AF65-F5344CB8AC3E}">
        <p14:creationId xmlns:p14="http://schemas.microsoft.com/office/powerpoint/2010/main" val="82811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1207E-533B-29DE-D74E-0116705F6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E4477C22-D303-250F-F39E-F595DA16D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ADF408-0F83-4DA9-1DA6-9B58BFA1ABE5}"/>
              </a:ext>
            </a:extLst>
          </p:cNvPr>
          <p:cNvSpPr txBox="1"/>
          <p:nvPr/>
        </p:nvSpPr>
        <p:spPr>
          <a:xfrm>
            <a:off x="11286871" y="6239251"/>
            <a:ext cx="9051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chemeClr val="bg1">
                    <a:lumMod val="75000"/>
                  </a:schemeClr>
                </a:solidFill>
                <a:effectLst/>
                <a:latin typeface="guyot-press-1"/>
              </a:rPr>
              <a:t>TIME</a:t>
            </a:r>
          </a:p>
          <a:p>
            <a:pPr algn="r"/>
            <a:r>
              <a:rPr lang="en-US" sz="11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guyot-press-1"/>
              </a:rPr>
              <a:t>Pethokoukis</a:t>
            </a:r>
            <a:endParaRPr lang="en-US" sz="1100" b="0" i="0" dirty="0">
              <a:solidFill>
                <a:schemeClr val="bg1">
                  <a:lumMod val="75000"/>
                </a:schemeClr>
              </a:solidFill>
              <a:effectLst/>
              <a:latin typeface="guyot-press-1"/>
            </a:endParaRPr>
          </a:p>
          <a:p>
            <a:pPr algn="r"/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guyot-press-1"/>
              </a:rPr>
              <a:t>2023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1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4E4C45-D319-B6DD-F2F2-B4BCB56D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orful painting of a person's face&#10;&#10;AI-generated content may be incorrect.">
            <a:extLst>
              <a:ext uri="{FF2B5EF4-FFF2-40B4-BE49-F238E27FC236}">
                <a16:creationId xmlns:a16="http://schemas.microsoft.com/office/drawing/2014/main" id="{9F91D039-DB8B-AA83-626F-DD4733C2F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43"/>
          <a:stretch>
            <a:fillRect/>
          </a:stretch>
        </p:blipFill>
        <p:spPr>
          <a:xfrm>
            <a:off x="-62597" y="1463723"/>
            <a:ext cx="12345213" cy="542176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3D2A78-EB71-2778-A7D7-C68ADB70FE10}"/>
              </a:ext>
            </a:extLst>
          </p:cNvPr>
          <p:cNvSpPr txBox="1">
            <a:spLocks/>
          </p:cNvSpPr>
          <p:nvPr/>
        </p:nvSpPr>
        <p:spPr>
          <a:xfrm>
            <a:off x="-62597" y="-17732"/>
            <a:ext cx="12345213" cy="148145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hallucinations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endParaRPr lang="en-US" sz="200" dirty="0">
              <a:solidFill>
                <a:srgbClr val="FFFF00"/>
              </a:solidFill>
              <a:latin typeface="Century Gothic" panose="020B0502020202020204" pitchFamily="34" charset="0"/>
              <a:ea typeface="Helvetica Neue Thin" panose="020B04030202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based on the probabilistic nature of models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8E555DD-756C-523B-F512-B2D4A52D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597" y="6484231"/>
            <a:ext cx="1228261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dist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  <a:ea typeface="Helvetica Neue Thin" panose="020B0403020202020204" pitchFamily="34" charset="0"/>
              </a:rPr>
              <a:t>UCSF	 					   			            		      AI Workshop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020589-4430-AC42-77C3-357465F393C6}"/>
              </a:ext>
            </a:extLst>
          </p:cNvPr>
          <p:cNvSpPr/>
          <p:nvPr/>
        </p:nvSpPr>
        <p:spPr>
          <a:xfrm>
            <a:off x="661737" y="2810380"/>
            <a:ext cx="10960768" cy="1992853"/>
          </a:xfrm>
          <a:prstGeom prst="rect">
            <a:avLst/>
          </a:prstGeom>
          <a:noFill/>
          <a:ln w="12700" cmpd="sng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345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Chain of thought (</a:t>
            </a:r>
            <a:r>
              <a:rPr lang="en-US" sz="3450" dirty="0" err="1">
                <a:latin typeface="Century Gothic" panose="020B0502020202020204" pitchFamily="34" charset="0"/>
                <a:ea typeface="Helvetica" charset="0"/>
                <a:cs typeface="Helvetica" charset="0"/>
              </a:rPr>
              <a:t>CoT</a:t>
            </a:r>
            <a:r>
              <a:rPr lang="en-US" sz="345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)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345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Model Context Protocol (MCP)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3450" dirty="0">
                <a:latin typeface="Century Gothic" panose="020B0502020202020204" pitchFamily="34" charset="0"/>
                <a:ea typeface="Helvetica" charset="0"/>
                <a:cs typeface="Helvetica" charset="0"/>
              </a:rPr>
              <a:t>Agentic Retrieval Augmented Generation (RAG)</a:t>
            </a:r>
          </a:p>
        </p:txBody>
      </p:sp>
    </p:spTree>
    <p:extLst>
      <p:ext uri="{BB962C8B-B14F-4D97-AF65-F5344CB8AC3E}">
        <p14:creationId xmlns:p14="http://schemas.microsoft.com/office/powerpoint/2010/main" val="418847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761</Words>
  <Application>Microsoft Macintosh PowerPoint</Application>
  <PresentationFormat>Widescreen</PresentationFormat>
  <Paragraphs>128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Aptos</vt:lpstr>
      <vt:lpstr>Aptos Display</vt:lpstr>
      <vt:lpstr>Arial</vt:lpstr>
      <vt:lpstr>Avenir Book</vt:lpstr>
      <vt:lpstr>Century Gothic</vt:lpstr>
      <vt:lpstr>guyot-press-1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Mcmanus, Michael</dc:creator>
  <cp:lastModifiedBy>Mcmanus, Michael</cp:lastModifiedBy>
  <cp:revision>17</cp:revision>
  <dcterms:created xsi:type="dcterms:W3CDTF">2026-02-27T05:41:53Z</dcterms:created>
  <dcterms:modified xsi:type="dcterms:W3CDTF">2026-02-27T17:08:57Z</dcterms:modified>
</cp:coreProperties>
</file>