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186" d="100"/>
          <a:sy n="186" d="100"/>
        </p:scale>
        <p:origin x="24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7192-F4F6-4CA9-A73F-8B4BF487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CE7E0-078A-4E86-8824-FB1689FE8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3ED7-2533-4003-97EF-A9DDBFDF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4D884-784C-41D3-A120-DE3BC23C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04A9-4C6A-4581-894C-AC4CCE17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E928-99CB-4EBE-8AD6-184ADBF0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1AB64-6D7E-4360-9A6B-DFE3C0958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76C7-B3D7-457F-8523-1623B3EE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79B7-D6FA-484B-8295-D0E8AABB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6CD9-AE40-42E6-9E86-E7A80F50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E6C68-C7BF-4E2B-A04B-8B7DFB414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F5B3F-FF9F-4FD0-8D8F-2F15E34A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C4DF0-0B1C-41BA-9560-A119C02B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FEED-5D1F-462D-9737-96EE1DC1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8FA9-A701-47DD-AEE3-8AD7E369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0A17-1B38-4D30-B438-83A0239B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7976-3FFF-4533-9D44-585DCE55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1133-EA4F-4F9A-9E91-E80B8316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DF5E-3D2A-44BF-9E07-50F30EB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24B3-E703-4955-899F-55C02673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B9CC-3C80-497A-8180-0A19CA1A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69FAE-B981-4590-BE02-14850B84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BEF69-2173-4616-903E-C677E188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882C-D0BE-48DE-A539-4B89B208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77BF-FB9D-4A80-A704-CE1BD276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3BE0-1146-45B0-93AD-F27721B6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E92F1-2B8A-49FA-9C06-F9074733B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93C6C-95FB-4C6A-82BD-5938EF6BE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D5D49-F8B5-49B4-A8AF-23790DA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5777D-AABF-4297-B28E-CA3E63A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0734F-D954-4960-9800-8CE568A5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0EC2-3E2C-49A1-9A2A-A5D9B9A4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1644E-BDB6-4EFE-A94E-6955E411E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339E0-8CB3-4545-BB31-136E9F29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5E00B-FC29-42DD-82C0-3ABC750D9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28B6-5D07-4761-BC38-A36787434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18782-EC72-4F3C-815A-194E3198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C2F74-D7AF-4105-A059-981018A1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501F9-9FC2-416C-98E1-C276A0CE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2B78-7339-4C72-B176-9208FA87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D9F65-A3A0-42BC-8587-087D7815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60176-0A96-4681-8792-A487F677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D8E91-8833-4708-B5BC-F2EFB33C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C7138-4FC2-4EE6-B01E-496D1030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ED424-E50E-4519-A20E-F101F8BE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66B44-6304-4954-B23E-5CE7DE87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6306-F694-4EE8-8910-3E5F432F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F075-4E9C-48CD-889E-35FDC169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EEA15-64D6-4AD6-9474-C58DCCAC7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95E82-5CC3-4CD1-ABD4-DBE1BDDD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AA4C8-00A4-4197-9E8C-33426D09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9800-72EA-4E2D-8453-D8B085DC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DAFB-5326-4181-81F9-328570DB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EC6E9-8A9C-41DB-AF23-D2C4E108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C7B6C-3108-41DB-96F4-B83E470CA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56E4-0192-4768-9BAB-3B8ACE9F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77AF7-6F7F-478C-B7B1-EA6293D2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15EC5-E3A2-40A5-8BD3-FAB3AC16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DF316-9B30-451D-89D9-F87BFAD5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D3DEA-D8FB-41AC-AD8F-DCCE5C275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D913-FCE6-4C12-AB2C-39516B7C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9F575-6D0E-4105-8498-B4529548C9F6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B30-F840-4931-ADBF-0562C5B1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CDB6-E370-4EC8-93A5-32E61E408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DCFF-1915-42CE-AC91-CEF055235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connect/5-secrets-to-surviving-and-progressing-in-a-phd-program" TargetMode="External"/><Relationship Id="rId2" Type="http://schemas.openxmlformats.org/officeDocument/2006/relationships/hyperlink" Target="https://www.nature.com/news/does-it-take-too-long-to-publish-research-1.193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martsciencecareer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7882DE-2A19-254C-BE7B-75935923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01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8B6A405-E188-4E45-AAE9-7B91C4EEA618}"/>
              </a:ext>
            </a:extLst>
          </p:cNvPr>
          <p:cNvSpPr/>
          <p:nvPr/>
        </p:nvSpPr>
        <p:spPr>
          <a:xfrm>
            <a:off x="4627001" y="1980054"/>
            <a:ext cx="3293215" cy="3293215"/>
          </a:xfrm>
          <a:prstGeom prst="ellipse">
            <a:avLst/>
          </a:prstGeom>
          <a:solidFill>
            <a:srgbClr val="000000">
              <a:alpha val="5960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</a:t>
            </a:r>
          </a:p>
          <a:p>
            <a:pPr algn="ctr"/>
            <a:r>
              <a:rPr lang="en-US" sz="2800" dirty="0"/>
              <a:t>WHEN</a:t>
            </a:r>
          </a:p>
          <a:p>
            <a:pPr algn="ctr"/>
            <a:r>
              <a:rPr lang="en-US" sz="2800" dirty="0"/>
              <a:t>HOW</a:t>
            </a:r>
          </a:p>
          <a:p>
            <a:pPr algn="ctr"/>
            <a:r>
              <a:rPr lang="en-US" sz="2800" dirty="0"/>
              <a:t>TO</a:t>
            </a:r>
          </a:p>
          <a:p>
            <a:pPr algn="ctr"/>
            <a:r>
              <a:rPr lang="en-US" sz="2800" dirty="0"/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422284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832ABC-48D6-5B4C-A1E1-584C99B2C6D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1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Roman" panose="02000503020000020003" pitchFamily="2" charset="0"/>
              </a:rPr>
              <a:t>slides from a chalk talk</a:t>
            </a:r>
          </a:p>
          <a:p>
            <a:r>
              <a:rPr lang="en-US" sz="2200" dirty="0">
                <a:latin typeface="Avenir Roman" panose="02000503020000020003" pitchFamily="2" charset="0"/>
              </a:rPr>
              <a:t>these were mostly assembled by lab members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17675-1F7B-524E-B058-76C712F39214}"/>
              </a:ext>
            </a:extLst>
          </p:cNvPr>
          <p:cNvSpPr/>
          <p:nvPr/>
        </p:nvSpPr>
        <p:spPr>
          <a:xfrm>
            <a:off x="277300" y="2008843"/>
            <a:ext cx="9327338" cy="33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https://www.nature.com/news/does-it-take-too-long-to-publish-research-1.19320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447C5-D1E0-9247-B13C-B6A54B263B60}"/>
              </a:ext>
            </a:extLst>
          </p:cNvPr>
          <p:cNvSpPr/>
          <p:nvPr/>
        </p:nvSpPr>
        <p:spPr>
          <a:xfrm>
            <a:off x="277300" y="3630272"/>
            <a:ext cx="9031705" cy="33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https://www.elsevier.com/connect/5-secrets-to-surviving-and-progressing-in-a-phd-program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42B8C-4BE0-A143-B59D-71BBE73668F7}"/>
              </a:ext>
            </a:extLst>
          </p:cNvPr>
          <p:cNvSpPr/>
          <p:nvPr/>
        </p:nvSpPr>
        <p:spPr>
          <a:xfrm>
            <a:off x="277300" y="5251700"/>
            <a:ext cx="3256661" cy="33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https://smartsciencecareer.com/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420A55-E6EC-8C45-B00D-46312977135F}"/>
              </a:ext>
            </a:extLst>
          </p:cNvPr>
          <p:cNvSpPr/>
          <p:nvPr/>
        </p:nvSpPr>
        <p:spPr>
          <a:xfrm>
            <a:off x="277300" y="1639511"/>
            <a:ext cx="3963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Interesting read on time-to-publication.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B84BA-8A04-454B-9EEE-673E229F187C}"/>
              </a:ext>
            </a:extLst>
          </p:cNvPr>
          <p:cNvSpPr/>
          <p:nvPr/>
        </p:nvSpPr>
        <p:spPr>
          <a:xfrm>
            <a:off x="277300" y="3260939"/>
            <a:ext cx="476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Secrets from an insider…. these are pretty good.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1F565-11B8-D04D-A912-6029A3AE284F}"/>
              </a:ext>
            </a:extLst>
          </p:cNvPr>
          <p:cNvSpPr/>
          <p:nvPr/>
        </p:nvSpPr>
        <p:spPr>
          <a:xfrm>
            <a:off x="300766" y="4882368"/>
            <a:ext cx="627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Want to learn more?  A link that contains many relevant articles.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EEDC40-887D-4BF1-9717-1517C5581E59}"/>
              </a:ext>
            </a:extLst>
          </p:cNvPr>
          <p:cNvSpPr txBox="1"/>
          <p:nvPr/>
        </p:nvSpPr>
        <p:spPr>
          <a:xfrm>
            <a:off x="118754" y="1173781"/>
            <a:ext cx="117209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Primary research papers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The most common type of publication for scientists that is used to communicate primary research to the academic community.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Reviews</a:t>
            </a:r>
          </a:p>
          <a:p>
            <a:r>
              <a:rPr lang="en-US" dirty="0"/>
              <a:t>Another commonly used format for scientists to summarize and review the of progress made in a particular field or area of research. A review typically also contains the author’s perspectives and take on the field.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Perspectives, commentaries, and opinions</a:t>
            </a:r>
          </a:p>
          <a:p>
            <a:r>
              <a:rPr lang="en-US" dirty="0"/>
              <a:t>A format that enables scientists to communicate their perspectives and opinions on various topics, including but not limited to areas of research and social and political issues that may affect science.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News articles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News articles are used to communicate scientific research to the general public and are written without field-specific jargons and technicalities.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Blog posts, magazine articles, etc.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Other forms of publications include blog posts, magazine articles, and other social media posts. These are typically aimed at large diverse audiences and can often be used to serve a wide range of purposes, from scientific education to research dissemination.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E739C-E4BD-1E43-831F-34497CE24F7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1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Roman" panose="02000503020000020003" pitchFamily="2" charset="0"/>
              </a:rPr>
              <a:t>what to publish?</a:t>
            </a:r>
            <a:br>
              <a:rPr lang="en-US" dirty="0">
                <a:latin typeface="Avenir Roman" panose="02000503020000020003" pitchFamily="2" charset="0"/>
              </a:rPr>
            </a:br>
            <a:r>
              <a:rPr lang="en-US" sz="2200" dirty="0">
                <a:latin typeface="Avenir Roman" panose="02000503020000020003" pitchFamily="2" charset="0"/>
              </a:rPr>
              <a:t>think about multiple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9893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BEAB-5EF9-8B46-AA25-7B91DBA9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64" y="1564368"/>
            <a:ext cx="1111087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In biology, it takes on average 3 years to publish a scientific paper (from idea conception to acceptance to the journal). This is best case scenario.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We know based on stats that a typical </a:t>
            </a:r>
            <a:r>
              <a:rPr lang="en-US" dirty="0" err="1">
                <a:latin typeface="Avenir Roman" panose="02000503020000020003" pitchFamily="2" charset="0"/>
              </a:rPr>
              <a:t>Phd</a:t>
            </a:r>
            <a:r>
              <a:rPr lang="en-US" dirty="0">
                <a:latin typeface="Avenir Roman" panose="02000503020000020003" pitchFamily="2" charset="0"/>
              </a:rPr>
              <a:t> 5-6 years to graduate. A postdoc takes about 3-5 years to complete training.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This means you have to start planning your paper </a:t>
            </a:r>
            <a:r>
              <a:rPr lang="en-US" dirty="0">
                <a:solidFill>
                  <a:srgbClr val="FF0000"/>
                </a:solidFill>
                <a:latin typeface="Avenir Roman" panose="02000503020000020003" pitchFamily="2" charset="0"/>
              </a:rPr>
              <a:t>as soon as you get into the lab </a:t>
            </a:r>
            <a:r>
              <a:rPr lang="en-US" dirty="0">
                <a:latin typeface="Avenir Roman" panose="02000503020000020003" pitchFamily="2" charset="0"/>
                <a:sym typeface="Wingdings" pitchFamily="2" charset="2"/>
              </a:rPr>
              <a:t></a:t>
            </a:r>
            <a:endParaRPr lang="en-US" dirty="0">
              <a:latin typeface="Avenir Roman" panose="02000503020000020003" pitchFamily="2" charset="0"/>
            </a:endParaRPr>
          </a:p>
          <a:p>
            <a:endParaRPr lang="en-US" dirty="0">
              <a:latin typeface="Avenir Roman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832ABC-48D6-5B4C-A1E1-584C99B2C6D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1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Roman" panose="02000503020000020003" pitchFamily="2" charset="0"/>
              </a:rPr>
              <a:t>when to publish?</a:t>
            </a:r>
            <a:br>
              <a:rPr lang="en-US" dirty="0">
                <a:latin typeface="Avenir Roman" panose="02000503020000020003" pitchFamily="2" charset="0"/>
              </a:rPr>
            </a:br>
            <a:r>
              <a:rPr lang="en-US" sz="2200" dirty="0">
                <a:latin typeface="Avenir Roman" panose="02000503020000020003" pitchFamily="2" charset="0"/>
              </a:rPr>
              <a:t>be realistic about your timeline</a:t>
            </a:r>
          </a:p>
        </p:txBody>
      </p:sp>
    </p:spTree>
    <p:extLst>
      <p:ext uri="{BB962C8B-B14F-4D97-AF65-F5344CB8AC3E}">
        <p14:creationId xmlns:p14="http://schemas.microsoft.com/office/powerpoint/2010/main" val="175339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BEAB-5EF9-8B46-AA25-7B91DBA9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Start thinking about how your project is transformed into a publication </a:t>
            </a:r>
            <a:r>
              <a:rPr lang="en-US" b="1" u="sng" dirty="0">
                <a:latin typeface="Avenir Roman" panose="02000503020000020003" pitchFamily="2" charset="0"/>
              </a:rPr>
              <a:t>early.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Assemble your data into publication quality figures in the same software you will use for the paper (e.g. Illustrator).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This will help you plan the flow of the paper and clearly see which data is missing. The earlier you start this- the sooner you will publish!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74A620-DE9A-A745-8714-A1CD460D91B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1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Roman" panose="02000503020000020003" pitchFamily="2" charset="0"/>
              </a:rPr>
              <a:t>when to publish?</a:t>
            </a:r>
            <a:br>
              <a:rPr lang="en-US" dirty="0">
                <a:latin typeface="Avenir Roman" panose="02000503020000020003" pitchFamily="2" charset="0"/>
              </a:rPr>
            </a:br>
            <a:r>
              <a:rPr lang="en-US" sz="2200" dirty="0">
                <a:latin typeface="Avenir Roman" panose="02000503020000020003" pitchFamily="2" charset="0"/>
              </a:rPr>
              <a:t>practical tips</a:t>
            </a:r>
          </a:p>
        </p:txBody>
      </p:sp>
    </p:spTree>
    <p:extLst>
      <p:ext uri="{BB962C8B-B14F-4D97-AF65-F5344CB8AC3E}">
        <p14:creationId xmlns:p14="http://schemas.microsoft.com/office/powerpoint/2010/main" val="31856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3297A-0ACE-4943-9146-C485DFA70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231"/>
            <a:ext cx="12192000" cy="45785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88B9BA-B6CB-334E-A7F7-3641060776F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1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Roman" panose="02000503020000020003" pitchFamily="2" charset="0"/>
              </a:rPr>
              <a:t>set a realistic timeline</a:t>
            </a:r>
            <a:br>
              <a:rPr lang="en-US" dirty="0">
                <a:latin typeface="Avenir Roman" panose="02000503020000020003" pitchFamily="2" charset="0"/>
              </a:rPr>
            </a:br>
            <a:r>
              <a:rPr lang="en-US" sz="2200" dirty="0">
                <a:latin typeface="Avenir Roman" panose="02000503020000020003" pitchFamily="2" charset="0"/>
              </a:rPr>
              <a:t>on paper it may take a year, but multiple by 2.7</a:t>
            </a:r>
          </a:p>
        </p:txBody>
      </p:sp>
    </p:spTree>
    <p:extLst>
      <p:ext uri="{BB962C8B-B14F-4D97-AF65-F5344CB8AC3E}">
        <p14:creationId xmlns:p14="http://schemas.microsoft.com/office/powerpoint/2010/main" val="192157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430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Roman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McManus</dc:creator>
  <cp:keywords/>
  <dc:description/>
  <cp:lastModifiedBy>McManus, Michael</cp:lastModifiedBy>
  <cp:revision>9</cp:revision>
  <dcterms:created xsi:type="dcterms:W3CDTF">2019-12-23T17:42:50Z</dcterms:created>
  <dcterms:modified xsi:type="dcterms:W3CDTF">2020-02-16T22:20:27Z</dcterms:modified>
  <cp:category/>
</cp:coreProperties>
</file>