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1260" r:id="rId2"/>
    <p:sldId id="1303" r:id="rId3"/>
    <p:sldId id="1299" r:id="rId4"/>
    <p:sldId id="1296" r:id="rId5"/>
    <p:sldId id="1302" r:id="rId6"/>
    <p:sldId id="3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730BE-AD06-3246-91A6-E92F6248E71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C9770-C58E-7D4B-92F0-432C15233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81FC6-C8AA-7940-8A7C-E3E266B29C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1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8A47-AEC8-1642-A1C6-C51C05506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85ECE-37E8-9A46-A687-F0B114916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87E6-7184-8D4A-BFBB-918BEBC2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DDB96-9438-0B4D-90E2-0A9F8044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9290-816C-464A-961D-47C8A16E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4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B653-A852-1042-A02C-AD2B78C4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2398E-AC6D-B145-AC53-1E6B0D69B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A257-4B89-664B-A843-9E8BACFA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7E4B2-44A0-C148-B200-8DB7A18E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E02B5-B357-C643-92F4-0487661F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4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D1459-2AF8-DB48-8B46-EA0D74052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07D0C-73AE-FC46-8DC5-3B0AC8FD0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DBCD6-1350-8945-ADA7-332AD5BD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8372-FD80-B145-9B3B-8E77B3A9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1671-CD74-A24C-8200-EC62B1BA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3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669E-CC2F-174A-905D-FB6AB180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8DF6-981C-224E-B8B6-08E083D4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6F27C-A7E8-6A46-83D4-EB77958D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1AA4-8C97-6A41-BC68-3679CD78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7847C-B9D5-A946-B355-FDF593A4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BB3E-C013-554E-BCF7-71FD073A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3B28C-4801-8249-8AF5-4FE0F4ADC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C4F59-3520-B444-A0F2-B979E2FE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80DD-1BE9-CD47-B2A2-D62B6CBA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8B57-1ABD-A644-B619-A9006494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1F67-4DC0-2443-A003-C790A2CC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BAFE-DF4C-DF42-B459-8259716DC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C5634-A0CC-0A4A-A585-D529610D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EFFF4-4BAE-4F44-99EB-709E8CCF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429F8-C087-A140-A0C5-AD99B6E6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61668-9191-BD4B-987D-45CDC7F7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1D63-D5E5-2F45-AD57-F4108FB0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8F45D-F059-404C-9248-CAB2F6A92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F580D-2A64-5944-B7E7-AC245DC2A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34B7F-FBB8-4541-95DD-D3F17487A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7A886-CC50-0C46-971C-372E8AAE9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AFB45-367B-A845-867A-FD90F9FA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ECB92-9EB8-1041-94EA-375963B0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82FC5-1BE4-7541-AB24-AE35E3DC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69C7-2950-2A49-84AB-19B34574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ADFD9-C367-584F-B4CE-B5FE5B2B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189F7-298A-724C-9793-5285367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C9BFA-D7DA-0545-9EC6-FDAA8E6C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83DE4-597F-4747-A7CA-49CEFD62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61A70-8399-D74C-919D-D9438218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E47CD-C728-7843-9595-1CAA8C90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DC0B-BBD6-944F-A318-776E014C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11B4-8B24-7F41-AFA9-A68C4BF3A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88FC0-1AE8-4042-B754-3E3497C6B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30D14-38B4-D243-9352-44413103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7936-1F43-D349-A2BE-4A249943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19D1D-6C17-6340-B93C-63FFA659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8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BBFA-57B6-1546-A1B5-1A932771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AB1DD-5461-E045-9D90-86A57C270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9974-BBB9-C74B-9EB6-779F19E65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3E47C-D3D3-F541-815C-5A41EA3D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62F94-EBE6-4F4E-BC40-59C87E8A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7F97F-ED2F-4F45-8E89-964FE938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A1BF0-341F-794E-BA09-6EEC4817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006FA-A9AF-C847-9CBD-0E73E565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B0F2E-C876-6547-944D-EEDB54B56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E477-C59B-8947-AB23-9ED1D67294FE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7C65D-6D36-E342-BAB1-EB4083AF3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3A206-B058-7A4E-996D-3FB97628D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852B-41CB-BC4E-99E2-358FA3A1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tif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11" Type="http://schemas.openxmlformats.org/officeDocument/2006/relationships/image" Target="../media/image14.jpeg"/><Relationship Id="rId5" Type="http://schemas.openxmlformats.org/officeDocument/2006/relationships/image" Target="../media/image8.tiff"/><Relationship Id="rId10" Type="http://schemas.openxmlformats.org/officeDocument/2006/relationships/image" Target="../media/image13.tiff"/><Relationship Id="rId4" Type="http://schemas.openxmlformats.org/officeDocument/2006/relationships/image" Target="../media/image7.png"/><Relationship Id="rId9" Type="http://schemas.openxmlformats.org/officeDocument/2006/relationships/image" Target="../media/image12.tiff"/><Relationship Id="rId1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E00D58-C607-6B49-9B6C-8B71895D3DB7}"/>
              </a:ext>
            </a:extLst>
          </p:cNvPr>
          <p:cNvSpPr/>
          <p:nvPr/>
        </p:nvSpPr>
        <p:spPr>
          <a:xfrm>
            <a:off x="6634653" y="1208268"/>
            <a:ext cx="5323492" cy="415581"/>
          </a:xfrm>
          <a:prstGeom prst="roundRect">
            <a:avLst/>
          </a:prstGeom>
          <a:solidFill>
            <a:srgbClr val="92D050">
              <a:alpha val="43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3EEFA-3F4F-8448-ABC5-CC09A764A8CE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D43DAE-BFCE-1E47-84B5-8E16ABE3F259}"/>
              </a:ext>
            </a:extLst>
          </p:cNvPr>
          <p:cNvSpPr/>
          <p:nvPr/>
        </p:nvSpPr>
        <p:spPr>
          <a:xfrm>
            <a:off x="164104" y="1196508"/>
            <a:ext cx="78655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Creating A Beautiful Figure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Scientific Career Choices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Choosing A Scientific Home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Difficult Conversations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Blow Them Away With Your Talk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Giving Solid Feedback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What Is Luck In Science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Diversity and Equality and Inherent Bias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Mid-Postdoc/PhD Crisis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Acing Your Interview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How To Create a Star Academic/Industry CV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Here and Now: Stress and Health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Using Your Environment To Advance Your Career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Networking Strategies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entury Gothic" panose="020B0502020202020204" pitchFamily="34" charset="0"/>
              </a:rPr>
              <a:t>References: managing your discovered research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Reviewing Manuscripts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Staying Sane During Your </a:t>
            </a:r>
            <a:r>
              <a:rPr lang="en-US" dirty="0" err="1">
                <a:latin typeface="Century Gothic" panose="020B0502020202020204" pitchFamily="34" charset="0"/>
              </a:rPr>
              <a:t>Phd</a:t>
            </a:r>
            <a:r>
              <a:rPr lang="en-US" dirty="0">
                <a:latin typeface="Century Gothic" panose="020B0502020202020204" pitchFamily="34" charset="0"/>
              </a:rPr>
              <a:t>/Postdoc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Mona Lisa Effect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8AF6C79-B799-894F-A994-F51D673E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5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mentoring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past and future 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E3B65-CFD8-2A45-8C81-037B5E1CD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87" y="1179924"/>
            <a:ext cx="8145846" cy="56564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10E271-8ABE-E34A-8F69-C831CFAC8908}"/>
              </a:ext>
            </a:extLst>
          </p:cNvPr>
          <p:cNvSpPr/>
          <p:nvPr/>
        </p:nvSpPr>
        <p:spPr>
          <a:xfrm>
            <a:off x="6634654" y="1254529"/>
            <a:ext cx="526328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entury Gothic" panose="020B0502020202020204" pitchFamily="34" charset="0"/>
              </a:rPr>
              <a:t>Leadership and Competency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Accountability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How To Stay On Top Of The Literature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How To Interview A Candidate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How To Prepare A Winning Poster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When, Where, And How To Publish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Imposter Syndrome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The Art Of Collaboration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Mentoring A Rotation Student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Effective Time Management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How To Give A Winning Elevator Pitch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trike="sngStrike" dirty="0">
                <a:latin typeface="Century Gothic" panose="020B0502020202020204" pitchFamily="34" charset="0"/>
              </a:rPr>
              <a:t>Positive Psychology  and Reinforcement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Achieving Work-Life Balance 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Writing Letters: One For Every Purpose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Reviewing Fellowships And Grants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Making an Impact Through Your Science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Writing A Winning Fellowship</a:t>
            </a:r>
          </a:p>
        </p:txBody>
      </p:sp>
    </p:spTree>
    <p:extLst>
      <p:ext uri="{BB962C8B-B14F-4D97-AF65-F5344CB8AC3E}">
        <p14:creationId xmlns:p14="http://schemas.microsoft.com/office/powerpoint/2010/main" val="395527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F97458-FAC3-524E-B4F3-F98C78F9C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7382" r="12077"/>
          <a:stretch/>
        </p:blipFill>
        <p:spPr>
          <a:xfrm>
            <a:off x="3910330" y="1076547"/>
            <a:ext cx="8281670" cy="57769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2FFA0-1CC7-8244-A4D4-6447AC2869FD}"/>
              </a:ext>
            </a:extLst>
          </p:cNvPr>
          <p:cNvSpPr/>
          <p:nvPr/>
        </p:nvSpPr>
        <p:spPr>
          <a:xfrm>
            <a:off x="13446" y="1428980"/>
            <a:ext cx="3973088" cy="476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came together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organized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stayed safe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were innovative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adapted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We showed strength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744F1D-70C6-C743-8B90-6F6F0FC8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Pandemic, Diversity, and a Divided America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2020: a year that almost wasn’t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BE307-A832-9841-910A-6643E5763393}"/>
              </a:ext>
            </a:extLst>
          </p:cNvPr>
          <p:cNvSpPr/>
          <p:nvPr/>
        </p:nvSpPr>
        <p:spPr>
          <a:xfrm>
            <a:off x="13446" y="1239511"/>
            <a:ext cx="3883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entury Gothic" panose="020B0502020202020204" pitchFamily="34" charset="0"/>
              </a:rPr>
              <a:t>nonetheless, some things did go well:</a:t>
            </a:r>
          </a:p>
        </p:txBody>
      </p:sp>
    </p:spTree>
    <p:extLst>
      <p:ext uri="{BB962C8B-B14F-4D97-AF65-F5344CB8AC3E}">
        <p14:creationId xmlns:p14="http://schemas.microsoft.com/office/powerpoint/2010/main" val="10896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744F1D-70C6-C743-8B90-6F6F0FC8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formulating a strong team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key ingredients for any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023F1-85F7-A34A-9126-B55EA8959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00" y="1198025"/>
            <a:ext cx="5808191" cy="53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1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439B5-1BE7-9E43-BA32-3B62B8DE22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934624" y="1146504"/>
            <a:ext cx="7257376" cy="54997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2FFA0-1CC7-8244-A4D4-6447AC2869FD}"/>
              </a:ext>
            </a:extLst>
          </p:cNvPr>
          <p:cNvSpPr/>
          <p:nvPr/>
        </p:nvSpPr>
        <p:spPr>
          <a:xfrm>
            <a:off x="249293" y="1749216"/>
            <a:ext cx="11440838" cy="476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is a good collaborator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has a perspective and contributes it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has a sense of the “maze” they work within every day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understands how they contribute to the greater whole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are bonded by devotion, compassion, and concern for each other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works to improve themselves, personally and professionally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BE307-A832-9841-910A-6643E5763393}"/>
              </a:ext>
            </a:extLst>
          </p:cNvPr>
          <p:cNvSpPr/>
          <p:nvPr/>
        </p:nvSpPr>
        <p:spPr>
          <a:xfrm>
            <a:off x="249293" y="1356163"/>
            <a:ext cx="4883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Century Gothic" panose="020B0502020202020204" pitchFamily="34" charset="0"/>
              </a:rPr>
              <a:t>in a strong lab, each person:</a:t>
            </a:r>
            <a:endParaRPr lang="en-US" sz="2600" b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D5C44F4-909E-1A4F-8421-11AA4962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leadership and competency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cultivating strong teams</a:t>
            </a:r>
          </a:p>
        </p:txBody>
      </p:sp>
    </p:spTree>
    <p:extLst>
      <p:ext uri="{BB962C8B-B14F-4D97-AF65-F5344CB8AC3E}">
        <p14:creationId xmlns:p14="http://schemas.microsoft.com/office/powerpoint/2010/main" val="3143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7C2C1B-EEB1-F24B-B92E-E026FF79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10" y="1106364"/>
            <a:ext cx="7041598" cy="566040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77074A-1063-334D-9AD6-578204D6C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118662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nine box grid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checking yourself</a:t>
            </a:r>
          </a:p>
        </p:txBody>
      </p:sp>
    </p:spTree>
    <p:extLst>
      <p:ext uri="{BB962C8B-B14F-4D97-AF65-F5344CB8AC3E}">
        <p14:creationId xmlns:p14="http://schemas.microsoft.com/office/powerpoint/2010/main" val="396218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7187EC-CB06-CC40-92B4-B36039F552D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DBF98-A4E4-8148-8FE7-5396F53AE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1272"/>
            <a:ext cx="12192000" cy="59846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2096F4-6959-C34C-95D3-1A44FF40298F}"/>
              </a:ext>
            </a:extLst>
          </p:cNvPr>
          <p:cNvSpPr/>
          <p:nvPr/>
        </p:nvSpPr>
        <p:spPr>
          <a:xfrm>
            <a:off x="0" y="5027749"/>
            <a:ext cx="12192000" cy="1799351"/>
          </a:xfrm>
          <a:prstGeom prst="rect">
            <a:avLst/>
          </a:prstGeom>
          <a:solidFill>
            <a:srgbClr val="DB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-2231672" y="3052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B09BD9F-431C-5D4E-8366-EFBA759B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498"/>
            <a:ext cx="8145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illuminating dark pathways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DA696-E88A-B245-BA7F-F9347ADAF471}"/>
              </a:ext>
            </a:extLst>
          </p:cNvPr>
          <p:cNvSpPr/>
          <p:nvPr/>
        </p:nvSpPr>
        <p:spPr>
          <a:xfrm>
            <a:off x="0" y="5894234"/>
            <a:ext cx="12192000" cy="997300"/>
          </a:xfrm>
          <a:prstGeom prst="rect">
            <a:avLst/>
          </a:prstGeom>
          <a:solidFill>
            <a:srgbClr val="DB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2C018C-0741-4840-8D4B-6E822DB0A687}"/>
              </a:ext>
            </a:extLst>
          </p:cNvPr>
          <p:cNvSpPr/>
          <p:nvPr/>
        </p:nvSpPr>
        <p:spPr>
          <a:xfrm>
            <a:off x="34280" y="922485"/>
            <a:ext cx="91097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Systematic Functional Genomics Platforms to Solve Fundamentally Difficult Problems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EAFEF-EEA1-414B-A8DE-05D79EA1B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802" y="5140448"/>
            <a:ext cx="1279955" cy="1587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53CD4DA-B010-CB40-B5E7-875FA0CD47EA}"/>
              </a:ext>
            </a:extLst>
          </p:cNvPr>
          <p:cNvGrpSpPr/>
          <p:nvPr/>
        </p:nvGrpSpPr>
        <p:grpSpPr>
          <a:xfrm>
            <a:off x="9443816" y="3715352"/>
            <a:ext cx="2709681" cy="3256825"/>
            <a:chOff x="9443816" y="3715352"/>
            <a:chExt cx="2709681" cy="32568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93495A-9687-104A-B07F-CCBB1A427801}"/>
                </a:ext>
              </a:extLst>
            </p:cNvPr>
            <p:cNvSpPr/>
            <p:nvPr/>
          </p:nvSpPr>
          <p:spPr>
            <a:xfrm>
              <a:off x="9443816" y="3715352"/>
              <a:ext cx="2709681" cy="3256825"/>
            </a:xfrm>
            <a:prstGeom prst="rect">
              <a:avLst/>
            </a:prstGeom>
            <a:solidFill>
              <a:srgbClr val="DBE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D59B0-B830-7443-AB12-BA1A1B18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56"/>
            <a:stretch/>
          </p:blipFill>
          <p:spPr>
            <a:xfrm>
              <a:off x="9514836" y="3796253"/>
              <a:ext cx="1240627" cy="12744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70F6AC-F53F-2F4C-8D89-CF88A8762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-1" b="24201"/>
            <a:stretch/>
          </p:blipFill>
          <p:spPr>
            <a:xfrm>
              <a:off x="10839881" y="3796252"/>
              <a:ext cx="1256600" cy="12744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86E99F-A33B-8248-8217-5388FA0D9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082" y="5140448"/>
            <a:ext cx="1270000" cy="158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6731A-4898-0149-9339-0E3A918EF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307" y="5140448"/>
            <a:ext cx="1270000" cy="158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1B17C0-9E5B-4C4F-B1DC-27EBD6DD6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6532" y="5140448"/>
            <a:ext cx="1270000" cy="158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B9DB59-2E80-D04C-AE4B-54059F872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7027" y="5140448"/>
            <a:ext cx="1270000" cy="158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733A7-5D07-0D43-8969-320E29741D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821" y="5140448"/>
            <a:ext cx="1333702" cy="158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48730-24B4-0B4F-9E80-5D74B42B5C8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97" y="5140448"/>
            <a:ext cx="1236149" cy="1573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7C86D2-E5A9-B142-8CCD-68DD35871D9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5856" y="5140448"/>
            <a:ext cx="1270001" cy="16045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F3AB88-16E3-504C-BF81-72BA305B037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570" r="14473" b="4912"/>
          <a:stretch/>
        </p:blipFill>
        <p:spPr>
          <a:xfrm>
            <a:off x="2797298" y="5140448"/>
            <a:ext cx="1279954" cy="15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305</Words>
  <Application>Microsoft Macintosh PowerPoint</Application>
  <PresentationFormat>Widescreen</PresentationFormat>
  <Paragraphs>68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McManus, Michael</dc:creator>
  <cp:lastModifiedBy>McManus, Michael</cp:lastModifiedBy>
  <cp:revision>7</cp:revision>
  <dcterms:created xsi:type="dcterms:W3CDTF">2021-01-07T18:31:02Z</dcterms:created>
  <dcterms:modified xsi:type="dcterms:W3CDTF">2021-01-29T19:36:42Z</dcterms:modified>
</cp:coreProperties>
</file>