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66" r:id="rId3"/>
    <p:sldId id="260" r:id="rId4"/>
    <p:sldId id="263" r:id="rId5"/>
    <p:sldId id="262" r:id="rId6"/>
    <p:sldId id="270" r:id="rId7"/>
    <p:sldId id="268" r:id="rId8"/>
    <p:sldId id="269" r:id="rId9"/>
    <p:sldId id="259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4"/>
    <p:restoredTop sz="94690"/>
  </p:normalViewPr>
  <p:slideViewPr>
    <p:cSldViewPr snapToGrid="0" snapToObjects="1">
      <p:cViewPr varScale="1">
        <p:scale>
          <a:sx n="151" d="100"/>
          <a:sy n="151" d="100"/>
        </p:scale>
        <p:origin x="2144" y="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0B740B-F3BA-3E43-9EF1-58B24016B034}" type="datetimeFigureOut">
              <a:rPr lang="en-US" smtClean="0"/>
              <a:t>6/24/20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C7A4DB-94AB-5A40-A365-217AE93A3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9428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C7A4DB-94AB-5A40-A365-217AE93A3FF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4590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cs typeface="+mn-cs"/>
              </a:rPr>
              <a:t>THEY HAVE THE NUMBERS</a:t>
            </a:r>
          </a:p>
          <a:p>
            <a:pPr eaLnBrk="1" hangingPunct="1">
              <a:defRPr/>
            </a:pPr>
            <a:endParaRPr lang="en-US" dirty="0">
              <a:cs typeface="+mn-cs"/>
            </a:endParaRPr>
          </a:p>
          <a:p>
            <a:pPr eaLnBrk="1" hangingPunct="1">
              <a:defRPr/>
            </a:pPr>
            <a:r>
              <a:rPr lang="en-US" dirty="0">
                <a:cs typeface="+mn-cs"/>
              </a:rPr>
              <a:t>Phages are estimated to be the most widely distributed and diverse entities in the biosphere.</a:t>
            </a:r>
          </a:p>
          <a:p>
            <a:pPr eaLnBrk="1" hangingPunct="1">
              <a:defRPr/>
            </a:pPr>
            <a:endParaRPr lang="en-US" dirty="0">
              <a:cs typeface="+mn-cs"/>
            </a:endParaRPr>
          </a:p>
          <a:p>
            <a:pPr eaLnBrk="1" hangingPunct="1">
              <a:defRPr/>
            </a:pPr>
            <a:r>
              <a:rPr lang="en-US" dirty="0">
                <a:cs typeface="+mn-cs"/>
              </a:rPr>
              <a:t>Phages are ubiquitous and can be found in all reservoirs populated by bacterial hosts, such as soil or the intestines of animals. </a:t>
            </a:r>
          </a:p>
          <a:p>
            <a:pPr eaLnBrk="1" hangingPunct="1">
              <a:defRPr/>
            </a:pPr>
            <a:endParaRPr lang="en-US" dirty="0">
              <a:cs typeface="+mn-cs"/>
            </a:endParaRPr>
          </a:p>
          <a:p>
            <a:pPr eaLnBrk="1" hangingPunct="1">
              <a:defRPr/>
            </a:pPr>
            <a:r>
              <a:rPr lang="en-US" dirty="0">
                <a:cs typeface="+mn-cs"/>
              </a:rPr>
              <a:t>One of the densest natural sources for phages and other viruses is sea water, where up to 9×108 </a:t>
            </a:r>
            <a:r>
              <a:rPr lang="en-US" dirty="0" err="1">
                <a:cs typeface="+mn-cs"/>
              </a:rPr>
              <a:t>virions</a:t>
            </a:r>
            <a:r>
              <a:rPr lang="en-US" dirty="0">
                <a:cs typeface="+mn-cs"/>
              </a:rPr>
              <a:t> per milliliter have been found in microbial mats at the surface,[3] and up to 70% of marine bacteria may be infected by phages.[4] </a:t>
            </a:r>
          </a:p>
          <a:p>
            <a:pPr eaLnBrk="1" hangingPunct="1">
              <a:defRPr/>
            </a:pPr>
            <a:endParaRPr lang="en-US" dirty="0">
              <a:cs typeface="+mn-cs"/>
            </a:endParaRPr>
          </a:p>
          <a:p>
            <a:pPr eaLnBrk="1" hangingPunct="1">
              <a:defRPr/>
            </a:pPr>
            <a:r>
              <a:rPr lang="en-US" dirty="0">
                <a:cs typeface="+mn-cs"/>
              </a:rPr>
              <a:t>They have been used for over 60 years as an alternative to antibiotics in the former Soviet Union and Eastern Europe.[5] They are seen as a possible therapy against multi drug resistant strains of many bacteria.[6]</a:t>
            </a:r>
          </a:p>
          <a:p>
            <a:pPr eaLnBrk="1" hangingPunct="1">
              <a:defRPr/>
            </a:pPr>
            <a:endParaRPr lang="en-US" dirty="0"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8D0B9DA-3A88-A04F-A806-41508DB44EB3}" type="slidenum">
              <a:rPr lang="zh-CN" altLang="en-US" sz="1200">
                <a:cs typeface="宋体" charset="0"/>
              </a:rPr>
              <a:pPr eaLnBrk="1" hangingPunct="1"/>
              <a:t>5</a:t>
            </a:fld>
            <a:endParaRPr lang="en-US" altLang="zh-CN" sz="1200">
              <a:cs typeface="宋体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2646BE6-9021-E64B-B19C-20AB75EECD1B}" type="slidenum">
              <a:rPr lang="zh-CN" altLang="en-US"/>
              <a:pPr>
                <a:defRPr/>
              </a:pPr>
              <a:t>6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2646BE6-9021-E64B-B19C-20AB75EECD1B}" type="slidenum">
              <a:rPr lang="zh-CN" altLang="en-US"/>
              <a:pPr>
                <a:defRPr/>
              </a:pPr>
              <a:t>7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2646BE6-9021-E64B-B19C-20AB75EECD1B}" type="slidenum">
              <a:rPr lang="zh-CN" altLang="en-US"/>
              <a:pPr>
                <a:defRPr/>
              </a:pPr>
              <a:t>8</a:t>
            </a:fld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C889D-F7D2-3943-9E03-E90CF6B45446}" type="datetimeFigureOut">
              <a:rPr lang="en-US" smtClean="0"/>
              <a:t>6/24/20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B9366-FEE3-7344-A998-30911EE32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591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C889D-F7D2-3943-9E03-E90CF6B45446}" type="datetimeFigureOut">
              <a:rPr lang="en-US" smtClean="0"/>
              <a:t>6/24/20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B9366-FEE3-7344-A998-30911EE32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678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C889D-F7D2-3943-9E03-E90CF6B45446}" type="datetimeFigureOut">
              <a:rPr lang="en-US" smtClean="0"/>
              <a:t>6/24/20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B9366-FEE3-7344-A998-30911EE32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788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C889D-F7D2-3943-9E03-E90CF6B45446}" type="datetimeFigureOut">
              <a:rPr lang="en-US" smtClean="0"/>
              <a:t>6/24/20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B9366-FEE3-7344-A998-30911EE32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53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C889D-F7D2-3943-9E03-E90CF6B45446}" type="datetimeFigureOut">
              <a:rPr lang="en-US" smtClean="0"/>
              <a:t>6/24/20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B9366-FEE3-7344-A998-30911EE32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283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C889D-F7D2-3943-9E03-E90CF6B45446}" type="datetimeFigureOut">
              <a:rPr lang="en-US" smtClean="0"/>
              <a:t>6/24/20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B9366-FEE3-7344-A998-30911EE32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885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C889D-F7D2-3943-9E03-E90CF6B45446}" type="datetimeFigureOut">
              <a:rPr lang="en-US" smtClean="0"/>
              <a:t>6/24/20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B9366-FEE3-7344-A998-30911EE32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782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C889D-F7D2-3943-9E03-E90CF6B45446}" type="datetimeFigureOut">
              <a:rPr lang="en-US" smtClean="0"/>
              <a:t>6/24/20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B9366-FEE3-7344-A998-30911EE32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185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C889D-F7D2-3943-9E03-E90CF6B45446}" type="datetimeFigureOut">
              <a:rPr lang="en-US" smtClean="0"/>
              <a:t>6/24/20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B9366-FEE3-7344-A998-30911EE32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912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C889D-F7D2-3943-9E03-E90CF6B45446}" type="datetimeFigureOut">
              <a:rPr lang="en-US" smtClean="0"/>
              <a:t>6/24/20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B9366-FEE3-7344-A998-30911EE32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430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C889D-F7D2-3943-9E03-E90CF6B45446}" type="datetimeFigureOut">
              <a:rPr lang="en-US" smtClean="0"/>
              <a:t>6/24/20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B9366-FEE3-7344-A998-30911EE32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861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1C889D-F7D2-3943-9E03-E90CF6B45446}" type="datetimeFigureOut">
              <a:rPr lang="en-US" smtClean="0"/>
              <a:t>6/24/20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AB9366-FEE3-7344-A998-30911EE32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15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LabSafetyTraining.jpg">
            <a:extLst>
              <a:ext uri="{FF2B5EF4-FFF2-40B4-BE49-F238E27FC236}">
                <a16:creationId xmlns:a16="http://schemas.microsoft.com/office/drawing/2014/main" id="{20CDC2B2-7ADA-6747-A1DB-C948F3B7DEA5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46733"/>
            <a:ext cx="9152930" cy="5911267"/>
          </a:xfrm>
          <a:prstGeom prst="rect">
            <a:avLst/>
          </a:prstGeom>
        </p:spPr>
      </p:pic>
      <p:sp>
        <p:nvSpPr>
          <p:cNvPr id="2" name="Rectangle 85"/>
          <p:cNvSpPr>
            <a:spLocks/>
          </p:cNvSpPr>
          <p:nvPr/>
        </p:nvSpPr>
        <p:spPr bwMode="auto">
          <a:xfrm>
            <a:off x="-8930" y="-9058"/>
            <a:ext cx="9152930" cy="646286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cap="flat">
                <a:solidFill>
                  <a:schemeClr val="tx1"/>
                </a:solidFill>
                <a:round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92629" y="13192"/>
            <a:ext cx="5050742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000" dirty="0">
                <a:solidFill>
                  <a:srgbClr val="FFFFFF"/>
                </a:solidFill>
              </a:rPr>
              <a:t>presenting a journal club paper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A6A3F5B-090C-6B47-AB83-C64E31CE8275}"/>
              </a:ext>
            </a:extLst>
          </p:cNvPr>
          <p:cNvSpPr txBox="1"/>
          <p:nvPr/>
        </p:nvSpPr>
        <p:spPr>
          <a:xfrm>
            <a:off x="210997" y="1513901"/>
            <a:ext cx="8418786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200" b="1" dirty="0"/>
              <a:t>Welcome to the McManus Lab!</a:t>
            </a:r>
            <a:r>
              <a:rPr lang="en-US" sz="2200" dirty="0"/>
              <a:t>  During your training here, you will have the opportunity to present at lab meetings, journal clubs, seminars, and conferences.  </a:t>
            </a:r>
          </a:p>
          <a:p>
            <a:pPr algn="just"/>
            <a:endParaRPr lang="en-US" sz="2200" dirty="0"/>
          </a:p>
          <a:p>
            <a:pPr algn="just"/>
            <a:r>
              <a:rPr lang="en-US" sz="2200" dirty="0"/>
              <a:t>Treat each presentation as an opportunity to improve upon your teaching skills; excellent written and oral communication skills are valuable assets to your professional toolkit. The emphasis of this document is on planning a clear and informative lecture for your colleagues and offers a compendium of helpful pointers.  </a:t>
            </a:r>
          </a:p>
          <a:p>
            <a:pPr algn="just"/>
            <a:endParaRPr lang="en-US" sz="2200" dirty="0"/>
          </a:p>
          <a:p>
            <a:pPr algn="just"/>
            <a:r>
              <a:rPr lang="en-US" sz="2200" dirty="0"/>
              <a:t>Practice and fine tune your teaching skills, a great lecture can open doors and make a significant impact in promoting science to the community.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2FF0F73-0BA0-4A4D-9450-D4F05732C2DC}"/>
              </a:ext>
            </a:extLst>
          </p:cNvPr>
          <p:cNvSpPr txBox="1"/>
          <p:nvPr/>
        </p:nvSpPr>
        <p:spPr>
          <a:xfrm>
            <a:off x="210997" y="1030197"/>
            <a:ext cx="33175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Preface to this document</a:t>
            </a:r>
          </a:p>
        </p:txBody>
      </p:sp>
    </p:spTree>
    <p:extLst>
      <p:ext uri="{BB962C8B-B14F-4D97-AF65-F5344CB8AC3E}">
        <p14:creationId xmlns:p14="http://schemas.microsoft.com/office/powerpoint/2010/main" val="32840469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85"/>
          <p:cNvSpPr>
            <a:spLocks/>
          </p:cNvSpPr>
          <p:nvPr/>
        </p:nvSpPr>
        <p:spPr bwMode="auto">
          <a:xfrm>
            <a:off x="-8930" y="-9058"/>
            <a:ext cx="9152930" cy="646286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cap="flat">
                <a:solidFill>
                  <a:schemeClr val="tx1"/>
                </a:solidFill>
                <a:round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2629" y="13192"/>
            <a:ext cx="6918593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000" dirty="0">
                <a:solidFill>
                  <a:srgbClr val="FFFFFF"/>
                </a:solidFill>
              </a:rPr>
              <a:t>your presentation is a teaching experience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457200" y="812288"/>
            <a:ext cx="7633126" cy="1354217"/>
            <a:chOff x="304800" y="1069138"/>
            <a:chExt cx="7633126" cy="1354217"/>
          </a:xfrm>
        </p:grpSpPr>
        <p:sp>
          <p:nvSpPr>
            <p:cNvPr id="8" name="TextBox 2"/>
            <p:cNvSpPr txBox="1">
              <a:spLocks noChangeArrowheads="1"/>
            </p:cNvSpPr>
            <p:nvPr/>
          </p:nvSpPr>
          <p:spPr bwMode="auto">
            <a:xfrm>
              <a:off x="304800" y="1069138"/>
              <a:ext cx="4681025" cy="954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3000" b="1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Calibri" pitchFamily="-65" charset="0"/>
                </a:rPr>
                <a:t>prepare in advance</a:t>
              </a:r>
            </a:p>
            <a:p>
              <a:r>
                <a:rPr lang="en-US" sz="2600" i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itchFamily="-65" charset="0"/>
                </a:rPr>
                <a:t>do your homework ahead of time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364571" y="2023245"/>
              <a:ext cx="7573355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i="1" dirty="0">
                  <a:solidFill>
                    <a:srgbClr val="FF0000"/>
                  </a:solidFill>
                </a:rPr>
                <a:t>every presentation should have a solid (i.e. ~15-20 minute) introduction</a:t>
              </a:r>
              <a:endParaRPr lang="en-US" sz="20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457200" y="3856732"/>
            <a:ext cx="7032995" cy="1354217"/>
            <a:chOff x="304800" y="1069138"/>
            <a:chExt cx="7032995" cy="1354217"/>
          </a:xfrm>
        </p:grpSpPr>
        <p:sp>
          <p:nvSpPr>
            <p:cNvPr id="12" name="TextBox 2"/>
            <p:cNvSpPr txBox="1">
              <a:spLocks noChangeArrowheads="1"/>
            </p:cNvSpPr>
            <p:nvPr/>
          </p:nvSpPr>
          <p:spPr bwMode="auto">
            <a:xfrm>
              <a:off x="304800" y="1069138"/>
              <a:ext cx="7032995" cy="954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3000" b="1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Calibri" pitchFamily="-65" charset="0"/>
                </a:rPr>
                <a:t>making the best possible images and slides</a:t>
              </a:r>
            </a:p>
            <a:p>
              <a:r>
                <a:rPr lang="en-US" sz="2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itchFamily="-65" charset="0"/>
                </a:rPr>
                <a:t>follow the 1:1:1 rule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64571" y="2023245"/>
              <a:ext cx="3501254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dirty="0">
                  <a:solidFill>
                    <a:srgbClr val="FF0000"/>
                  </a:solidFill>
                </a:rPr>
                <a:t>one slide, one idea, one minute</a:t>
              </a: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457200" y="2334510"/>
            <a:ext cx="8478115" cy="1354217"/>
            <a:chOff x="304800" y="1069138"/>
            <a:chExt cx="8478115" cy="1354217"/>
          </a:xfrm>
        </p:grpSpPr>
        <p:sp>
          <p:nvSpPr>
            <p:cNvPr id="15" name="TextBox 2"/>
            <p:cNvSpPr txBox="1">
              <a:spLocks noChangeArrowheads="1"/>
            </p:cNvSpPr>
            <p:nvPr/>
          </p:nvSpPr>
          <p:spPr bwMode="auto">
            <a:xfrm>
              <a:off x="304800" y="1069138"/>
              <a:ext cx="8478115" cy="954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3000" b="1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Calibri" pitchFamily="-65" charset="0"/>
                </a:rPr>
                <a:t>demonstrate enthusiasm and a little humor</a:t>
              </a:r>
            </a:p>
            <a:p>
              <a:r>
                <a:rPr lang="en-US" sz="2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itchFamily="-65" charset="0"/>
                </a:rPr>
                <a:t>when appropriate, use adjectives that convey the excitement</a:t>
              </a: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364571" y="2023245"/>
              <a:ext cx="7910371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dirty="0">
                  <a:solidFill>
                    <a:srgbClr val="FF0000"/>
                  </a:solidFill>
                </a:rPr>
                <a:t>extraordinary, ridiculous, amazing, terribly flawed, awesome, incredible ;-)</a:t>
              </a: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457200" y="5378953"/>
            <a:ext cx="8326254" cy="1354217"/>
            <a:chOff x="304800" y="1069138"/>
            <a:chExt cx="8326254" cy="1354217"/>
          </a:xfrm>
        </p:grpSpPr>
        <p:sp>
          <p:nvSpPr>
            <p:cNvPr id="18" name="TextBox 17"/>
            <p:cNvSpPr txBox="1">
              <a:spLocks noChangeArrowheads="1"/>
            </p:cNvSpPr>
            <p:nvPr/>
          </p:nvSpPr>
          <p:spPr bwMode="auto">
            <a:xfrm>
              <a:off x="304800" y="1069138"/>
              <a:ext cx="8326254" cy="954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3000" b="1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Calibri" pitchFamily="-65" charset="0"/>
                </a:rPr>
                <a:t>read the ‘tons of terrific teaching tips’</a:t>
              </a:r>
            </a:p>
            <a:p>
              <a:r>
                <a:rPr lang="en-US" sz="2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itchFamily="-65" charset="0"/>
                </a:rPr>
                <a:t>useful points to improve yourself and the lecture experience</a:t>
              </a: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364571" y="2023245"/>
              <a:ext cx="5437066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dirty="0">
                  <a:solidFill>
                    <a:srgbClr val="FF0000"/>
                  </a:solidFill>
                </a:rPr>
                <a:t>do your best and experiment to develop your style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73902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85"/>
          <p:cNvSpPr>
            <a:spLocks/>
          </p:cNvSpPr>
          <p:nvPr/>
        </p:nvSpPr>
        <p:spPr bwMode="auto">
          <a:xfrm>
            <a:off x="-8930" y="-9058"/>
            <a:ext cx="9152930" cy="646286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cap="flat">
                <a:solidFill>
                  <a:schemeClr val="tx1"/>
                </a:solidFill>
                <a:round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2629" y="13192"/>
            <a:ext cx="5671257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000" dirty="0">
                <a:solidFill>
                  <a:srgbClr val="FFFFFF"/>
                </a:solidFill>
              </a:rPr>
              <a:t>morphology of a solid presentation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457200" y="943608"/>
            <a:ext cx="6010317" cy="1354217"/>
            <a:chOff x="304800" y="1069138"/>
            <a:chExt cx="6010317" cy="1354217"/>
          </a:xfrm>
        </p:grpSpPr>
        <p:sp>
          <p:nvSpPr>
            <p:cNvPr id="8" name="TextBox 2"/>
            <p:cNvSpPr txBox="1">
              <a:spLocks noChangeArrowheads="1"/>
            </p:cNvSpPr>
            <p:nvPr/>
          </p:nvSpPr>
          <p:spPr bwMode="auto">
            <a:xfrm>
              <a:off x="304800" y="1069138"/>
              <a:ext cx="6010317" cy="954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3000" b="1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Calibri" pitchFamily="-65" charset="0"/>
                </a:rPr>
                <a:t>use a formula</a:t>
              </a:r>
            </a:p>
            <a:p>
              <a:r>
                <a:rPr lang="en-US" sz="2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itchFamily="-65" charset="0"/>
                </a:rPr>
                <a:t>make it easy for your self and the audience 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364571" y="2023245"/>
              <a:ext cx="1147657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i="1" dirty="0">
                  <a:solidFill>
                    <a:srgbClr val="FF0000"/>
                  </a:solidFill>
                </a:rPr>
                <a:t>example:</a:t>
              </a:r>
              <a:endParaRPr lang="en-US" sz="2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2" name="Rectangle 1"/>
          <p:cNvSpPr/>
          <p:nvPr/>
        </p:nvSpPr>
        <p:spPr>
          <a:xfrm>
            <a:off x="1520325" y="4118682"/>
            <a:ext cx="52898" cy="590730"/>
          </a:xfrm>
          <a:prstGeom prst="rect">
            <a:avLst/>
          </a:prstGeom>
          <a:solidFill>
            <a:schemeClr val="bg1">
              <a:lumMod val="95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573223" y="4118682"/>
            <a:ext cx="1668755" cy="59073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3241979" y="4118682"/>
            <a:ext cx="46026" cy="5907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391381" y="4118682"/>
            <a:ext cx="3076136" cy="59073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6364141" y="4118682"/>
            <a:ext cx="52901" cy="5907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283053" y="4904168"/>
            <a:ext cx="5666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>
                <a:solidFill>
                  <a:srgbClr val="FF0000"/>
                </a:solidFill>
              </a:rPr>
              <a:t>title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589403" y="5350425"/>
            <a:ext cx="13432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>
                <a:solidFill>
                  <a:srgbClr val="FF0000"/>
                </a:solidFill>
              </a:rPr>
              <a:t>introduction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2932614" y="2944892"/>
            <a:ext cx="2304525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>
                <a:solidFill>
                  <a:srgbClr val="FF0000"/>
                </a:solidFill>
              </a:rPr>
              <a:t>paper title</a:t>
            </a:r>
          </a:p>
          <a:p>
            <a:r>
              <a:rPr lang="en-US" i="1" dirty="0">
                <a:solidFill>
                  <a:srgbClr val="FF0000"/>
                </a:solidFill>
              </a:rPr>
              <a:t>outline</a:t>
            </a:r>
          </a:p>
          <a:p>
            <a:r>
              <a:rPr lang="en-US" i="1" dirty="0">
                <a:solidFill>
                  <a:srgbClr val="FF0000"/>
                </a:solidFill>
              </a:rPr>
              <a:t>why I picked the paper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3711405" y="5350425"/>
            <a:ext cx="22236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>
                <a:solidFill>
                  <a:srgbClr val="FF0000"/>
                </a:solidFill>
              </a:rPr>
              <a:t>results and discussion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6186469" y="4935566"/>
            <a:ext cx="190566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>
                <a:solidFill>
                  <a:srgbClr val="FF0000"/>
                </a:solidFill>
              </a:rPr>
              <a:t>conclusions</a:t>
            </a:r>
          </a:p>
          <a:p>
            <a:r>
              <a:rPr lang="en-US" i="1" dirty="0">
                <a:solidFill>
                  <a:srgbClr val="FF0000"/>
                </a:solidFill>
              </a:rPr>
              <a:t>walk-away-points</a:t>
            </a:r>
          </a:p>
        </p:txBody>
      </p:sp>
      <p:sp>
        <p:nvSpPr>
          <p:cNvPr id="25" name="Rectangle 24"/>
          <p:cNvSpPr/>
          <p:nvPr/>
        </p:nvSpPr>
        <p:spPr>
          <a:xfrm>
            <a:off x="3291514" y="4118682"/>
            <a:ext cx="45719" cy="59073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467517" y="4118682"/>
            <a:ext cx="60283" cy="59073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Arrow Connector 27"/>
          <p:cNvCxnSpPr/>
          <p:nvPr/>
        </p:nvCxnSpPr>
        <p:spPr>
          <a:xfrm flipV="1">
            <a:off x="2261009" y="4751398"/>
            <a:ext cx="6298" cy="553998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V="1">
            <a:off x="1541026" y="4751398"/>
            <a:ext cx="0" cy="216932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3308342" y="3895588"/>
            <a:ext cx="0" cy="202432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V="1">
            <a:off x="6380970" y="4751398"/>
            <a:ext cx="0" cy="216932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6356757" y="3895588"/>
            <a:ext cx="0" cy="202432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V="1">
            <a:off x="4813167" y="4751398"/>
            <a:ext cx="6298" cy="553998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6457469" y="3895588"/>
            <a:ext cx="0" cy="202432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6186469" y="2667893"/>
            <a:ext cx="1340807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>
                <a:solidFill>
                  <a:srgbClr val="FF0000"/>
                </a:solidFill>
              </a:rPr>
              <a:t>caveats</a:t>
            </a:r>
          </a:p>
          <a:p>
            <a:r>
              <a:rPr lang="en-US" i="1" dirty="0">
                <a:solidFill>
                  <a:srgbClr val="FF0000"/>
                </a:solidFill>
              </a:rPr>
              <a:t>future</a:t>
            </a:r>
          </a:p>
          <a:p>
            <a:r>
              <a:rPr lang="en-US" i="1" dirty="0">
                <a:solidFill>
                  <a:srgbClr val="FF0000"/>
                </a:solidFill>
              </a:rPr>
              <a:t>impact</a:t>
            </a:r>
          </a:p>
          <a:p>
            <a:r>
              <a:rPr lang="en-US" i="1" dirty="0">
                <a:solidFill>
                  <a:srgbClr val="FF0000"/>
                </a:solidFill>
              </a:rPr>
              <a:t>implications</a:t>
            </a:r>
            <a:endParaRPr lang="en-US" dirty="0"/>
          </a:p>
        </p:txBody>
      </p:sp>
      <p:cxnSp>
        <p:nvCxnSpPr>
          <p:cNvPr id="40" name="Straight Arrow Connector 39"/>
          <p:cNvCxnSpPr/>
          <p:nvPr/>
        </p:nvCxnSpPr>
        <p:spPr>
          <a:xfrm>
            <a:off x="6565565" y="3895588"/>
            <a:ext cx="0" cy="202432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3345662" y="4118682"/>
            <a:ext cx="45719" cy="59073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03738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7CEB052B-5DC2-3545-B74A-73C2200712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39332" y="1440313"/>
            <a:ext cx="6247973" cy="4020687"/>
          </a:xfrm>
          <a:prstGeom prst="rect">
            <a:avLst/>
          </a:prstGeom>
        </p:spPr>
      </p:pic>
      <p:sp>
        <p:nvSpPr>
          <p:cNvPr id="14338" name="Rectangle 4"/>
          <p:cNvSpPr>
            <a:spLocks noChangeArrowheads="1"/>
          </p:cNvSpPr>
          <p:nvPr/>
        </p:nvSpPr>
        <p:spPr bwMode="auto">
          <a:xfrm>
            <a:off x="2870200" y="-228600"/>
            <a:ext cx="3175000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0000" b="1"/>
              <a:t>WAR</a:t>
            </a:r>
            <a:endParaRPr lang="en-US" sz="10000"/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1658938" y="5287963"/>
            <a:ext cx="5656262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9600" b="1"/>
              <a:t>immunity</a:t>
            </a:r>
            <a:endParaRPr lang="en-US"/>
          </a:p>
        </p:txBody>
      </p:sp>
      <p:sp>
        <p:nvSpPr>
          <p:cNvPr id="7" name="Rectangle 6"/>
          <p:cNvSpPr/>
          <p:nvPr/>
        </p:nvSpPr>
        <p:spPr>
          <a:xfrm rot="16200000">
            <a:off x="-1615281" y="2682081"/>
            <a:ext cx="4343400" cy="157003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9600" b="1" spc="800" dirty="0">
                <a:solidFill>
                  <a:schemeClr val="bg1">
                    <a:lumMod val="85000"/>
                  </a:schemeClr>
                </a:solidFill>
                <a:cs typeface="+mn-cs"/>
              </a:rPr>
              <a:t>phage</a:t>
            </a:r>
            <a:endParaRPr lang="en-US" spc="800" dirty="0">
              <a:solidFill>
                <a:schemeClr val="bg1">
                  <a:lumMod val="85000"/>
                </a:schemeClr>
              </a:solidFill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 rot="5400000">
            <a:off x="5898356" y="2643982"/>
            <a:ext cx="4905375" cy="157003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9600" b="1" dirty="0">
                <a:solidFill>
                  <a:schemeClr val="bg1">
                    <a:lumMod val="85000"/>
                  </a:schemeClr>
                </a:solidFill>
                <a:cs typeface="+mn-cs"/>
              </a:rPr>
              <a:t>bacteria</a:t>
            </a:r>
            <a:endParaRPr lang="en-US" dirty="0">
              <a:solidFill>
                <a:schemeClr val="bg1">
                  <a:lumMod val="85000"/>
                </a:schemeClr>
              </a:solidFill>
              <a:cs typeface="+mn-cs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890247" y="2262346"/>
            <a:ext cx="5363506" cy="2357120"/>
          </a:xfrm>
          <a:prstGeom prst="rect">
            <a:avLst/>
          </a:prstGeom>
          <a:solidFill>
            <a:schemeClr val="bg1">
              <a:alpha val="92155"/>
            </a:schemeClr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200" dirty="0">
                <a:solidFill>
                  <a:srgbClr val="FF0000"/>
                </a:solidFill>
              </a:rPr>
              <a:t>points:</a:t>
            </a:r>
            <a:endParaRPr lang="en-US" sz="2200" dirty="0"/>
          </a:p>
          <a:p>
            <a:pPr eaLnBrk="1" hangingPunct="1">
              <a:lnSpc>
                <a:spcPct val="200000"/>
              </a:lnSpc>
            </a:pPr>
            <a:r>
              <a:rPr lang="en-US" sz="2200" dirty="0"/>
              <a:t>a striking image will alert the audience</a:t>
            </a:r>
          </a:p>
          <a:p>
            <a:pPr eaLnBrk="1" hangingPunct="1">
              <a:lnSpc>
                <a:spcPct val="200000"/>
              </a:lnSpc>
            </a:pPr>
            <a:r>
              <a:rPr lang="en-US" sz="2200" dirty="0"/>
              <a:t>your title slide can set a tone</a:t>
            </a:r>
          </a:p>
          <a:p>
            <a:pPr eaLnBrk="1" hangingPunct="1">
              <a:lnSpc>
                <a:spcPct val="200000"/>
              </a:lnSpc>
            </a:pPr>
            <a:r>
              <a:rPr lang="en-US" sz="2200" dirty="0"/>
              <a:t>your can set your theme </a:t>
            </a:r>
          </a:p>
        </p:txBody>
      </p:sp>
    </p:spTree>
    <p:extLst>
      <p:ext uri="{BB962C8B-B14F-4D97-AF65-F5344CB8AC3E}">
        <p14:creationId xmlns:p14="http://schemas.microsoft.com/office/powerpoint/2010/main" val="1275613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1027" descr="J:\有关教学\教案\download\saline_virus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91" r="4184"/>
          <a:stretch>
            <a:fillRect/>
          </a:stretch>
        </p:blipFill>
        <p:spPr bwMode="auto">
          <a:xfrm>
            <a:off x="0" y="838200"/>
            <a:ext cx="9144000" cy="604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0" y="25400"/>
            <a:ext cx="9144000" cy="1477963"/>
          </a:xfrm>
          <a:prstGeom prst="rect">
            <a:avLst/>
          </a:prstGeom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4500" dirty="0">
                <a:solidFill>
                  <a:schemeClr val="tx1"/>
                </a:solidFill>
              </a:rPr>
              <a:t>up to 9×10</a:t>
            </a:r>
            <a:r>
              <a:rPr lang="en-US" sz="4500" baseline="30000" dirty="0">
                <a:solidFill>
                  <a:schemeClr val="tx1"/>
                </a:solidFill>
              </a:rPr>
              <a:t>8</a:t>
            </a:r>
            <a:r>
              <a:rPr lang="en-US" sz="4500" dirty="0">
                <a:solidFill>
                  <a:schemeClr val="tx1"/>
                </a:solidFill>
              </a:rPr>
              <a:t> </a:t>
            </a:r>
            <a:r>
              <a:rPr lang="en-US" sz="4500" dirty="0" err="1">
                <a:solidFill>
                  <a:schemeClr val="tx1"/>
                </a:solidFill>
              </a:rPr>
              <a:t>virions</a:t>
            </a:r>
            <a:r>
              <a:rPr lang="en-US" sz="4500" dirty="0">
                <a:solidFill>
                  <a:schemeClr val="tx1"/>
                </a:solidFill>
              </a:rPr>
              <a:t> per milliliter </a:t>
            </a:r>
          </a:p>
          <a:p>
            <a:pPr>
              <a:defRPr/>
            </a:pPr>
            <a:r>
              <a:rPr lang="en-US" sz="4500" dirty="0">
                <a:solidFill>
                  <a:schemeClr val="tx1"/>
                </a:solidFill>
              </a:rPr>
              <a:t>can be found in microbial mats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592317" y="2316163"/>
            <a:ext cx="5959365" cy="3046988"/>
          </a:xfrm>
          <a:prstGeom prst="rect">
            <a:avLst/>
          </a:prstGeom>
          <a:solidFill>
            <a:schemeClr val="bg1">
              <a:alpha val="92155"/>
            </a:schemeClr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000" dirty="0">
                <a:solidFill>
                  <a:srgbClr val="FF0000"/>
                </a:solidFill>
              </a:rPr>
              <a:t>		points:</a:t>
            </a:r>
            <a:endParaRPr lang="en-US" sz="3000" dirty="0"/>
          </a:p>
          <a:p>
            <a:pPr eaLnBrk="1" hangingPunct="1">
              <a:lnSpc>
                <a:spcPct val="150000"/>
              </a:lnSpc>
            </a:pPr>
            <a:r>
              <a:rPr lang="en-US" sz="2200" dirty="0"/>
              <a:t>			use simple slides</a:t>
            </a:r>
          </a:p>
          <a:p>
            <a:pPr eaLnBrk="1" hangingPunct="1">
              <a:lnSpc>
                <a:spcPct val="150000"/>
              </a:lnSpc>
            </a:pPr>
            <a:r>
              <a:rPr lang="en-US" sz="2200" dirty="0"/>
              <a:t>			use analogies</a:t>
            </a:r>
          </a:p>
          <a:p>
            <a:pPr eaLnBrk="1" hangingPunct="1">
              <a:lnSpc>
                <a:spcPct val="150000"/>
              </a:lnSpc>
            </a:pPr>
            <a:r>
              <a:rPr lang="en-US" sz="2200" dirty="0"/>
              <a:t>			use large fonts								use images</a:t>
            </a:r>
          </a:p>
          <a:p>
            <a:pPr eaLnBrk="1" hangingPunct="1"/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669288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44" name="Picture 96" descr="D:\working\rohit\AR\MI_64\MI-ONLINE\MI64CH25-Moineau\tif\Moineau-f02-clr.t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129"/>
          <a:stretch>
            <a:fillRect/>
          </a:stretch>
        </p:blipFill>
        <p:spPr bwMode="auto">
          <a:xfrm>
            <a:off x="1066800" y="685800"/>
            <a:ext cx="6629400" cy="80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4"/>
          <p:cNvSpPr txBox="1">
            <a:spLocks noChangeArrowheads="1"/>
          </p:cNvSpPr>
          <p:nvPr/>
        </p:nvSpPr>
        <p:spPr bwMode="auto">
          <a:xfrm rot="16200000">
            <a:off x="6757988" y="4471987"/>
            <a:ext cx="44958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dirty="0" err="1">
                <a:cs typeface="+mn-cs"/>
              </a:rPr>
              <a:t>Deveau</a:t>
            </a:r>
            <a:r>
              <a:rPr lang="en-US" sz="1200" dirty="0">
                <a:cs typeface="+mn-cs"/>
              </a:rPr>
              <a:t> et al, 2010. Annual Reviews Microbiology. 64:475-93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70802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4000" dirty="0"/>
              <a:t>Figure 1</a:t>
            </a:r>
          </a:p>
        </p:txBody>
      </p:sp>
      <p:pic>
        <p:nvPicPr>
          <p:cNvPr id="7" name="Picture 96" descr="D:\working\rohit\AR\MI_64\MI-ONLINE\MI64CH25-Moineau\tif\Moineau-f02-clr.t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122" b="43143"/>
          <a:stretch>
            <a:fillRect/>
          </a:stretch>
        </p:blipFill>
        <p:spPr bwMode="auto">
          <a:xfrm>
            <a:off x="1066800" y="1447800"/>
            <a:ext cx="6629400" cy="303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96" descr="D:\working\rohit\AR\MI_64\MI-ONLINE\MI64CH25-Moineau\tif\Moineau-f02-clr.t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857" b="8208"/>
          <a:stretch>
            <a:fillRect/>
          </a:stretch>
        </p:blipFill>
        <p:spPr bwMode="auto">
          <a:xfrm>
            <a:off x="1066800" y="4559300"/>
            <a:ext cx="6629400" cy="229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C4E4749-EC6C-D34F-AB04-4663E9CA02CE}"/>
              </a:ext>
            </a:extLst>
          </p:cNvPr>
          <p:cNvSpPr txBox="1"/>
          <p:nvPr/>
        </p:nvSpPr>
        <p:spPr>
          <a:xfrm rot="5400000">
            <a:off x="5503566" y="3328043"/>
            <a:ext cx="5556842" cy="1077218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great figure for a publication</a:t>
            </a:r>
          </a:p>
          <a:p>
            <a:r>
              <a:rPr lang="en-US" sz="3200" dirty="0">
                <a:solidFill>
                  <a:srgbClr val="FF0000"/>
                </a:solidFill>
              </a:rPr>
              <a:t>terrible figure for a presentation</a:t>
            </a:r>
          </a:p>
        </p:txBody>
      </p:sp>
    </p:spTree>
    <p:extLst>
      <p:ext uri="{BB962C8B-B14F-4D97-AF65-F5344CB8AC3E}">
        <p14:creationId xmlns:p14="http://schemas.microsoft.com/office/powerpoint/2010/main" val="885426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44" name="Picture 96" descr="D:\working\rohit\AR\MI_64\MI-ONLINE\MI64CH25-Moineau\tif\Moineau-f02-clr.t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129"/>
          <a:stretch>
            <a:fillRect/>
          </a:stretch>
        </p:blipFill>
        <p:spPr bwMode="auto">
          <a:xfrm>
            <a:off x="1066800" y="685800"/>
            <a:ext cx="6629400" cy="80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4"/>
          <p:cNvSpPr txBox="1">
            <a:spLocks noChangeArrowheads="1"/>
          </p:cNvSpPr>
          <p:nvPr/>
        </p:nvSpPr>
        <p:spPr bwMode="auto">
          <a:xfrm rot="16200000">
            <a:off x="6757988" y="4471987"/>
            <a:ext cx="44958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dirty="0" err="1">
                <a:cs typeface="+mn-cs"/>
              </a:rPr>
              <a:t>Deveau</a:t>
            </a:r>
            <a:r>
              <a:rPr lang="en-US" sz="1200" dirty="0">
                <a:cs typeface="+mn-cs"/>
              </a:rPr>
              <a:t> et al, 2010. Annual Reviews Microbiology. 64:475-93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70802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4000" dirty="0"/>
              <a:t>The ebb and flow of the battle</a:t>
            </a:r>
          </a:p>
        </p:txBody>
      </p:sp>
      <p:pic>
        <p:nvPicPr>
          <p:cNvPr id="7" name="Picture 96" descr="D:\working\rohit\AR\MI_64\MI-ONLINE\MI64CH25-Moineau\tif\Moineau-f02-clr.t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122" b="43143"/>
          <a:stretch>
            <a:fillRect/>
          </a:stretch>
        </p:blipFill>
        <p:spPr bwMode="auto">
          <a:xfrm>
            <a:off x="1066800" y="1447800"/>
            <a:ext cx="6629400" cy="303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96" descr="D:\working\rohit\AR\MI_64\MI-ONLINE\MI64CH25-Moineau\tif\Moineau-f02-clr.t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857" b="8208"/>
          <a:stretch>
            <a:fillRect/>
          </a:stretch>
        </p:blipFill>
        <p:spPr bwMode="auto">
          <a:xfrm>
            <a:off x="1066800" y="4559300"/>
            <a:ext cx="6629400" cy="229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28A9ED42-041B-9D46-BBE9-68E9068CFEF1}"/>
              </a:ext>
            </a:extLst>
          </p:cNvPr>
          <p:cNvSpPr txBox="1"/>
          <p:nvPr/>
        </p:nvSpPr>
        <p:spPr>
          <a:xfrm rot="5400000">
            <a:off x="5753891" y="3077718"/>
            <a:ext cx="5056192" cy="1077218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animation is better but still—</a:t>
            </a:r>
          </a:p>
          <a:p>
            <a:r>
              <a:rPr lang="en-US" sz="3200" dirty="0">
                <a:solidFill>
                  <a:srgbClr val="FF0000"/>
                </a:solidFill>
              </a:rPr>
              <a:t>this is a busy slide</a:t>
            </a:r>
          </a:p>
        </p:txBody>
      </p:sp>
    </p:spTree>
    <p:extLst>
      <p:ext uri="{BB962C8B-B14F-4D97-AF65-F5344CB8AC3E}">
        <p14:creationId xmlns:p14="http://schemas.microsoft.com/office/powerpoint/2010/main" val="3383537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44" name="Picture 96" descr="D:\working\rohit\AR\MI_64\MI-ONLINE\MI64CH25-Moineau\tif\Moineau-f02-clr.tif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968" b="88129"/>
          <a:stretch/>
        </p:blipFill>
        <p:spPr bwMode="auto">
          <a:xfrm>
            <a:off x="85877" y="1998539"/>
            <a:ext cx="8630892" cy="1293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4"/>
          <p:cNvSpPr txBox="1">
            <a:spLocks noChangeArrowheads="1"/>
          </p:cNvSpPr>
          <p:nvPr/>
        </p:nvSpPr>
        <p:spPr bwMode="auto">
          <a:xfrm rot="16200000">
            <a:off x="6757988" y="4471987"/>
            <a:ext cx="44958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dirty="0" err="1">
                <a:cs typeface="+mn-cs"/>
              </a:rPr>
              <a:t>Deveau</a:t>
            </a:r>
            <a:r>
              <a:rPr lang="en-US" sz="1200" dirty="0">
                <a:cs typeface="+mn-cs"/>
              </a:rPr>
              <a:t> et al, 2010. Annual Reviews Microbiology. 64:475-93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70802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4000" dirty="0"/>
              <a:t>layout of the CRISPR allele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213797" y="3429000"/>
            <a:ext cx="4716405" cy="33239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space below can be used for:</a:t>
            </a:r>
          </a:p>
          <a:p>
            <a:endParaRPr lang="en-US" sz="3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 sz="3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brief points</a:t>
            </a:r>
          </a:p>
          <a:p>
            <a:pPr marL="285750" indent="-285750">
              <a:buFont typeface="Arial"/>
              <a:buChar char="•"/>
            </a:pPr>
            <a:endParaRPr lang="en-US" sz="3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 sz="3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illustrations</a:t>
            </a:r>
          </a:p>
          <a:p>
            <a:pPr marL="285750" indent="-285750">
              <a:buFont typeface="Arial"/>
              <a:buChar char="•"/>
            </a:pPr>
            <a:endParaRPr lang="en-US" sz="3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 sz="3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or leave it blank!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13E45CD-2E59-E94D-B20A-528E05D147F0}"/>
              </a:ext>
            </a:extLst>
          </p:cNvPr>
          <p:cNvSpPr txBox="1"/>
          <p:nvPr/>
        </p:nvSpPr>
        <p:spPr>
          <a:xfrm>
            <a:off x="2128676" y="798210"/>
            <a:ext cx="3982757" cy="1200329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instead, create simpler slides:</a:t>
            </a:r>
          </a:p>
          <a:p>
            <a:r>
              <a:rPr lang="en-US" dirty="0">
                <a:solidFill>
                  <a:srgbClr val="FF0000"/>
                </a:solidFill>
              </a:rPr>
              <a:t>It takes the same amount of time</a:t>
            </a:r>
          </a:p>
          <a:p>
            <a:r>
              <a:rPr lang="en-US" dirty="0">
                <a:solidFill>
                  <a:srgbClr val="FF0000"/>
                </a:solidFill>
              </a:rPr>
              <a:t>to present the same material distributed</a:t>
            </a:r>
          </a:p>
          <a:p>
            <a:r>
              <a:rPr lang="en-US" dirty="0">
                <a:solidFill>
                  <a:srgbClr val="FF0000"/>
                </a:solidFill>
              </a:rPr>
              <a:t>to multiple slides</a:t>
            </a:r>
          </a:p>
        </p:txBody>
      </p:sp>
    </p:spTree>
    <p:extLst>
      <p:ext uri="{BB962C8B-B14F-4D97-AF65-F5344CB8AC3E}">
        <p14:creationId xmlns:p14="http://schemas.microsoft.com/office/powerpoint/2010/main" val="3383537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85"/>
          <p:cNvSpPr>
            <a:spLocks/>
          </p:cNvSpPr>
          <p:nvPr/>
        </p:nvSpPr>
        <p:spPr bwMode="auto">
          <a:xfrm>
            <a:off x="-8930" y="-9058"/>
            <a:ext cx="9152930" cy="646286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cap="flat">
                <a:solidFill>
                  <a:schemeClr val="tx1"/>
                </a:solidFill>
                <a:round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2629" y="13192"/>
            <a:ext cx="4139888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000" dirty="0">
                <a:solidFill>
                  <a:srgbClr val="FFFFFF"/>
                </a:solidFill>
              </a:rPr>
              <a:t>tips for fielding questions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457200" y="1069138"/>
            <a:ext cx="6533840" cy="1354217"/>
            <a:chOff x="304800" y="1069138"/>
            <a:chExt cx="6533840" cy="1354217"/>
          </a:xfrm>
        </p:grpSpPr>
        <p:sp>
          <p:nvSpPr>
            <p:cNvPr id="8" name="TextBox 2"/>
            <p:cNvSpPr txBox="1">
              <a:spLocks noChangeArrowheads="1"/>
            </p:cNvSpPr>
            <p:nvPr/>
          </p:nvSpPr>
          <p:spPr bwMode="auto">
            <a:xfrm>
              <a:off x="304800" y="1069138"/>
              <a:ext cx="6533840" cy="954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3000" b="1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Calibri" pitchFamily="-65" charset="0"/>
                </a:rPr>
                <a:t>don’t make it personal</a:t>
              </a:r>
            </a:p>
            <a:p>
              <a:r>
                <a:rPr lang="en-US" sz="2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itchFamily="-65" charset="0"/>
                </a:rPr>
                <a:t>when presenting data, no need to be defensive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364571" y="2023245"/>
              <a:ext cx="4539256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i="1" dirty="0">
                  <a:solidFill>
                    <a:srgbClr val="FF0000"/>
                  </a:solidFill>
                </a:rPr>
                <a:t>all data have caveats and can be criticized</a:t>
              </a:r>
              <a:endParaRPr lang="en-US" sz="20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457200" y="2986838"/>
            <a:ext cx="8142824" cy="1354217"/>
            <a:chOff x="304800" y="1069138"/>
            <a:chExt cx="8142824" cy="1354217"/>
          </a:xfrm>
        </p:grpSpPr>
        <p:sp>
          <p:nvSpPr>
            <p:cNvPr id="12" name="TextBox 2"/>
            <p:cNvSpPr txBox="1">
              <a:spLocks noChangeArrowheads="1"/>
            </p:cNvSpPr>
            <p:nvPr/>
          </p:nvSpPr>
          <p:spPr bwMode="auto">
            <a:xfrm>
              <a:off x="304800" y="1069138"/>
              <a:ext cx="8142824" cy="954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3000" b="1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Calibri" pitchFamily="-65" charset="0"/>
                </a:rPr>
                <a:t>deflect questions that you don</a:t>
              </a:r>
              <a:r>
                <a:rPr lang="fr-FR" sz="3000" b="1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Calibri" pitchFamily="-65" charset="0"/>
                </a:rPr>
                <a:t>’</a:t>
              </a:r>
              <a:r>
                <a:rPr lang="en-US" sz="3000" b="1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Calibri" pitchFamily="-65" charset="0"/>
                </a:rPr>
                <a:t>t know the answer</a:t>
              </a:r>
            </a:p>
            <a:p>
              <a:r>
                <a:rPr lang="en-US" sz="2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itchFamily="-65" charset="0"/>
                </a:rPr>
                <a:t>no one is an expert on everything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64571" y="2023245"/>
              <a:ext cx="5317738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dirty="0">
                  <a:solidFill>
                    <a:srgbClr val="FF0000"/>
                  </a:solidFill>
                </a:rPr>
                <a:t>engage the group, realize that we are all students</a:t>
              </a: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457200" y="4904538"/>
            <a:ext cx="7605426" cy="1354217"/>
            <a:chOff x="304800" y="1069138"/>
            <a:chExt cx="7605426" cy="1354217"/>
          </a:xfrm>
        </p:grpSpPr>
        <p:sp>
          <p:nvSpPr>
            <p:cNvPr id="15" name="TextBox 2"/>
            <p:cNvSpPr txBox="1">
              <a:spLocks noChangeArrowheads="1"/>
            </p:cNvSpPr>
            <p:nvPr/>
          </p:nvSpPr>
          <p:spPr bwMode="auto">
            <a:xfrm>
              <a:off x="304800" y="1069138"/>
              <a:ext cx="6282489" cy="954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3000" b="1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Calibri" pitchFamily="-65" charset="0"/>
                </a:rPr>
                <a:t>Q&amp;A and discussion is high value</a:t>
              </a:r>
            </a:p>
            <a:p>
              <a:r>
                <a:rPr lang="en-US" sz="2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itchFamily="-65" charset="0"/>
                </a:rPr>
                <a:t>prepare your lecture to reserve time for Q&amp;A</a:t>
              </a: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364571" y="2023245"/>
              <a:ext cx="7545655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dirty="0">
                  <a:solidFill>
                    <a:srgbClr val="FF0000"/>
                  </a:solidFill>
                </a:rPr>
                <a:t>if one person has a specific Q, chances are that others have the same Q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44416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659</Words>
  <Application>Microsoft Macintosh PowerPoint</Application>
  <PresentationFormat>On-screen Show (4:3)</PresentationFormat>
  <Paragraphs>95</Paragraphs>
  <Slides>9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ＭＳ Ｐゴシック</vt:lpstr>
      <vt:lpstr>宋体</vt:lpstr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UCSF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McManus</dc:creator>
  <cp:lastModifiedBy>McManus, Michael</cp:lastModifiedBy>
  <cp:revision>32</cp:revision>
  <cp:lastPrinted>2019-04-28T17:41:08Z</cp:lastPrinted>
  <dcterms:created xsi:type="dcterms:W3CDTF">2015-08-26T17:10:17Z</dcterms:created>
  <dcterms:modified xsi:type="dcterms:W3CDTF">2020-06-24T18:30:31Z</dcterms:modified>
</cp:coreProperties>
</file>