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1" r:id="rId5"/>
    <p:sldId id="262" r:id="rId6"/>
    <p:sldId id="263" r:id="rId7"/>
    <p:sldId id="260"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17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FD039E-1ACC-D644-8B28-139AA0764658}"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238670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D039E-1ACC-D644-8B28-139AA0764658}"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356198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D039E-1ACC-D644-8B28-139AA0764658}"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155237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FD039E-1ACC-D644-8B28-139AA0764658}"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112630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FD039E-1ACC-D644-8B28-139AA0764658}"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420840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FD039E-1ACC-D644-8B28-139AA0764658}"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103463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FD039E-1ACC-D644-8B28-139AA0764658}" type="datetimeFigureOut">
              <a:rPr lang="en-US" smtClean="0"/>
              <a:t>5/30/21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310176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FD039E-1ACC-D644-8B28-139AA0764658}" type="datetimeFigureOut">
              <a:rPr lang="en-US" smtClean="0"/>
              <a:t>5/30/21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249381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D039E-1ACC-D644-8B28-139AA0764658}" type="datetimeFigureOut">
              <a:rPr lang="en-US" smtClean="0"/>
              <a:t>5/30/21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283649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FD039E-1ACC-D644-8B28-139AA0764658}"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38110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FD039E-1ACC-D644-8B28-139AA0764658}"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034D9-2866-974E-B673-72088867A39F}" type="slidenum">
              <a:rPr lang="en-US" smtClean="0"/>
              <a:t>‹#›</a:t>
            </a:fld>
            <a:endParaRPr lang="en-US"/>
          </a:p>
        </p:txBody>
      </p:sp>
    </p:spTree>
    <p:extLst>
      <p:ext uri="{BB962C8B-B14F-4D97-AF65-F5344CB8AC3E}">
        <p14:creationId xmlns:p14="http://schemas.microsoft.com/office/powerpoint/2010/main" val="71397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D039E-1ACC-D644-8B28-139AA0764658}" type="datetimeFigureOut">
              <a:rPr lang="en-US" smtClean="0"/>
              <a:t>5/30/21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034D9-2866-974E-B673-72088867A39F}" type="slidenum">
              <a:rPr lang="en-US" smtClean="0"/>
              <a:t>‹#›</a:t>
            </a:fld>
            <a:endParaRPr lang="en-US"/>
          </a:p>
        </p:txBody>
      </p:sp>
    </p:spTree>
    <p:extLst>
      <p:ext uri="{BB962C8B-B14F-4D97-AF65-F5344CB8AC3E}">
        <p14:creationId xmlns:p14="http://schemas.microsoft.com/office/powerpoint/2010/main" val="197205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806" y="3656095"/>
            <a:ext cx="8668775" cy="2862322"/>
          </a:xfrm>
          <a:prstGeom prst="rect">
            <a:avLst/>
          </a:prstGeom>
        </p:spPr>
        <p:txBody>
          <a:bodyPr wrap="square">
            <a:spAutoFit/>
          </a:bodyPr>
          <a:lstStyle/>
          <a:p>
            <a:r>
              <a:rPr lang="en-US" sz="2000" dirty="0"/>
              <a:t>It takes time to recruit a postdoc having the perfect ‘fit’.   We interview many more than we make offers.  We’re appropriately picky.</a:t>
            </a:r>
          </a:p>
          <a:p>
            <a:endParaRPr lang="en-US" sz="2000" dirty="0"/>
          </a:p>
          <a:p>
            <a:r>
              <a:rPr lang="en-US" sz="2000" dirty="0"/>
              <a:t>Some postdocs might be mainly attracted by our research area, the great UCSF reputation, and San Francisco’s desirable geographic area. Our applicants are interested in the work that we have published.  We are a well-established lab.</a:t>
            </a:r>
          </a:p>
          <a:p>
            <a:endParaRPr lang="en-US" sz="2000" dirty="0"/>
          </a:p>
          <a:p>
            <a:r>
              <a:rPr lang="en-US" sz="2000" dirty="0"/>
              <a:t>Most postdocs are attracted to established labs because these usually are reliable launching pads for their careers.  Our lab is well-known in our research area.</a:t>
            </a:r>
          </a:p>
        </p:txBody>
      </p:sp>
      <p:pic>
        <p:nvPicPr>
          <p:cNvPr id="6" name="Picture 1" descr="Lab Hike.jpg"/>
          <p:cNvPicPr>
            <a:picLocks noChangeAspect="1"/>
          </p:cNvPicPr>
          <p:nvPr/>
        </p:nvPicPr>
        <p:blipFill>
          <a:blip r:embed="rId2">
            <a:lum bright="70000" contrast="-70000"/>
            <a:alphaModFix amt="68000"/>
          </a:blip>
          <a:srcRect t="13806" b="24065"/>
          <a:stretch>
            <a:fillRect/>
          </a:stretch>
        </p:blipFill>
        <p:spPr bwMode="auto">
          <a:xfrm>
            <a:off x="0" y="1404253"/>
            <a:ext cx="9144000" cy="2057400"/>
          </a:xfrm>
          <a:prstGeom prst="rect">
            <a:avLst/>
          </a:prstGeom>
          <a:blipFill dpi="0" rotWithShape="1">
            <a:blip r:embed="rId2">
              <a:lum bright="70000" contrast="-70000"/>
              <a:alphaModFix amt="68000"/>
            </a:blip>
            <a:srcRect t="13806" b="24065"/>
            <a:stretch>
              <a:fillRect/>
            </a:stretch>
          </a:blipFill>
          <a:ln w="9525">
            <a:noFill/>
            <a:miter lim="800000"/>
            <a:headEnd/>
            <a:tailEnd/>
          </a:ln>
        </p:spPr>
      </p:pic>
      <p:sp>
        <p:nvSpPr>
          <p:cNvPr id="5" name="Rectangle 4"/>
          <p:cNvSpPr/>
          <p:nvPr/>
        </p:nvSpPr>
        <p:spPr>
          <a:xfrm>
            <a:off x="245806" y="380906"/>
            <a:ext cx="7936939" cy="1477328"/>
          </a:xfrm>
          <a:prstGeom prst="rect">
            <a:avLst/>
          </a:prstGeom>
        </p:spPr>
        <p:txBody>
          <a:bodyPr wrap="none">
            <a:spAutoFit/>
          </a:bodyPr>
          <a:lstStyle/>
          <a:p>
            <a:r>
              <a:rPr lang="en-US" sz="6000" dirty="0"/>
              <a:t>recruiting a new postdoc</a:t>
            </a:r>
          </a:p>
          <a:p>
            <a:r>
              <a:rPr lang="en-US" sz="3000" dirty="0">
                <a:solidFill>
                  <a:srgbClr val="FF0000"/>
                </a:solidFill>
              </a:rPr>
              <a:t>to the McManus Lab</a:t>
            </a:r>
          </a:p>
        </p:txBody>
      </p:sp>
    </p:spTree>
    <p:extLst>
      <p:ext uri="{BB962C8B-B14F-4D97-AF65-F5344CB8AC3E}">
        <p14:creationId xmlns:p14="http://schemas.microsoft.com/office/powerpoint/2010/main" val="142274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965" y="892788"/>
            <a:ext cx="8359310" cy="5632310"/>
          </a:xfrm>
          <a:prstGeom prst="rect">
            <a:avLst/>
          </a:prstGeom>
        </p:spPr>
        <p:txBody>
          <a:bodyPr wrap="square">
            <a:spAutoFit/>
          </a:bodyPr>
          <a:lstStyle/>
          <a:p>
            <a:pPr marL="342900" indent="-342900">
              <a:buFont typeface="Arial"/>
              <a:buChar char="•"/>
            </a:pPr>
            <a:r>
              <a:rPr lang="en-US" sz="2400" dirty="0"/>
              <a:t>Why do you want to work in the McManus lab?</a:t>
            </a:r>
          </a:p>
          <a:p>
            <a:pPr marL="342900" indent="-342900">
              <a:buFont typeface="Arial"/>
              <a:buChar char="•"/>
            </a:pPr>
            <a:endParaRPr lang="en-US" sz="2400" dirty="0"/>
          </a:p>
          <a:p>
            <a:pPr marL="342900" indent="-342900">
              <a:buFont typeface="Arial"/>
              <a:buChar char="•"/>
            </a:pPr>
            <a:r>
              <a:rPr lang="en-US" sz="2400" dirty="0"/>
              <a:t>Where do you see yourself in five years?</a:t>
            </a:r>
          </a:p>
          <a:p>
            <a:pPr marL="342900" indent="-342900">
              <a:buFont typeface="Arial"/>
              <a:buChar char="•"/>
            </a:pPr>
            <a:endParaRPr lang="en-US" sz="2400" dirty="0"/>
          </a:p>
          <a:p>
            <a:pPr marL="342900" indent="-342900">
              <a:buFont typeface="Arial"/>
              <a:buChar char="•"/>
            </a:pPr>
            <a:r>
              <a:rPr lang="en-US" sz="2400" dirty="0"/>
              <a:t>What kinds of projects do you want to do? Why?</a:t>
            </a:r>
          </a:p>
          <a:p>
            <a:pPr marL="342900" indent="-342900">
              <a:buFont typeface="Arial"/>
              <a:buChar char="•"/>
            </a:pPr>
            <a:endParaRPr lang="en-US" sz="2400" dirty="0"/>
          </a:p>
          <a:p>
            <a:pPr marL="342900" indent="-342900">
              <a:buFont typeface="Arial"/>
              <a:buChar char="•"/>
            </a:pPr>
            <a:r>
              <a:rPr lang="en-US" sz="2400" dirty="0"/>
              <a:t>Tell me how you stay current in your field.</a:t>
            </a:r>
          </a:p>
          <a:p>
            <a:pPr marL="342900" indent="-342900">
              <a:buFont typeface="Arial"/>
              <a:buChar char="•"/>
            </a:pPr>
            <a:endParaRPr lang="en-US" sz="2400" dirty="0"/>
          </a:p>
          <a:p>
            <a:pPr marL="342900" indent="-342900">
              <a:buFont typeface="Arial"/>
              <a:buChar char="•"/>
            </a:pPr>
            <a:r>
              <a:rPr lang="en-US" sz="2400" dirty="0"/>
              <a:t>Describe a time when you were in charge of a project and what you feel you accomplished.</a:t>
            </a:r>
          </a:p>
          <a:p>
            <a:pPr marL="342900" indent="-342900">
              <a:buFont typeface="Arial"/>
              <a:buChar char="•"/>
            </a:pPr>
            <a:endParaRPr lang="en-US" sz="2400" dirty="0"/>
          </a:p>
          <a:p>
            <a:pPr marL="342900" indent="-342900">
              <a:buFont typeface="Arial"/>
              <a:buChar char="•"/>
            </a:pPr>
            <a:r>
              <a:rPr lang="en-US" sz="2400" dirty="0"/>
              <a:t>Tell me about a project or situation that required you to take initiative. </a:t>
            </a:r>
          </a:p>
          <a:p>
            <a:pPr marL="342900" indent="-342900">
              <a:buFont typeface="Arial"/>
              <a:buChar char="•"/>
            </a:pPr>
            <a:endParaRPr lang="en-US" sz="2400" dirty="0"/>
          </a:p>
          <a:p>
            <a:pPr marL="342900" indent="-342900">
              <a:buFont typeface="Arial"/>
              <a:buChar char="•"/>
            </a:pPr>
            <a:r>
              <a:rPr lang="en-US" sz="2400" dirty="0"/>
              <a:t>What motivates you at work?</a:t>
            </a:r>
          </a:p>
        </p:txBody>
      </p:sp>
      <p:sp>
        <p:nvSpPr>
          <p:cNvPr id="2" name="Rectangle 1"/>
          <p:cNvSpPr/>
          <p:nvPr/>
        </p:nvSpPr>
        <p:spPr>
          <a:xfrm>
            <a:off x="417965" y="117745"/>
            <a:ext cx="4382217" cy="553998"/>
          </a:xfrm>
          <a:prstGeom prst="rect">
            <a:avLst/>
          </a:prstGeom>
        </p:spPr>
        <p:txBody>
          <a:bodyPr wrap="none">
            <a:spAutoFit/>
          </a:bodyPr>
          <a:lstStyle/>
          <a:p>
            <a:r>
              <a:rPr lang="en-US" sz="3000" dirty="0"/>
              <a:t>commitment and initiative</a:t>
            </a:r>
          </a:p>
        </p:txBody>
      </p:sp>
      <p:grpSp>
        <p:nvGrpSpPr>
          <p:cNvPr id="5" name="Group 4"/>
          <p:cNvGrpSpPr/>
          <p:nvPr/>
        </p:nvGrpSpPr>
        <p:grpSpPr>
          <a:xfrm>
            <a:off x="7844891" y="-99811"/>
            <a:ext cx="1299109" cy="1398920"/>
            <a:chOff x="7844891" y="-99811"/>
            <a:chExt cx="1299109" cy="1398920"/>
          </a:xfrm>
        </p:grpSpPr>
        <p:sp>
          <p:nvSpPr>
            <p:cNvPr id="6" name="Right Triangle 5"/>
            <p:cNvSpPr/>
            <p:nvPr/>
          </p:nvSpPr>
          <p:spPr>
            <a:xfrm rot="10800000">
              <a:off x="7844891" y="0"/>
              <a:ext cx="1299109" cy="1299109"/>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700000">
              <a:off x="8239422" y="134966"/>
              <a:ext cx="1115885" cy="646331"/>
            </a:xfrm>
            <a:prstGeom prst="rect">
              <a:avLst/>
            </a:prstGeom>
            <a:noFill/>
          </p:spPr>
          <p:txBody>
            <a:bodyPr wrap="none" rtlCol="0">
              <a:spAutoFit/>
            </a:bodyPr>
            <a:lstStyle/>
            <a:p>
              <a:r>
                <a:rPr lang="en-US" b="1" dirty="0">
                  <a:solidFill>
                    <a:srgbClr val="FFFF00"/>
                  </a:solidFill>
                </a:rPr>
                <a:t>sample</a:t>
              </a:r>
            </a:p>
            <a:p>
              <a:r>
                <a:rPr lang="en-US" b="1" dirty="0">
                  <a:solidFill>
                    <a:srgbClr val="FFFF00"/>
                  </a:solidFill>
                </a:rPr>
                <a:t>questions</a:t>
              </a:r>
            </a:p>
          </p:txBody>
        </p:sp>
      </p:grpSp>
      <p:sp>
        <p:nvSpPr>
          <p:cNvPr id="8"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03639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965" y="788294"/>
            <a:ext cx="8359310" cy="5632310"/>
          </a:xfrm>
          <a:prstGeom prst="rect">
            <a:avLst/>
          </a:prstGeom>
        </p:spPr>
        <p:txBody>
          <a:bodyPr wrap="square">
            <a:spAutoFit/>
          </a:bodyPr>
          <a:lstStyle/>
          <a:p>
            <a:pPr marL="342900" indent="-342900">
              <a:buFont typeface="Arial"/>
              <a:buChar char="•"/>
            </a:pPr>
            <a:endParaRPr lang="en-US" sz="2400" dirty="0"/>
          </a:p>
          <a:p>
            <a:pPr marL="342900" indent="-342900">
              <a:buFont typeface="Arial"/>
              <a:buChar char="•"/>
            </a:pPr>
            <a:r>
              <a:rPr lang="en-US" sz="2400" dirty="0"/>
              <a:t>Would you rather work on several projects at a time or on one project?</a:t>
            </a:r>
          </a:p>
          <a:p>
            <a:pPr marL="342900" indent="-342900">
              <a:buFont typeface="Arial"/>
              <a:buChar char="•"/>
            </a:pPr>
            <a:endParaRPr lang="en-US" sz="2400" dirty="0"/>
          </a:p>
          <a:p>
            <a:pPr marL="342900" indent="-342900">
              <a:buFont typeface="Arial"/>
              <a:buChar char="•"/>
            </a:pPr>
            <a:r>
              <a:rPr lang="en-US" sz="2400" dirty="0"/>
              <a:t>Do you learn better from books, hands-on experience, or other people?</a:t>
            </a:r>
          </a:p>
          <a:p>
            <a:pPr marL="342900" indent="-342900">
              <a:buFont typeface="Arial"/>
              <a:buChar char="•"/>
            </a:pPr>
            <a:endParaRPr lang="en-US" sz="2400" dirty="0"/>
          </a:p>
          <a:p>
            <a:pPr marL="342900" indent="-342900">
              <a:buFont typeface="Arial"/>
              <a:buChar char="•"/>
            </a:pPr>
            <a:r>
              <a:rPr lang="en-US" sz="2400" dirty="0"/>
              <a:t>Tell me about a project that required you to work as part of a team.  What was the outcome of the team’s efforts?</a:t>
            </a:r>
          </a:p>
          <a:p>
            <a:pPr marL="342900" indent="-342900">
              <a:buFont typeface="Arial"/>
              <a:buChar char="•"/>
            </a:pPr>
            <a:endParaRPr lang="en-US" sz="2400" dirty="0"/>
          </a:p>
          <a:p>
            <a:pPr marL="342900" indent="-342900">
              <a:buFont typeface="Arial"/>
              <a:buChar char="•"/>
            </a:pPr>
            <a:r>
              <a:rPr lang="en-US" sz="2400" dirty="0"/>
              <a:t> How would you feel about leaving a project for a few hours to help some- one else?</a:t>
            </a:r>
          </a:p>
          <a:p>
            <a:pPr marL="342900" indent="-342900">
              <a:buFont typeface="Arial"/>
              <a:buChar char="•"/>
            </a:pPr>
            <a:endParaRPr lang="en-US" sz="2400" dirty="0"/>
          </a:p>
          <a:p>
            <a:pPr marL="342900" indent="-342900">
              <a:buFont typeface="Arial"/>
              <a:buChar char="•"/>
            </a:pPr>
            <a:r>
              <a:rPr lang="en-US" sz="2400" dirty="0"/>
              <a:t>If you encountered a problem in the lab, would you ask someone for help or would you try to deal with it yourself?</a:t>
            </a:r>
          </a:p>
        </p:txBody>
      </p:sp>
      <p:sp>
        <p:nvSpPr>
          <p:cNvPr id="2" name="Rectangle 1"/>
          <p:cNvSpPr/>
          <p:nvPr/>
        </p:nvSpPr>
        <p:spPr>
          <a:xfrm>
            <a:off x="417965" y="117745"/>
            <a:ext cx="4910319" cy="584776"/>
          </a:xfrm>
          <a:prstGeom prst="rect">
            <a:avLst/>
          </a:prstGeom>
        </p:spPr>
        <p:txBody>
          <a:bodyPr wrap="none">
            <a:spAutoFit/>
          </a:bodyPr>
          <a:lstStyle/>
          <a:p>
            <a:r>
              <a:rPr lang="en-US" sz="3200" dirty="0"/>
              <a:t>working and learning styles</a:t>
            </a:r>
          </a:p>
        </p:txBody>
      </p:sp>
      <p:grpSp>
        <p:nvGrpSpPr>
          <p:cNvPr id="5" name="Group 4"/>
          <p:cNvGrpSpPr/>
          <p:nvPr/>
        </p:nvGrpSpPr>
        <p:grpSpPr>
          <a:xfrm>
            <a:off x="7844891" y="-99811"/>
            <a:ext cx="1299109" cy="1398920"/>
            <a:chOff x="7844891" y="-99811"/>
            <a:chExt cx="1299109" cy="1398920"/>
          </a:xfrm>
        </p:grpSpPr>
        <p:sp>
          <p:nvSpPr>
            <p:cNvPr id="6" name="Right Triangle 5"/>
            <p:cNvSpPr/>
            <p:nvPr/>
          </p:nvSpPr>
          <p:spPr>
            <a:xfrm rot="10800000">
              <a:off x="7844891" y="0"/>
              <a:ext cx="1299109" cy="1299109"/>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700000">
              <a:off x="8239422" y="134966"/>
              <a:ext cx="1115885" cy="646331"/>
            </a:xfrm>
            <a:prstGeom prst="rect">
              <a:avLst/>
            </a:prstGeom>
            <a:noFill/>
          </p:spPr>
          <p:txBody>
            <a:bodyPr wrap="none" rtlCol="0">
              <a:spAutoFit/>
            </a:bodyPr>
            <a:lstStyle/>
            <a:p>
              <a:r>
                <a:rPr lang="en-US" b="1" dirty="0">
                  <a:solidFill>
                    <a:srgbClr val="FFFF00"/>
                  </a:solidFill>
                </a:rPr>
                <a:t>sample</a:t>
              </a:r>
            </a:p>
            <a:p>
              <a:r>
                <a:rPr lang="en-US" b="1" dirty="0">
                  <a:solidFill>
                    <a:srgbClr val="FFFF00"/>
                  </a:solidFill>
                </a:rPr>
                <a:t>questions</a:t>
              </a:r>
            </a:p>
          </p:txBody>
        </p:sp>
      </p:grpSp>
      <p:sp>
        <p:nvSpPr>
          <p:cNvPr id="8"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1772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965" y="1331880"/>
            <a:ext cx="8359310" cy="5262979"/>
          </a:xfrm>
          <a:prstGeom prst="rect">
            <a:avLst/>
          </a:prstGeom>
        </p:spPr>
        <p:txBody>
          <a:bodyPr wrap="square">
            <a:spAutoFit/>
          </a:bodyPr>
          <a:lstStyle/>
          <a:p>
            <a:pPr marL="342900" indent="-342900">
              <a:buFont typeface="Arial"/>
              <a:buChar char="•"/>
            </a:pPr>
            <a:r>
              <a:rPr lang="en-US" sz="2400" dirty="0"/>
              <a:t>How do you prioritize your work?</a:t>
            </a:r>
          </a:p>
          <a:p>
            <a:pPr marL="342900" indent="-342900">
              <a:buFont typeface="Arial"/>
              <a:buChar char="•"/>
            </a:pPr>
            <a:endParaRPr lang="en-US" sz="2400" dirty="0"/>
          </a:p>
          <a:p>
            <a:pPr marL="342900" indent="-342900">
              <a:buFont typeface="Arial"/>
              <a:buChar char="•"/>
            </a:pPr>
            <a:r>
              <a:rPr lang="en-US" sz="2400" dirty="0"/>
              <a:t>Do you work after hours or on a weekend?</a:t>
            </a:r>
          </a:p>
          <a:p>
            <a:endParaRPr lang="en-US" sz="2400" dirty="0"/>
          </a:p>
          <a:p>
            <a:pPr marL="342900" indent="-342900">
              <a:buFont typeface="Arial"/>
              <a:buChar char="•"/>
            </a:pPr>
            <a:r>
              <a:rPr lang="en-US" sz="2400" dirty="0"/>
              <a:t>What happens when you have two priorities competing for your time?</a:t>
            </a:r>
          </a:p>
          <a:p>
            <a:pPr marL="342900" indent="-342900">
              <a:buFont typeface="Arial"/>
              <a:buChar char="•"/>
            </a:pPr>
            <a:endParaRPr lang="en-US" sz="2400" dirty="0"/>
          </a:p>
          <a:p>
            <a:pPr marL="342900" indent="-342900">
              <a:buFont typeface="Arial"/>
              <a:buChar char="•"/>
            </a:pPr>
            <a:r>
              <a:rPr lang="en-US" sz="2400" dirty="0"/>
              <a:t>How do you organize your notebooks and lab reagents?</a:t>
            </a:r>
          </a:p>
          <a:p>
            <a:pPr marL="342900" indent="-342900">
              <a:buFont typeface="Arial"/>
              <a:buChar char="•"/>
            </a:pPr>
            <a:endParaRPr lang="en-US" sz="2400" dirty="0"/>
          </a:p>
          <a:p>
            <a:pPr marL="342900" indent="-342900">
              <a:buFont typeface="Arial"/>
              <a:buChar char="•"/>
            </a:pPr>
            <a:r>
              <a:rPr lang="en-US" sz="2400" dirty="0"/>
              <a:t>What are some examples of your multi-tasking ability?</a:t>
            </a:r>
          </a:p>
          <a:p>
            <a:pPr marL="342900" indent="-342900">
              <a:buFont typeface="Arial"/>
              <a:buChar char="•"/>
            </a:pPr>
            <a:endParaRPr lang="en-US" sz="2400" dirty="0"/>
          </a:p>
          <a:p>
            <a:pPr marL="342900" indent="-342900">
              <a:buFont typeface="Arial"/>
              <a:buChar char="•"/>
            </a:pPr>
            <a:r>
              <a:rPr lang="en-US" sz="2400" dirty="0"/>
              <a:t>How many different projects did you work on as a PhD?  Did you or your PI prioritize them?</a:t>
            </a:r>
          </a:p>
          <a:p>
            <a:pPr marL="342900" indent="-342900">
              <a:buFont typeface="Arial"/>
              <a:buChar char="•"/>
            </a:pPr>
            <a:endParaRPr lang="en-US" sz="2400" dirty="0"/>
          </a:p>
        </p:txBody>
      </p:sp>
      <p:sp>
        <p:nvSpPr>
          <p:cNvPr id="2" name="Rectangle 1"/>
          <p:cNvSpPr/>
          <p:nvPr/>
        </p:nvSpPr>
        <p:spPr>
          <a:xfrm>
            <a:off x="417965" y="117745"/>
            <a:ext cx="3148030" cy="553998"/>
          </a:xfrm>
          <a:prstGeom prst="rect">
            <a:avLst/>
          </a:prstGeom>
        </p:spPr>
        <p:txBody>
          <a:bodyPr wrap="none">
            <a:spAutoFit/>
          </a:bodyPr>
          <a:lstStyle/>
          <a:p>
            <a:r>
              <a:rPr lang="en-US" sz="3000" dirty="0"/>
              <a:t>time management</a:t>
            </a:r>
          </a:p>
        </p:txBody>
      </p:sp>
      <p:grpSp>
        <p:nvGrpSpPr>
          <p:cNvPr id="5" name="Group 4"/>
          <p:cNvGrpSpPr/>
          <p:nvPr/>
        </p:nvGrpSpPr>
        <p:grpSpPr>
          <a:xfrm>
            <a:off x="7844891" y="-99811"/>
            <a:ext cx="1299109" cy="1398920"/>
            <a:chOff x="7844891" y="-99811"/>
            <a:chExt cx="1299109" cy="1398920"/>
          </a:xfrm>
        </p:grpSpPr>
        <p:sp>
          <p:nvSpPr>
            <p:cNvPr id="6" name="Right Triangle 5"/>
            <p:cNvSpPr/>
            <p:nvPr/>
          </p:nvSpPr>
          <p:spPr>
            <a:xfrm rot="10800000">
              <a:off x="7844891" y="0"/>
              <a:ext cx="1299109" cy="1299109"/>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700000">
              <a:off x="8239422" y="134966"/>
              <a:ext cx="1115885" cy="646331"/>
            </a:xfrm>
            <a:prstGeom prst="rect">
              <a:avLst/>
            </a:prstGeom>
            <a:noFill/>
          </p:spPr>
          <p:txBody>
            <a:bodyPr wrap="none" rtlCol="0">
              <a:spAutoFit/>
            </a:bodyPr>
            <a:lstStyle/>
            <a:p>
              <a:r>
                <a:rPr lang="en-US" b="1" dirty="0">
                  <a:solidFill>
                    <a:srgbClr val="FFFF00"/>
                  </a:solidFill>
                </a:rPr>
                <a:t>sample</a:t>
              </a:r>
            </a:p>
            <a:p>
              <a:r>
                <a:rPr lang="en-US" b="1" dirty="0">
                  <a:solidFill>
                    <a:srgbClr val="FFFF00"/>
                  </a:solidFill>
                </a:rPr>
                <a:t>questions</a:t>
              </a:r>
            </a:p>
          </p:txBody>
        </p:sp>
      </p:grpSp>
      <p:sp>
        <p:nvSpPr>
          <p:cNvPr id="8"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92308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965" y="796332"/>
            <a:ext cx="8359310" cy="4893647"/>
          </a:xfrm>
          <a:prstGeom prst="rect">
            <a:avLst/>
          </a:prstGeom>
        </p:spPr>
        <p:txBody>
          <a:bodyPr wrap="square">
            <a:spAutoFit/>
          </a:bodyPr>
          <a:lstStyle/>
          <a:p>
            <a:pPr marL="342900" indent="-342900">
              <a:buFont typeface="Arial"/>
              <a:buChar char="•"/>
            </a:pPr>
            <a:endParaRPr lang="en-US" sz="2400" dirty="0"/>
          </a:p>
          <a:p>
            <a:pPr marL="342900" indent="-342900">
              <a:buFont typeface="Arial"/>
              <a:buChar char="•"/>
            </a:pPr>
            <a:r>
              <a:rPr lang="en-US" sz="2400" dirty="0"/>
              <a:t>What is your biggest challenge in your current job? How are you dealing with it?</a:t>
            </a:r>
          </a:p>
          <a:p>
            <a:pPr marL="342900" indent="-342900">
              <a:buFont typeface="Arial"/>
              <a:buChar char="•"/>
            </a:pPr>
            <a:endParaRPr lang="en-US" sz="2400" dirty="0"/>
          </a:p>
          <a:p>
            <a:pPr marL="342900" indent="-342900">
              <a:buFont typeface="Arial"/>
              <a:buChar char="•"/>
            </a:pPr>
            <a:r>
              <a:rPr lang="en-US" sz="2400" dirty="0"/>
              <a:t>Tell me about a time when you made a decision that resulted in unintended (or unexpected) consequences (either good or bad).</a:t>
            </a:r>
          </a:p>
          <a:p>
            <a:pPr marL="342900" indent="-342900">
              <a:buFont typeface="Arial"/>
              <a:buChar char="•"/>
            </a:pPr>
            <a:endParaRPr lang="en-US" sz="2400" dirty="0"/>
          </a:p>
          <a:p>
            <a:pPr marL="342900" indent="-342900">
              <a:buFont typeface="Arial"/>
              <a:buChar char="•"/>
            </a:pPr>
            <a:r>
              <a:rPr lang="en-US" sz="2400" dirty="0"/>
              <a:t>Give me an example of a situation where you found it necessary to gather other opinions before you made a decision.</a:t>
            </a:r>
          </a:p>
          <a:p>
            <a:pPr marL="342900" indent="-342900">
              <a:buFont typeface="Arial"/>
              <a:buChar char="•"/>
            </a:pPr>
            <a:endParaRPr lang="en-US" sz="2400" dirty="0"/>
          </a:p>
          <a:p>
            <a:pPr marL="342900" indent="-342900">
              <a:buFont typeface="Arial"/>
              <a:buChar char="•"/>
            </a:pPr>
            <a:r>
              <a:rPr lang="en-US" sz="2400" dirty="0"/>
              <a:t>What’s the most creative thing you’ve ever done in the lab?</a:t>
            </a:r>
          </a:p>
        </p:txBody>
      </p:sp>
      <p:sp>
        <p:nvSpPr>
          <p:cNvPr id="2" name="Rectangle 1"/>
          <p:cNvSpPr/>
          <p:nvPr/>
        </p:nvSpPr>
        <p:spPr>
          <a:xfrm>
            <a:off x="417965" y="117745"/>
            <a:ext cx="5962615" cy="553998"/>
          </a:xfrm>
          <a:prstGeom prst="rect">
            <a:avLst/>
          </a:prstGeom>
        </p:spPr>
        <p:txBody>
          <a:bodyPr wrap="none">
            <a:spAutoFit/>
          </a:bodyPr>
          <a:lstStyle/>
          <a:p>
            <a:r>
              <a:rPr lang="en-US" sz="3000" dirty="0"/>
              <a:t>decision making and problem solving</a:t>
            </a:r>
          </a:p>
        </p:txBody>
      </p:sp>
      <p:grpSp>
        <p:nvGrpSpPr>
          <p:cNvPr id="5" name="Group 4"/>
          <p:cNvGrpSpPr/>
          <p:nvPr/>
        </p:nvGrpSpPr>
        <p:grpSpPr>
          <a:xfrm>
            <a:off x="7844891" y="-99811"/>
            <a:ext cx="1299109" cy="1398920"/>
            <a:chOff x="7844891" y="-99811"/>
            <a:chExt cx="1299109" cy="1398920"/>
          </a:xfrm>
        </p:grpSpPr>
        <p:sp>
          <p:nvSpPr>
            <p:cNvPr id="6" name="Right Triangle 5"/>
            <p:cNvSpPr/>
            <p:nvPr/>
          </p:nvSpPr>
          <p:spPr>
            <a:xfrm rot="10800000">
              <a:off x="7844891" y="0"/>
              <a:ext cx="1299109" cy="1299109"/>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700000">
              <a:off x="8239422" y="134966"/>
              <a:ext cx="1115885" cy="646331"/>
            </a:xfrm>
            <a:prstGeom prst="rect">
              <a:avLst/>
            </a:prstGeom>
            <a:noFill/>
          </p:spPr>
          <p:txBody>
            <a:bodyPr wrap="none" rtlCol="0">
              <a:spAutoFit/>
            </a:bodyPr>
            <a:lstStyle/>
            <a:p>
              <a:r>
                <a:rPr lang="en-US" b="1" dirty="0">
                  <a:solidFill>
                    <a:srgbClr val="FFFF00"/>
                  </a:solidFill>
                </a:rPr>
                <a:t>sample</a:t>
              </a:r>
            </a:p>
            <a:p>
              <a:r>
                <a:rPr lang="en-US" b="1" dirty="0">
                  <a:solidFill>
                    <a:srgbClr val="FFFF00"/>
                  </a:solidFill>
                </a:rPr>
                <a:t>questions</a:t>
              </a:r>
            </a:p>
          </p:txBody>
        </p:sp>
      </p:grpSp>
      <p:sp>
        <p:nvSpPr>
          <p:cNvPr id="8"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78069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260" y="1064779"/>
            <a:ext cx="8359310" cy="4524315"/>
          </a:xfrm>
          <a:prstGeom prst="rect">
            <a:avLst/>
          </a:prstGeom>
        </p:spPr>
        <p:txBody>
          <a:bodyPr wrap="square">
            <a:spAutoFit/>
          </a:bodyPr>
          <a:lstStyle/>
          <a:p>
            <a:endParaRPr lang="en-US" sz="2400" dirty="0"/>
          </a:p>
          <a:p>
            <a:pPr marL="342900" indent="-342900">
              <a:buFont typeface="Arial"/>
              <a:buChar char="•"/>
            </a:pPr>
            <a:r>
              <a:rPr lang="en-US" sz="2400" dirty="0"/>
              <a:t>How important is it to you to be liked by your colleagues and why?</a:t>
            </a:r>
          </a:p>
          <a:p>
            <a:pPr marL="342900" indent="-342900">
              <a:buFont typeface="Arial"/>
              <a:buChar char="•"/>
            </a:pPr>
            <a:endParaRPr lang="en-US" sz="2400" dirty="0"/>
          </a:p>
          <a:p>
            <a:pPr marL="342900" indent="-342900">
              <a:buFont typeface="Arial"/>
              <a:buChar char="•"/>
            </a:pPr>
            <a:r>
              <a:rPr lang="en-US" sz="2400" dirty="0"/>
              <a:t>If you heard through the grapevine that someone didn’t care for you, what would you do, if anything?</a:t>
            </a:r>
          </a:p>
          <a:p>
            <a:pPr marL="342900" indent="-342900">
              <a:buFont typeface="Arial"/>
              <a:buChar char="•"/>
            </a:pPr>
            <a:endParaRPr lang="en-US" sz="2400" dirty="0"/>
          </a:p>
          <a:p>
            <a:pPr marL="342900" indent="-342900">
              <a:buFont typeface="Arial"/>
              <a:buChar char="•"/>
            </a:pPr>
            <a:r>
              <a:rPr lang="en-US" sz="2400" dirty="0"/>
              <a:t>Tell me about a situation in which your work was criticized. How did you rectify the situation?</a:t>
            </a:r>
          </a:p>
          <a:p>
            <a:pPr marL="342900" indent="-342900">
              <a:buFont typeface="Arial"/>
              <a:buChar char="•"/>
            </a:pPr>
            <a:endParaRPr lang="en-US" sz="2400" dirty="0"/>
          </a:p>
          <a:p>
            <a:pPr marL="342900" indent="-342900">
              <a:buFont typeface="Arial"/>
              <a:buChar char="•"/>
            </a:pPr>
            <a:r>
              <a:rPr lang="en-US" sz="2400" dirty="0"/>
              <a:t>Describe a scientist whom you like and respect.  What do you like about this person?</a:t>
            </a:r>
          </a:p>
        </p:txBody>
      </p:sp>
      <p:sp>
        <p:nvSpPr>
          <p:cNvPr id="2" name="Rectangle 1"/>
          <p:cNvSpPr/>
          <p:nvPr/>
        </p:nvSpPr>
        <p:spPr>
          <a:xfrm>
            <a:off x="417965" y="117745"/>
            <a:ext cx="3147842" cy="553998"/>
          </a:xfrm>
          <a:prstGeom prst="rect">
            <a:avLst/>
          </a:prstGeom>
        </p:spPr>
        <p:txBody>
          <a:bodyPr wrap="none">
            <a:spAutoFit/>
          </a:bodyPr>
          <a:lstStyle/>
          <a:p>
            <a:r>
              <a:rPr lang="en-US" sz="3000" dirty="0"/>
              <a:t>interpersonal skills</a:t>
            </a:r>
          </a:p>
        </p:txBody>
      </p:sp>
      <p:grpSp>
        <p:nvGrpSpPr>
          <p:cNvPr id="7" name="Group 6"/>
          <p:cNvGrpSpPr/>
          <p:nvPr/>
        </p:nvGrpSpPr>
        <p:grpSpPr>
          <a:xfrm>
            <a:off x="7844891" y="-99811"/>
            <a:ext cx="1299109" cy="1398920"/>
            <a:chOff x="7844891" y="-99811"/>
            <a:chExt cx="1299109" cy="1398920"/>
          </a:xfrm>
        </p:grpSpPr>
        <p:sp>
          <p:nvSpPr>
            <p:cNvPr id="6" name="Right Triangle 5"/>
            <p:cNvSpPr/>
            <p:nvPr/>
          </p:nvSpPr>
          <p:spPr>
            <a:xfrm rot="10800000">
              <a:off x="7844891" y="0"/>
              <a:ext cx="1299109" cy="1299109"/>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2700000">
              <a:off x="8239422" y="134966"/>
              <a:ext cx="1115885" cy="646331"/>
            </a:xfrm>
            <a:prstGeom prst="rect">
              <a:avLst/>
            </a:prstGeom>
            <a:noFill/>
          </p:spPr>
          <p:txBody>
            <a:bodyPr wrap="none" rtlCol="0">
              <a:spAutoFit/>
            </a:bodyPr>
            <a:lstStyle/>
            <a:p>
              <a:r>
                <a:rPr lang="en-US" b="1" dirty="0">
                  <a:solidFill>
                    <a:srgbClr val="FFFF00"/>
                  </a:solidFill>
                </a:rPr>
                <a:t>sample</a:t>
              </a:r>
            </a:p>
            <a:p>
              <a:r>
                <a:rPr lang="en-US" b="1" dirty="0">
                  <a:solidFill>
                    <a:srgbClr val="FFFF00"/>
                  </a:solidFill>
                </a:rPr>
                <a:t>questions</a:t>
              </a:r>
            </a:p>
          </p:txBody>
        </p:sp>
      </p:grpSp>
      <p:sp>
        <p:nvSpPr>
          <p:cNvPr id="8"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689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arth-3d.gif"/>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5069717" y="16648"/>
            <a:ext cx="4082480" cy="4082480"/>
          </a:xfrm>
          <a:prstGeom prst="rect">
            <a:avLst/>
          </a:prstGeom>
        </p:spPr>
      </p:pic>
      <p:sp>
        <p:nvSpPr>
          <p:cNvPr id="4" name="Rectangle 3"/>
          <p:cNvSpPr/>
          <p:nvPr/>
        </p:nvSpPr>
        <p:spPr>
          <a:xfrm>
            <a:off x="466191" y="1600084"/>
            <a:ext cx="8102100" cy="5016758"/>
          </a:xfrm>
          <a:prstGeom prst="rect">
            <a:avLst/>
          </a:prstGeom>
        </p:spPr>
        <p:txBody>
          <a:bodyPr wrap="square">
            <a:spAutoFit/>
          </a:bodyPr>
          <a:lstStyle/>
          <a:p>
            <a:r>
              <a:rPr lang="en-US" sz="2000" b="1" dirty="0"/>
              <a:t>Talk about your project in terms of impact.  </a:t>
            </a:r>
            <a:r>
              <a:rPr lang="en-US" sz="2000" dirty="0"/>
              <a:t>Your excitement about your project will excite and interest applicants.  Keep in mind that discussing your unpublished data and ideas during a job interview is considered public disclosure and can compromise patentability.</a:t>
            </a:r>
          </a:p>
          <a:p>
            <a:endParaRPr lang="en-US" sz="2000" dirty="0"/>
          </a:p>
          <a:p>
            <a:r>
              <a:rPr lang="en-US" sz="2000" b="1" dirty="0"/>
              <a:t>Communicate our lab culture. </a:t>
            </a:r>
            <a:r>
              <a:rPr lang="en-US" sz="2000" dirty="0"/>
              <a:t>How does our lab differ from their PhD lab?  Communication, collaboration, and cooperation are valued concepts in our lab, and they can be selling points in our recruitment.</a:t>
            </a:r>
          </a:p>
          <a:p>
            <a:endParaRPr lang="en-US" sz="2000" dirty="0"/>
          </a:p>
          <a:p>
            <a:r>
              <a:rPr lang="en-US" sz="2000" b="1" dirty="0"/>
              <a:t>Convey our commitment to mentoring. </a:t>
            </a:r>
            <a:r>
              <a:rPr lang="en-US" sz="2000" dirty="0"/>
              <a:t>This means that people in the lab are really supportive in helping each other out- and the PI is very available.</a:t>
            </a:r>
          </a:p>
          <a:p>
            <a:endParaRPr lang="en-US" sz="2000" dirty="0"/>
          </a:p>
          <a:p>
            <a:r>
              <a:rPr lang="en-US" sz="2000" b="1" dirty="0"/>
              <a:t>Reassure that we have a history of stable funding. </a:t>
            </a:r>
            <a:r>
              <a:rPr lang="en-US" sz="2000" dirty="0"/>
              <a:t>New postdocs are often appointed under a grant and then move to a fellowship within a year. Because of this, keep in mind there is often flexibility on research projects.</a:t>
            </a:r>
          </a:p>
          <a:p>
            <a:endParaRPr lang="en-US" sz="2000" dirty="0"/>
          </a:p>
        </p:txBody>
      </p:sp>
      <p:sp>
        <p:nvSpPr>
          <p:cNvPr id="3" name="Rectangle 2"/>
          <p:cNvSpPr/>
          <p:nvPr/>
        </p:nvSpPr>
        <p:spPr>
          <a:xfrm>
            <a:off x="417965" y="117745"/>
            <a:ext cx="4966436" cy="553998"/>
          </a:xfrm>
          <a:prstGeom prst="rect">
            <a:avLst/>
          </a:prstGeom>
        </p:spPr>
        <p:txBody>
          <a:bodyPr wrap="none">
            <a:spAutoFit/>
          </a:bodyPr>
          <a:lstStyle/>
          <a:p>
            <a:r>
              <a:rPr lang="en-US" sz="3000" dirty="0"/>
              <a:t>communicating the big picture</a:t>
            </a:r>
          </a:p>
        </p:txBody>
      </p:sp>
      <p:sp>
        <p:nvSpPr>
          <p:cNvPr id="5"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5"/>
          <p:cNvSpPr/>
          <p:nvPr/>
        </p:nvSpPr>
        <p:spPr>
          <a:xfrm>
            <a:off x="566075" y="1016122"/>
            <a:ext cx="4109043" cy="369332"/>
          </a:xfrm>
          <a:prstGeom prst="rect">
            <a:avLst/>
          </a:prstGeom>
        </p:spPr>
        <p:txBody>
          <a:bodyPr wrap="none">
            <a:spAutoFit/>
          </a:bodyPr>
          <a:lstStyle/>
          <a:p>
            <a:r>
              <a:rPr lang="en-US" dirty="0">
                <a:solidFill>
                  <a:schemeClr val="bg1">
                    <a:lumMod val="50000"/>
                  </a:schemeClr>
                </a:solidFill>
              </a:rPr>
              <a:t>what do I talk about during my interview?</a:t>
            </a:r>
          </a:p>
        </p:txBody>
      </p:sp>
      <p:pic>
        <p:nvPicPr>
          <p:cNvPr id="11" name="Picture 10" descr="images.jpeg"/>
          <p:cNvPicPr>
            <a:picLocks noChangeAspect="1"/>
          </p:cNvPicPr>
          <p:nvPr/>
        </p:nvPicPr>
        <p:blipFill rotWithShape="1">
          <a:blip r:embed="rId3">
            <a:alphaModFix amt="12000"/>
            <a:extLst>
              <a:ext uri="{28A0092B-C50C-407E-A947-70E740481C1C}">
                <a14:useLocalDpi xmlns:a14="http://schemas.microsoft.com/office/drawing/2010/main" val="0"/>
              </a:ext>
            </a:extLst>
          </a:blip>
          <a:srcRect t="6204" b="2470"/>
          <a:stretch/>
        </p:blipFill>
        <p:spPr>
          <a:xfrm>
            <a:off x="0" y="4171464"/>
            <a:ext cx="1225995" cy="1245813"/>
          </a:xfrm>
          <a:prstGeom prst="rect">
            <a:avLst/>
          </a:prstGeom>
        </p:spPr>
      </p:pic>
    </p:spTree>
    <p:extLst>
      <p:ext uri="{BB962C8B-B14F-4D97-AF65-F5344CB8AC3E}">
        <p14:creationId xmlns:p14="http://schemas.microsoft.com/office/powerpoint/2010/main" val="419571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756" y="957091"/>
            <a:ext cx="8857653" cy="5786199"/>
          </a:xfrm>
          <a:prstGeom prst="rect">
            <a:avLst/>
          </a:prstGeom>
        </p:spPr>
        <p:txBody>
          <a:bodyPr wrap="square">
            <a:spAutoFit/>
          </a:bodyPr>
          <a:lstStyle/>
          <a:p>
            <a:r>
              <a:rPr lang="en-US" sz="2000" b="1" dirty="0"/>
              <a:t>We seek someone who has a passion for science and a strong work ethic. </a:t>
            </a:r>
            <a:r>
              <a:rPr lang="en-US" sz="2000" dirty="0"/>
              <a:t>Enthusiasm, a can-do attitude, and the willingness to go the extra mile are critical attributes.  </a:t>
            </a:r>
            <a:r>
              <a:rPr lang="en-US" sz="2000" dirty="0">
                <a:solidFill>
                  <a:srgbClr val="FF0000"/>
                </a:solidFill>
              </a:rPr>
              <a:t>“</a:t>
            </a:r>
            <a:r>
              <a:rPr lang="en-US" sz="2000" b="1" dirty="0">
                <a:solidFill>
                  <a:srgbClr val="FF0000"/>
                </a:solidFill>
              </a:rPr>
              <a:t>Drive”</a:t>
            </a:r>
            <a:r>
              <a:rPr lang="en-US" sz="2000" dirty="0">
                <a:solidFill>
                  <a:srgbClr val="FF0000"/>
                </a:solidFill>
              </a:rPr>
              <a:t> is the number one essential element!  </a:t>
            </a:r>
          </a:p>
          <a:p>
            <a:endParaRPr lang="en-US" sz="2000" b="1" dirty="0"/>
          </a:p>
          <a:p>
            <a:r>
              <a:rPr lang="en-US" sz="2000" b="1" dirty="0"/>
              <a:t>Consider the “chemistry.” </a:t>
            </a:r>
            <a:r>
              <a:rPr lang="en-US" sz="2000" dirty="0"/>
              <a:t>First and foremost, pay attention to your intuitive reaction to the person. Look for a person who is interested in, and able to get along with others. </a:t>
            </a:r>
            <a:r>
              <a:rPr lang="en-US" sz="2000" dirty="0">
                <a:solidFill>
                  <a:srgbClr val="FF0000"/>
                </a:solidFill>
              </a:rPr>
              <a:t>Communication skills are key.</a:t>
            </a:r>
            <a:endParaRPr lang="en-US" sz="2000" dirty="0"/>
          </a:p>
          <a:p>
            <a:endParaRPr lang="en-US" sz="2000" dirty="0"/>
          </a:p>
          <a:p>
            <a:r>
              <a:rPr lang="en-US" sz="2000" b="1" dirty="0"/>
              <a:t>Ascertain whether the applicant is a good fit. </a:t>
            </a:r>
            <a:r>
              <a:rPr lang="en-US" sz="2000" dirty="0"/>
              <a:t>Keep in mind that we are building our team and need people with the skills and personalities to get things done. Look for people who have a track record of productivity and have demonstrated an ability to learn new skills.  </a:t>
            </a:r>
            <a:r>
              <a:rPr lang="en-US" sz="2000" dirty="0">
                <a:solidFill>
                  <a:srgbClr val="FF0000"/>
                </a:solidFill>
              </a:rPr>
              <a:t>Think “no fear”.</a:t>
            </a:r>
          </a:p>
          <a:p>
            <a:endParaRPr lang="en-US" sz="2000" dirty="0"/>
          </a:p>
          <a:p>
            <a:r>
              <a:rPr lang="en-US" sz="2000" b="1" dirty="0"/>
              <a:t>Check the applicant’s career plans.</a:t>
            </a:r>
            <a:r>
              <a:rPr lang="en-US" sz="2000" dirty="0"/>
              <a:t> </a:t>
            </a:r>
            <a:r>
              <a:rPr lang="en-US" sz="2000" dirty="0">
                <a:solidFill>
                  <a:srgbClr val="FF0000"/>
                </a:solidFill>
              </a:rPr>
              <a:t>Ambition and forethought.  </a:t>
            </a:r>
            <a:r>
              <a:rPr lang="en-US" sz="2000" dirty="0"/>
              <a:t>Knowing what the applicant wants to be doing in 5 or 10 years can give you insight into his or her scientific maturity and creativity, as well as his or her commitment to a specific research area.</a:t>
            </a:r>
          </a:p>
          <a:p>
            <a:endParaRPr lang="en-US" sz="1000" dirty="0"/>
          </a:p>
          <a:p>
            <a:r>
              <a:rPr lang="en-US" sz="2000" b="1" dirty="0">
                <a:solidFill>
                  <a:srgbClr val="3366FF"/>
                </a:solidFill>
              </a:rPr>
              <a:t>Other pluses may include: </a:t>
            </a:r>
            <a:r>
              <a:rPr lang="en-US" sz="2000" dirty="0">
                <a:solidFill>
                  <a:srgbClr val="3366FF"/>
                </a:solidFill>
              </a:rPr>
              <a:t>creativity, experience, teaching ability, knowledge base.</a:t>
            </a:r>
          </a:p>
        </p:txBody>
      </p:sp>
      <p:sp>
        <p:nvSpPr>
          <p:cNvPr id="3" name="Rectangle 2"/>
          <p:cNvSpPr/>
          <p:nvPr/>
        </p:nvSpPr>
        <p:spPr>
          <a:xfrm>
            <a:off x="417965" y="117745"/>
            <a:ext cx="7605380" cy="553998"/>
          </a:xfrm>
          <a:prstGeom prst="rect">
            <a:avLst/>
          </a:prstGeom>
        </p:spPr>
        <p:txBody>
          <a:bodyPr wrap="none">
            <a:spAutoFit/>
          </a:bodyPr>
          <a:lstStyle/>
          <a:p>
            <a:r>
              <a:rPr lang="en-US" sz="3000" dirty="0"/>
              <a:t>key elements of the most successful candidates</a:t>
            </a:r>
          </a:p>
        </p:txBody>
      </p:sp>
      <p:sp>
        <p:nvSpPr>
          <p:cNvPr id="5"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one 1.jpg"/>
          <p:cNvPicPr>
            <a:picLocks noChangeAspect="1"/>
          </p:cNvPicPr>
          <p:nvPr/>
        </p:nvPicPr>
        <p:blipFill rotWithShape="1">
          <a:blip r:embed="rId2">
            <a:alphaModFix amt="5000"/>
            <a:extLst>
              <a:ext uri="{28A0092B-C50C-407E-A947-70E740481C1C}">
                <a14:useLocalDpi xmlns:a14="http://schemas.microsoft.com/office/drawing/2010/main" val="0"/>
              </a:ext>
            </a:extLst>
          </a:blip>
          <a:srcRect t="6772" r="13823"/>
          <a:stretch/>
        </p:blipFill>
        <p:spPr>
          <a:xfrm>
            <a:off x="5991979" y="0"/>
            <a:ext cx="3152021" cy="3409912"/>
          </a:xfrm>
          <a:prstGeom prst="rect">
            <a:avLst/>
          </a:prstGeom>
        </p:spPr>
      </p:pic>
    </p:spTree>
    <p:extLst>
      <p:ext uri="{BB962C8B-B14F-4D97-AF65-F5344CB8AC3E}">
        <p14:creationId xmlns:p14="http://schemas.microsoft.com/office/powerpoint/2010/main" val="416182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051_80lcm_large_1.jpg"/>
          <p:cNvPicPr>
            <a:picLocks noChangeAspect="1"/>
          </p:cNvPicPr>
          <p:nvPr/>
        </p:nvPicPr>
        <p:blipFill>
          <a:blip r:embed="rId2">
            <a:alphaModFix amt="6000"/>
            <a:extLst>
              <a:ext uri="{28A0092B-C50C-407E-A947-70E740481C1C}">
                <a14:useLocalDpi xmlns:a14="http://schemas.microsoft.com/office/drawing/2010/main" val="0"/>
              </a:ext>
            </a:extLst>
          </a:blip>
          <a:stretch>
            <a:fillRect/>
          </a:stretch>
        </p:blipFill>
        <p:spPr>
          <a:xfrm>
            <a:off x="4342600" y="0"/>
            <a:ext cx="4801400" cy="6858000"/>
          </a:xfrm>
          <a:prstGeom prst="rect">
            <a:avLst/>
          </a:prstGeom>
        </p:spPr>
      </p:pic>
      <p:sp>
        <p:nvSpPr>
          <p:cNvPr id="4" name="Rectangle 3"/>
          <p:cNvSpPr/>
          <p:nvPr/>
        </p:nvSpPr>
        <p:spPr>
          <a:xfrm>
            <a:off x="538531" y="1448006"/>
            <a:ext cx="8173597" cy="4401205"/>
          </a:xfrm>
          <a:prstGeom prst="rect">
            <a:avLst/>
          </a:prstGeom>
        </p:spPr>
        <p:txBody>
          <a:bodyPr wrap="square">
            <a:spAutoFit/>
          </a:bodyPr>
          <a:lstStyle/>
          <a:p>
            <a:pPr marL="342900" indent="-342900">
              <a:buFont typeface="Arial"/>
              <a:buChar char="•"/>
            </a:pPr>
            <a:r>
              <a:rPr lang="en-US" sz="2000" dirty="0"/>
              <a:t>If you aren’t especially excited in their work, consider whether this is your personal perspective or whether this is simply the theme of their lab.  Maybe they were assigned the project by the PI?  Don’t blame your disinterest on the candidate.</a:t>
            </a:r>
          </a:p>
          <a:p>
            <a:endParaRPr lang="en-US" sz="2000" dirty="0"/>
          </a:p>
          <a:p>
            <a:pPr marL="342900" indent="-342900">
              <a:buFont typeface="Arial"/>
              <a:buChar char="•"/>
            </a:pPr>
            <a:r>
              <a:rPr lang="en-US" sz="2000" dirty="0"/>
              <a:t>Keep in mind people often change fields for their postdoc.  Don’t worry about someone coming from a physics, chemistry, or other biology background.  Switching fields can be considered a huge asset!</a:t>
            </a:r>
          </a:p>
          <a:p>
            <a:pPr marL="342900" indent="-342900">
              <a:buFont typeface="Arial"/>
              <a:buChar char="•"/>
            </a:pPr>
            <a:endParaRPr lang="en-US" sz="2000" dirty="0"/>
          </a:p>
          <a:p>
            <a:pPr marL="342900" indent="-342900">
              <a:buFont typeface="Arial"/>
              <a:buChar char="•"/>
            </a:pPr>
            <a:r>
              <a:rPr lang="en-US" sz="2000" dirty="0"/>
              <a:t>Don’t get hung-up on minor mistakes.  Everyone is human and interviews are never perfect!</a:t>
            </a:r>
          </a:p>
          <a:p>
            <a:pPr marL="342900" indent="-342900">
              <a:buFont typeface="Arial"/>
              <a:buChar char="•"/>
            </a:pPr>
            <a:endParaRPr lang="en-US" sz="2000" dirty="0"/>
          </a:p>
          <a:p>
            <a:pPr marL="342900" indent="-342900">
              <a:buFont typeface="Arial"/>
              <a:buChar char="•"/>
            </a:pPr>
            <a:r>
              <a:rPr lang="en-US" sz="2000" dirty="0"/>
              <a:t>Stay focused on the key elements that we look for in a great candidate:  drive, determination, passion for science, and a strong work ethic.</a:t>
            </a:r>
          </a:p>
        </p:txBody>
      </p:sp>
      <p:sp>
        <p:nvSpPr>
          <p:cNvPr id="3" name="Rectangle 2"/>
          <p:cNvSpPr/>
          <p:nvPr/>
        </p:nvSpPr>
        <p:spPr>
          <a:xfrm>
            <a:off x="417965" y="117745"/>
            <a:ext cx="3065751" cy="553998"/>
          </a:xfrm>
          <a:prstGeom prst="rect">
            <a:avLst/>
          </a:prstGeom>
        </p:spPr>
        <p:txBody>
          <a:bodyPr wrap="none">
            <a:spAutoFit/>
          </a:bodyPr>
          <a:lstStyle/>
          <a:p>
            <a:r>
              <a:rPr lang="en-US" sz="3000" dirty="0"/>
              <a:t>don’t worry about</a:t>
            </a:r>
          </a:p>
        </p:txBody>
      </p:sp>
      <p:sp>
        <p:nvSpPr>
          <p:cNvPr id="5"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6320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elprdb5334496.pn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417965" y="0"/>
            <a:ext cx="8476596" cy="6858000"/>
          </a:xfrm>
          <a:prstGeom prst="rect">
            <a:avLst/>
          </a:prstGeom>
        </p:spPr>
      </p:pic>
      <p:sp>
        <p:nvSpPr>
          <p:cNvPr id="4" name="Rectangle 3"/>
          <p:cNvSpPr/>
          <p:nvPr/>
        </p:nvSpPr>
        <p:spPr>
          <a:xfrm>
            <a:off x="425692" y="2035467"/>
            <a:ext cx="8359310" cy="3785652"/>
          </a:xfrm>
          <a:prstGeom prst="rect">
            <a:avLst/>
          </a:prstGeom>
        </p:spPr>
        <p:txBody>
          <a:bodyPr wrap="square">
            <a:spAutoFit/>
          </a:bodyPr>
          <a:lstStyle/>
          <a:p>
            <a:r>
              <a:rPr lang="en-US" sz="2000" dirty="0"/>
              <a:t>Most illegal or ill-conceived questions deal with race, color, national origin, sex, religion, disability, or age.</a:t>
            </a:r>
          </a:p>
          <a:p>
            <a:endParaRPr lang="en-US" sz="2000" dirty="0"/>
          </a:p>
          <a:p>
            <a:r>
              <a:rPr lang="en-US" sz="2000" dirty="0"/>
              <a:t>You should not ask about sexual orientation, marital status, marriage plans, pregnancy or plans for having children, the number and ages of dependent children, child-care arrangements, or other non-work-related matters.  If they bring these topics up, you can converse, but try to stay on track on the relevant questions.</a:t>
            </a:r>
          </a:p>
          <a:p>
            <a:endParaRPr lang="en-US" sz="2000" dirty="0"/>
          </a:p>
          <a:p>
            <a:r>
              <a:rPr lang="en-US" sz="2000" dirty="0"/>
              <a:t>Remember that job-related questions are the only appropriate means by which to determine skills and qualifications.  </a:t>
            </a:r>
          </a:p>
          <a:p>
            <a:endParaRPr lang="en-US" sz="2000" dirty="0"/>
          </a:p>
        </p:txBody>
      </p:sp>
      <p:sp>
        <p:nvSpPr>
          <p:cNvPr id="2" name="Rectangle 1"/>
          <p:cNvSpPr/>
          <p:nvPr/>
        </p:nvSpPr>
        <p:spPr>
          <a:xfrm>
            <a:off x="417965" y="117745"/>
            <a:ext cx="3297372" cy="553998"/>
          </a:xfrm>
          <a:prstGeom prst="rect">
            <a:avLst/>
          </a:prstGeom>
        </p:spPr>
        <p:txBody>
          <a:bodyPr wrap="none">
            <a:spAutoFit/>
          </a:bodyPr>
          <a:lstStyle/>
          <a:p>
            <a:r>
              <a:rPr lang="en-US" sz="3000" dirty="0"/>
              <a:t>legal topics to avoid</a:t>
            </a:r>
          </a:p>
        </p:txBody>
      </p:sp>
      <p:sp>
        <p:nvSpPr>
          <p:cNvPr id="5"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5"/>
          <p:cNvSpPr/>
          <p:nvPr/>
        </p:nvSpPr>
        <p:spPr>
          <a:xfrm>
            <a:off x="566075" y="1016122"/>
            <a:ext cx="6840334" cy="646331"/>
          </a:xfrm>
          <a:prstGeom prst="rect">
            <a:avLst/>
          </a:prstGeom>
        </p:spPr>
        <p:txBody>
          <a:bodyPr wrap="none">
            <a:spAutoFit/>
          </a:bodyPr>
          <a:lstStyle/>
          <a:p>
            <a:r>
              <a:rPr lang="en-US" dirty="0">
                <a:solidFill>
                  <a:schemeClr val="bg1">
                    <a:lumMod val="50000"/>
                  </a:schemeClr>
                </a:solidFill>
              </a:rPr>
              <a:t>the following points are essential no-no topics for managers, recruiters,  </a:t>
            </a:r>
          </a:p>
          <a:p>
            <a:r>
              <a:rPr lang="en-US" dirty="0">
                <a:solidFill>
                  <a:schemeClr val="bg1">
                    <a:lumMod val="50000"/>
                  </a:schemeClr>
                </a:solidFill>
              </a:rPr>
              <a:t>and those involved in the hiring process</a:t>
            </a:r>
          </a:p>
        </p:txBody>
      </p:sp>
    </p:spTree>
    <p:extLst>
      <p:ext uri="{BB962C8B-B14F-4D97-AF65-F5344CB8AC3E}">
        <p14:creationId xmlns:p14="http://schemas.microsoft.com/office/powerpoint/2010/main" val="21917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lding_redflag.jp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549636" y="117745"/>
            <a:ext cx="7594364" cy="6858000"/>
          </a:xfrm>
          <a:prstGeom prst="rect">
            <a:avLst/>
          </a:prstGeom>
        </p:spPr>
      </p:pic>
      <p:sp>
        <p:nvSpPr>
          <p:cNvPr id="4" name="Rectangle 3"/>
          <p:cNvSpPr/>
          <p:nvPr/>
        </p:nvSpPr>
        <p:spPr>
          <a:xfrm>
            <a:off x="417965" y="1688327"/>
            <a:ext cx="8359310" cy="4708981"/>
          </a:xfrm>
          <a:prstGeom prst="rect">
            <a:avLst/>
          </a:prstGeom>
        </p:spPr>
        <p:txBody>
          <a:bodyPr wrap="square">
            <a:spAutoFit/>
          </a:bodyPr>
          <a:lstStyle/>
          <a:p>
            <a:pPr marL="342900" indent="-342900">
              <a:buFont typeface="Arial"/>
              <a:buChar char="•"/>
            </a:pPr>
            <a:r>
              <a:rPr lang="en-US" sz="2000" dirty="0"/>
              <a:t>Unwillingness to take responsibility for something that has gone wrong.</a:t>
            </a:r>
          </a:p>
          <a:p>
            <a:pPr marL="342900" indent="-342900">
              <a:buFont typeface="Arial"/>
              <a:buChar char="•"/>
            </a:pPr>
            <a:endParaRPr lang="en-US" sz="2000" dirty="0"/>
          </a:p>
          <a:p>
            <a:pPr marL="342900" indent="-342900">
              <a:buFont typeface="Arial"/>
              <a:buChar char="•"/>
            </a:pPr>
            <a:r>
              <a:rPr lang="en-US" sz="2000" dirty="0"/>
              <a:t>Complaining about an adviser and coworkers.</a:t>
            </a:r>
          </a:p>
          <a:p>
            <a:pPr marL="342900" indent="-342900">
              <a:buFont typeface="Arial"/>
              <a:buChar char="•"/>
            </a:pPr>
            <a:endParaRPr lang="en-US" sz="2000" dirty="0"/>
          </a:p>
          <a:p>
            <a:pPr marL="342900" indent="-342900">
              <a:buFont typeface="Arial"/>
              <a:buChar char="•"/>
            </a:pPr>
            <a:r>
              <a:rPr lang="en-US" sz="2000" dirty="0"/>
              <a:t>Delaying answering questions, challenging your questions, deflection, or avoiding answering them all together (humor and sarcasm can be subtle tools to avoid answering questions.)</a:t>
            </a:r>
          </a:p>
          <a:p>
            <a:pPr marL="342900" indent="-342900">
              <a:buFont typeface="Arial"/>
              <a:buChar char="•"/>
            </a:pPr>
            <a:endParaRPr lang="en-US" sz="2000" dirty="0"/>
          </a:p>
          <a:p>
            <a:pPr marL="342900" indent="-342900">
              <a:buFont typeface="Arial"/>
              <a:buChar char="•"/>
            </a:pPr>
            <a:r>
              <a:rPr lang="en-US" sz="2000" dirty="0"/>
              <a:t>Unless you have been rude, responding to an interview question with anger is never appropriate.</a:t>
            </a:r>
          </a:p>
          <a:p>
            <a:pPr marL="342900" indent="-342900">
              <a:buFont typeface="Arial"/>
              <a:buChar char="•"/>
            </a:pPr>
            <a:endParaRPr lang="en-US" sz="2000" dirty="0"/>
          </a:p>
          <a:p>
            <a:pPr marL="342900" indent="-342900">
              <a:buFont typeface="Arial"/>
              <a:buChar char="•"/>
            </a:pPr>
            <a:r>
              <a:rPr lang="en-US" sz="2000" dirty="0"/>
              <a:t>Incongruence between what you hear and what you see (e.g., downcast eyes and slouching are not signs of an eager, assertive candidate).</a:t>
            </a:r>
          </a:p>
          <a:p>
            <a:pPr marL="342900" indent="-342900">
              <a:buFont typeface="Arial"/>
              <a:buChar char="•"/>
            </a:pPr>
            <a:endParaRPr lang="en-US" sz="2000" dirty="0"/>
          </a:p>
          <a:p>
            <a:pPr marL="342900" indent="-342900">
              <a:buFont typeface="Arial"/>
              <a:buChar char="•"/>
            </a:pPr>
            <a:r>
              <a:rPr lang="en-US" sz="2000" dirty="0"/>
              <a:t>Trying to control the interview and otherwise behaving inappropriately.</a:t>
            </a:r>
          </a:p>
        </p:txBody>
      </p:sp>
      <p:sp>
        <p:nvSpPr>
          <p:cNvPr id="2" name="Rectangle 1"/>
          <p:cNvSpPr/>
          <p:nvPr/>
        </p:nvSpPr>
        <p:spPr>
          <a:xfrm>
            <a:off x="417965" y="117745"/>
            <a:ext cx="1518790" cy="553998"/>
          </a:xfrm>
          <a:prstGeom prst="rect">
            <a:avLst/>
          </a:prstGeom>
        </p:spPr>
        <p:txBody>
          <a:bodyPr wrap="none">
            <a:spAutoFit/>
          </a:bodyPr>
          <a:lstStyle/>
          <a:p>
            <a:r>
              <a:rPr lang="en-US" sz="3000" dirty="0">
                <a:solidFill>
                  <a:srgbClr val="FF0000"/>
                </a:solidFill>
              </a:rPr>
              <a:t>red flags</a:t>
            </a:r>
          </a:p>
        </p:txBody>
      </p:sp>
      <p:sp>
        <p:nvSpPr>
          <p:cNvPr id="5"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5"/>
          <p:cNvSpPr/>
          <p:nvPr/>
        </p:nvSpPr>
        <p:spPr>
          <a:xfrm>
            <a:off x="566075" y="1016122"/>
            <a:ext cx="3892186" cy="369332"/>
          </a:xfrm>
          <a:prstGeom prst="rect">
            <a:avLst/>
          </a:prstGeom>
        </p:spPr>
        <p:txBody>
          <a:bodyPr wrap="none">
            <a:spAutoFit/>
          </a:bodyPr>
          <a:lstStyle/>
          <a:p>
            <a:r>
              <a:rPr lang="en-US" dirty="0">
                <a:solidFill>
                  <a:schemeClr val="bg1">
                    <a:lumMod val="50000"/>
                  </a:schemeClr>
                </a:solidFill>
              </a:rPr>
              <a:t>rare but possible red flags may include:</a:t>
            </a:r>
          </a:p>
        </p:txBody>
      </p:sp>
    </p:spTree>
    <p:extLst>
      <p:ext uri="{BB962C8B-B14F-4D97-AF65-F5344CB8AC3E}">
        <p14:creationId xmlns:p14="http://schemas.microsoft.com/office/powerpoint/2010/main" val="347742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692" y="1053532"/>
            <a:ext cx="8359310" cy="5632311"/>
          </a:xfrm>
          <a:prstGeom prst="rect">
            <a:avLst/>
          </a:prstGeom>
        </p:spPr>
        <p:txBody>
          <a:bodyPr wrap="square">
            <a:spAutoFit/>
          </a:bodyPr>
          <a:lstStyle/>
          <a:p>
            <a:pPr marL="342900" indent="-342900">
              <a:buFont typeface="Arial"/>
              <a:buChar char="•"/>
            </a:pPr>
            <a:r>
              <a:rPr lang="en-US" sz="2000" dirty="0"/>
              <a:t>Don’t make the applicant feel uncomfortable</a:t>
            </a:r>
          </a:p>
          <a:p>
            <a:pPr marL="342900" indent="-342900">
              <a:buFont typeface="Arial"/>
              <a:buChar char="•"/>
            </a:pPr>
            <a:endParaRPr lang="en-US" sz="2000" dirty="0"/>
          </a:p>
          <a:p>
            <a:pPr marL="342900" indent="-342900">
              <a:buFont typeface="Arial"/>
              <a:buChar char="•"/>
            </a:pPr>
            <a:endParaRPr lang="en-US" sz="2000" dirty="0"/>
          </a:p>
          <a:p>
            <a:pPr marL="342900" indent="-342900">
              <a:buFont typeface="Arial"/>
              <a:buChar char="•"/>
            </a:pPr>
            <a:r>
              <a:rPr lang="en-US" sz="2000" dirty="0"/>
              <a:t>Keep in mind the topics to avoid</a:t>
            </a:r>
          </a:p>
          <a:p>
            <a:pPr marL="342900" indent="-342900">
              <a:buFont typeface="Arial"/>
              <a:buChar char="•"/>
            </a:pPr>
            <a:endParaRPr lang="en-US" sz="2000" dirty="0"/>
          </a:p>
          <a:p>
            <a:pPr marL="342900" indent="-342900">
              <a:buFont typeface="Arial"/>
              <a:buChar char="•"/>
            </a:pPr>
            <a:endParaRPr lang="en-US" sz="2000" dirty="0"/>
          </a:p>
          <a:p>
            <a:pPr marL="342900" indent="-342900">
              <a:buFont typeface="Arial"/>
              <a:buChar char="•"/>
            </a:pPr>
            <a:r>
              <a:rPr lang="en-US" sz="2000" dirty="0"/>
              <a:t>Listen carefully- and let the applicant do most of the talking</a:t>
            </a:r>
          </a:p>
          <a:p>
            <a:pPr marL="342900" indent="-342900">
              <a:buFont typeface="Arial"/>
              <a:buChar char="•"/>
            </a:pPr>
            <a:endParaRPr lang="en-US" sz="2000" dirty="0"/>
          </a:p>
          <a:p>
            <a:pPr marL="342900" indent="-342900">
              <a:buFont typeface="Arial"/>
              <a:buChar char="•"/>
            </a:pPr>
            <a:endParaRPr lang="en-US" sz="2000" dirty="0"/>
          </a:p>
          <a:p>
            <a:pPr marL="342900" indent="-342900">
              <a:buFont typeface="Arial"/>
              <a:buChar char="•"/>
            </a:pPr>
            <a:r>
              <a:rPr lang="en-US" sz="2000" dirty="0"/>
              <a:t>Give the applicant plenty of opportunities to ask questions</a:t>
            </a:r>
          </a:p>
          <a:p>
            <a:pPr marL="342900" indent="-342900">
              <a:buFont typeface="Arial"/>
              <a:buChar char="•"/>
            </a:pPr>
            <a:endParaRPr lang="en-US" sz="2000" dirty="0"/>
          </a:p>
          <a:p>
            <a:pPr marL="342900" indent="-342900">
              <a:buFont typeface="Arial"/>
              <a:buChar char="•"/>
            </a:pPr>
            <a:endParaRPr lang="en-US" sz="2000" dirty="0"/>
          </a:p>
          <a:p>
            <a:pPr marL="342900" indent="-342900">
              <a:buFont typeface="Arial"/>
              <a:buChar char="•"/>
            </a:pPr>
            <a:r>
              <a:rPr lang="en-US" sz="2000" dirty="0"/>
              <a:t>Maintain objectivity- don</a:t>
            </a:r>
            <a:r>
              <a:rPr lang="fr-FR" sz="2000" dirty="0"/>
              <a:t>’</a:t>
            </a:r>
            <a:r>
              <a:rPr lang="en-US" sz="2000" dirty="0"/>
              <a:t>t judge the applicant by comparing to yourself</a:t>
            </a:r>
          </a:p>
          <a:p>
            <a:pPr marL="342900" indent="-342900">
              <a:buFont typeface="Arial"/>
              <a:buChar char="•"/>
            </a:pPr>
            <a:endParaRPr lang="en-US" sz="2000" dirty="0"/>
          </a:p>
          <a:p>
            <a:pPr marL="342900" indent="-342900">
              <a:buFont typeface="Arial"/>
              <a:buChar char="•"/>
            </a:pPr>
            <a:endParaRPr lang="en-US" sz="2000" dirty="0"/>
          </a:p>
          <a:p>
            <a:pPr marL="342900" indent="-342900">
              <a:buFont typeface="Arial"/>
              <a:buChar char="•"/>
            </a:pPr>
            <a:r>
              <a:rPr lang="en-US" sz="2000" dirty="0"/>
              <a:t>Don’t rely too heavily on first impressions</a:t>
            </a:r>
          </a:p>
          <a:p>
            <a:pPr marL="342900" indent="-342900">
              <a:buFont typeface="Arial"/>
              <a:buChar char="•"/>
            </a:pPr>
            <a:endParaRPr lang="en-US" sz="2000" dirty="0"/>
          </a:p>
          <a:p>
            <a:pPr marL="342900" indent="-342900">
              <a:buFont typeface="Arial"/>
              <a:buChar char="•"/>
            </a:pPr>
            <a:endParaRPr lang="en-US" sz="2000" dirty="0"/>
          </a:p>
        </p:txBody>
      </p:sp>
      <p:sp>
        <p:nvSpPr>
          <p:cNvPr id="3" name="Rectangle 2"/>
          <p:cNvSpPr/>
          <p:nvPr/>
        </p:nvSpPr>
        <p:spPr>
          <a:xfrm>
            <a:off x="417965" y="117745"/>
            <a:ext cx="4480714" cy="553998"/>
          </a:xfrm>
          <a:prstGeom prst="rect">
            <a:avLst/>
          </a:prstGeom>
        </p:spPr>
        <p:txBody>
          <a:bodyPr wrap="none">
            <a:spAutoFit/>
          </a:bodyPr>
          <a:lstStyle/>
          <a:p>
            <a:r>
              <a:rPr lang="en-US" sz="3000" dirty="0"/>
              <a:t>key points of the interview</a:t>
            </a:r>
          </a:p>
        </p:txBody>
      </p:sp>
      <p:sp>
        <p:nvSpPr>
          <p:cNvPr id="5"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eg"/>
          <p:cNvPicPr>
            <a:picLocks noChangeAspect="1"/>
          </p:cNvPicPr>
          <p:nvPr/>
        </p:nvPicPr>
        <p:blipFill>
          <a:blip r:embed="rId2">
            <a:alphaModFix amt="31000"/>
            <a:extLst>
              <a:ext uri="{28A0092B-C50C-407E-A947-70E740481C1C}">
                <a14:useLocalDpi xmlns:a14="http://schemas.microsoft.com/office/drawing/2010/main" val="0"/>
              </a:ext>
            </a:extLst>
          </a:blip>
          <a:stretch>
            <a:fillRect/>
          </a:stretch>
        </p:blipFill>
        <p:spPr>
          <a:xfrm>
            <a:off x="6819900" y="3365500"/>
            <a:ext cx="2324100" cy="3492500"/>
          </a:xfrm>
          <a:prstGeom prst="rect">
            <a:avLst/>
          </a:prstGeom>
        </p:spPr>
      </p:pic>
    </p:spTree>
    <p:extLst>
      <p:ext uri="{BB962C8B-B14F-4D97-AF65-F5344CB8AC3E}">
        <p14:creationId xmlns:p14="http://schemas.microsoft.com/office/powerpoint/2010/main" val="263277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608" y="1085682"/>
            <a:ext cx="8102100" cy="2708434"/>
          </a:xfrm>
          <a:prstGeom prst="rect">
            <a:avLst/>
          </a:prstGeom>
        </p:spPr>
        <p:txBody>
          <a:bodyPr wrap="square">
            <a:spAutoFit/>
          </a:bodyPr>
          <a:lstStyle/>
          <a:p>
            <a:r>
              <a:rPr lang="en-US" sz="2000" i="1" dirty="0"/>
              <a:t>content in this slide deck was adapted from:</a:t>
            </a:r>
          </a:p>
          <a:p>
            <a:endParaRPr lang="en-US" sz="2000" dirty="0"/>
          </a:p>
          <a:p>
            <a:r>
              <a:rPr lang="en-US" sz="3000" b="1" dirty="0"/>
              <a:t>“Making the Right Moves”</a:t>
            </a:r>
          </a:p>
          <a:p>
            <a:r>
              <a:rPr lang="en-US" sz="2000" b="1" dirty="0">
                <a:solidFill>
                  <a:schemeClr val="tx2">
                    <a:lumMod val="60000"/>
                    <a:lumOff val="40000"/>
                  </a:schemeClr>
                </a:solidFill>
              </a:rPr>
              <a:t>A Practical Guide to Scientific Management</a:t>
            </a:r>
          </a:p>
          <a:p>
            <a:r>
              <a:rPr lang="en-US" sz="2000" b="1" dirty="0">
                <a:solidFill>
                  <a:schemeClr val="tx2">
                    <a:lumMod val="60000"/>
                    <a:lumOff val="40000"/>
                  </a:schemeClr>
                </a:solidFill>
              </a:rPr>
              <a:t>for New Postdocs and New Faculty</a:t>
            </a:r>
          </a:p>
          <a:p>
            <a:endParaRPr lang="en-US" sz="2000" b="1" dirty="0"/>
          </a:p>
          <a:p>
            <a:r>
              <a:rPr lang="en-US" sz="2000" dirty="0">
                <a:solidFill>
                  <a:schemeClr val="bg1">
                    <a:lumMod val="50000"/>
                  </a:schemeClr>
                </a:solidFill>
              </a:rPr>
              <a:t>Burroughs </a:t>
            </a:r>
            <a:r>
              <a:rPr lang="en-US" sz="2000" dirty="0" err="1">
                <a:solidFill>
                  <a:schemeClr val="bg1">
                    <a:lumMod val="50000"/>
                  </a:schemeClr>
                </a:solidFill>
              </a:rPr>
              <a:t>Wellcome</a:t>
            </a:r>
            <a:r>
              <a:rPr lang="en-US" sz="2000" dirty="0">
                <a:solidFill>
                  <a:schemeClr val="bg1">
                    <a:lumMod val="50000"/>
                  </a:schemeClr>
                </a:solidFill>
              </a:rPr>
              <a:t> Fund</a:t>
            </a:r>
          </a:p>
          <a:p>
            <a:r>
              <a:rPr lang="en-US" sz="2000" dirty="0">
                <a:solidFill>
                  <a:schemeClr val="bg1">
                    <a:lumMod val="50000"/>
                  </a:schemeClr>
                </a:solidFill>
              </a:rPr>
              <a:t>Howard Hughes Medical Institute</a:t>
            </a:r>
          </a:p>
        </p:txBody>
      </p:sp>
      <p:sp>
        <p:nvSpPr>
          <p:cNvPr id="6" name="Rectangle 5"/>
          <p:cNvSpPr/>
          <p:nvPr/>
        </p:nvSpPr>
        <p:spPr>
          <a:xfrm>
            <a:off x="417965" y="117745"/>
            <a:ext cx="3750095" cy="553998"/>
          </a:xfrm>
          <a:prstGeom prst="rect">
            <a:avLst/>
          </a:prstGeom>
        </p:spPr>
        <p:txBody>
          <a:bodyPr wrap="none">
            <a:spAutoFit/>
          </a:bodyPr>
          <a:lstStyle/>
          <a:p>
            <a:r>
              <a:rPr lang="en-US" sz="3000" dirty="0"/>
              <a:t>recommended reading</a:t>
            </a:r>
          </a:p>
        </p:txBody>
      </p:sp>
      <p:sp>
        <p:nvSpPr>
          <p:cNvPr id="7"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Rectangle 1"/>
          <p:cNvSpPr/>
          <p:nvPr/>
        </p:nvSpPr>
        <p:spPr>
          <a:xfrm>
            <a:off x="789046" y="4376152"/>
            <a:ext cx="7541823" cy="1015663"/>
          </a:xfrm>
          <a:prstGeom prst="rect">
            <a:avLst/>
          </a:prstGeom>
        </p:spPr>
        <p:txBody>
          <a:bodyPr wrap="none">
            <a:spAutoFit/>
          </a:bodyPr>
          <a:lstStyle/>
          <a:p>
            <a:r>
              <a:rPr lang="en-US" sz="2000" i="1" dirty="0">
                <a:solidFill>
                  <a:srgbClr val="FF0000"/>
                </a:solidFill>
              </a:rPr>
              <a:t>SAMPLE interview questions follow.  Of course you will have your own.</a:t>
            </a:r>
          </a:p>
          <a:p>
            <a:r>
              <a:rPr lang="en-US" sz="2000" i="1" dirty="0">
                <a:solidFill>
                  <a:srgbClr val="FF0000"/>
                </a:solidFill>
              </a:rPr>
              <a:t>Keep in mind that an interview should not feel like a drill-down test, </a:t>
            </a:r>
          </a:p>
          <a:p>
            <a:r>
              <a:rPr lang="en-US" sz="2000" i="1" dirty="0">
                <a:solidFill>
                  <a:srgbClr val="FF0000"/>
                </a:solidFill>
              </a:rPr>
              <a:t>but simply a pleasant conversation.</a:t>
            </a:r>
            <a:endParaRPr lang="en-US" sz="2000" dirty="0">
              <a:solidFill>
                <a:srgbClr val="FF0000"/>
              </a:solidFill>
            </a:endParaRPr>
          </a:p>
        </p:txBody>
      </p:sp>
    </p:spTree>
    <p:extLst>
      <p:ext uri="{BB962C8B-B14F-4D97-AF65-F5344CB8AC3E}">
        <p14:creationId xmlns:p14="http://schemas.microsoft.com/office/powerpoint/2010/main" val="244951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692" y="2275233"/>
            <a:ext cx="8359310" cy="4154983"/>
          </a:xfrm>
          <a:prstGeom prst="rect">
            <a:avLst/>
          </a:prstGeom>
        </p:spPr>
        <p:txBody>
          <a:bodyPr wrap="square">
            <a:spAutoFit/>
          </a:bodyPr>
          <a:lstStyle/>
          <a:p>
            <a:pPr marL="342900" indent="-342900">
              <a:buFont typeface="Arial"/>
              <a:buChar char="•"/>
            </a:pPr>
            <a:r>
              <a:rPr lang="en-US" sz="2400" dirty="0"/>
              <a:t>What were your most significant accomplishments?</a:t>
            </a:r>
          </a:p>
          <a:p>
            <a:pPr marL="342900" indent="-342900">
              <a:buFont typeface="Arial"/>
              <a:buChar char="•"/>
            </a:pPr>
            <a:endParaRPr lang="en-US" sz="2400" dirty="0"/>
          </a:p>
          <a:p>
            <a:pPr marL="342900" indent="-342900">
              <a:buFont typeface="Arial"/>
              <a:buChar char="•"/>
            </a:pPr>
            <a:r>
              <a:rPr lang="en-US" sz="2400" dirty="0"/>
              <a:t>Tell me the part you played in conducting a specific project or implementing a new approach or technology in your lab.</a:t>
            </a:r>
          </a:p>
          <a:p>
            <a:pPr marL="342900" indent="-342900">
              <a:buFont typeface="Arial"/>
              <a:buChar char="•"/>
            </a:pPr>
            <a:endParaRPr lang="en-US" sz="2400" dirty="0"/>
          </a:p>
          <a:p>
            <a:pPr marL="342900" indent="-342900">
              <a:buFont typeface="Arial"/>
              <a:buChar char="•"/>
            </a:pPr>
            <a:r>
              <a:rPr lang="en-US" sz="2400" dirty="0"/>
              <a:t>I see you have worked with [insert specific technology or technique here].  Tell me about its features and benefits.</a:t>
            </a:r>
          </a:p>
          <a:p>
            <a:pPr marL="342900" indent="-342900">
              <a:buFont typeface="Arial"/>
              <a:buChar char="•"/>
            </a:pPr>
            <a:endParaRPr lang="en-US" sz="2400" dirty="0"/>
          </a:p>
          <a:p>
            <a:pPr marL="342900" indent="-342900">
              <a:buFont typeface="Arial"/>
              <a:buChar char="•"/>
            </a:pPr>
            <a:r>
              <a:rPr lang="en-US" sz="2400" dirty="0"/>
              <a:t>How did you prepare for this interview?  What did you take away from [insert specific papers here]?</a:t>
            </a:r>
          </a:p>
          <a:p>
            <a:pPr marL="342900" indent="-342900">
              <a:buFont typeface="Arial"/>
              <a:buChar char="•"/>
            </a:pPr>
            <a:endParaRPr lang="en-US" sz="2400" dirty="0"/>
          </a:p>
        </p:txBody>
      </p:sp>
      <p:sp>
        <p:nvSpPr>
          <p:cNvPr id="2" name="Rectangle 1"/>
          <p:cNvSpPr/>
          <p:nvPr/>
        </p:nvSpPr>
        <p:spPr>
          <a:xfrm>
            <a:off x="417965" y="117745"/>
            <a:ext cx="3432250" cy="553998"/>
          </a:xfrm>
          <a:prstGeom prst="rect">
            <a:avLst/>
          </a:prstGeom>
        </p:spPr>
        <p:txBody>
          <a:bodyPr wrap="none">
            <a:spAutoFit/>
          </a:bodyPr>
          <a:lstStyle/>
          <a:p>
            <a:r>
              <a:rPr lang="en-US" sz="3000" dirty="0"/>
              <a:t>experience and skills</a:t>
            </a:r>
          </a:p>
        </p:txBody>
      </p:sp>
      <p:grpSp>
        <p:nvGrpSpPr>
          <p:cNvPr id="5" name="Group 4"/>
          <p:cNvGrpSpPr/>
          <p:nvPr/>
        </p:nvGrpSpPr>
        <p:grpSpPr>
          <a:xfrm>
            <a:off x="7844891" y="-99811"/>
            <a:ext cx="1299109" cy="1398920"/>
            <a:chOff x="7844891" y="-99811"/>
            <a:chExt cx="1299109" cy="1398920"/>
          </a:xfrm>
        </p:grpSpPr>
        <p:sp>
          <p:nvSpPr>
            <p:cNvPr id="6" name="Right Triangle 5"/>
            <p:cNvSpPr/>
            <p:nvPr/>
          </p:nvSpPr>
          <p:spPr>
            <a:xfrm rot="10800000">
              <a:off x="7844891" y="0"/>
              <a:ext cx="1299109" cy="1299109"/>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rot="2700000">
              <a:off x="8239422" y="134966"/>
              <a:ext cx="1115885" cy="646331"/>
            </a:xfrm>
            <a:prstGeom prst="rect">
              <a:avLst/>
            </a:prstGeom>
            <a:noFill/>
          </p:spPr>
          <p:txBody>
            <a:bodyPr wrap="none" rtlCol="0">
              <a:spAutoFit/>
            </a:bodyPr>
            <a:lstStyle/>
            <a:p>
              <a:r>
                <a:rPr lang="en-US" b="1" dirty="0">
                  <a:solidFill>
                    <a:srgbClr val="FFFF00"/>
                  </a:solidFill>
                </a:rPr>
                <a:t>sample</a:t>
              </a:r>
            </a:p>
            <a:p>
              <a:r>
                <a:rPr lang="en-US" b="1" dirty="0">
                  <a:solidFill>
                    <a:srgbClr val="FFFF00"/>
                  </a:solidFill>
                </a:rPr>
                <a:t>questions</a:t>
              </a:r>
            </a:p>
          </p:txBody>
        </p:sp>
      </p:grpSp>
      <p:sp>
        <p:nvSpPr>
          <p:cNvPr id="8" name="Line 1027"/>
          <p:cNvSpPr>
            <a:spLocks noChangeShapeType="1"/>
          </p:cNvSpPr>
          <p:nvPr/>
        </p:nvSpPr>
        <p:spPr bwMode="auto">
          <a:xfrm>
            <a:off x="425692" y="684213"/>
            <a:ext cx="8001000" cy="1587"/>
          </a:xfrm>
          <a:prstGeom prst="line">
            <a:avLst/>
          </a:prstGeom>
          <a:noFill/>
          <a:ln w="381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 name="Rectangle 2"/>
          <p:cNvSpPr/>
          <p:nvPr/>
        </p:nvSpPr>
        <p:spPr>
          <a:xfrm>
            <a:off x="783095" y="1200788"/>
            <a:ext cx="6869000" cy="646331"/>
          </a:xfrm>
          <a:prstGeom prst="rect">
            <a:avLst/>
          </a:prstGeom>
        </p:spPr>
        <p:txBody>
          <a:bodyPr wrap="none">
            <a:spAutoFit/>
          </a:bodyPr>
          <a:lstStyle/>
          <a:p>
            <a:r>
              <a:rPr lang="en-US" dirty="0">
                <a:solidFill>
                  <a:schemeClr val="bg1">
                    <a:lumMod val="50000"/>
                  </a:schemeClr>
                </a:solidFill>
              </a:rPr>
              <a:t>keep in mind we don’t usually recruit postdocs to obtain their skill sets- </a:t>
            </a:r>
          </a:p>
          <a:p>
            <a:r>
              <a:rPr lang="en-US" dirty="0">
                <a:solidFill>
                  <a:schemeClr val="bg1">
                    <a:lumMod val="50000"/>
                  </a:schemeClr>
                </a:solidFill>
              </a:rPr>
              <a:t>If they are driven, they will learn what they need to know </a:t>
            </a:r>
          </a:p>
        </p:txBody>
      </p:sp>
    </p:spTree>
    <p:extLst>
      <p:ext uri="{BB962C8B-B14F-4D97-AF65-F5344CB8AC3E}">
        <p14:creationId xmlns:p14="http://schemas.microsoft.com/office/powerpoint/2010/main" val="1156773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TotalTime>
  <Words>1489</Words>
  <Application>Microsoft Macintosh PowerPoint</Application>
  <PresentationFormat>On-screen Show (4:3)</PresentationFormat>
  <Paragraphs>161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WM Keck Center for Noncoding RNAs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Michael McManus</dc:creator>
  <cp:keywords/>
  <dc:description/>
  <cp:lastModifiedBy>McManus, Michael</cp:lastModifiedBy>
  <cp:revision>6</cp:revision>
  <dcterms:created xsi:type="dcterms:W3CDTF">2013-05-02T21:22:53Z</dcterms:created>
  <dcterms:modified xsi:type="dcterms:W3CDTF">2021-05-31T01:35:02Z</dcterms:modified>
  <cp:category/>
</cp:coreProperties>
</file>