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18"/>
  </p:notesMasterIdLst>
  <p:sldIdLst>
    <p:sldId id="340" r:id="rId2"/>
    <p:sldId id="1255" r:id="rId3"/>
    <p:sldId id="1256" r:id="rId4"/>
    <p:sldId id="1260" r:id="rId5"/>
    <p:sldId id="1261" r:id="rId6"/>
    <p:sldId id="1262" r:id="rId7"/>
    <p:sldId id="1263" r:id="rId8"/>
    <p:sldId id="1264" r:id="rId9"/>
    <p:sldId id="1258" r:id="rId10"/>
    <p:sldId id="1265" r:id="rId11"/>
    <p:sldId id="1259" r:id="rId12"/>
    <p:sldId id="1266" r:id="rId13"/>
    <p:sldId id="1267" r:id="rId14"/>
    <p:sldId id="1268" r:id="rId15"/>
    <p:sldId id="1269" r:id="rId16"/>
    <p:sldId id="54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558ED5"/>
    <a:srgbClr val="21BDFF"/>
    <a:srgbClr val="CCA6FB"/>
    <a:srgbClr val="FFFACA"/>
    <a:srgbClr val="000000"/>
    <a:srgbClr val="CE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72" autoAdjust="0"/>
    <p:restoredTop sz="85122" autoAdjust="0"/>
  </p:normalViewPr>
  <p:slideViewPr>
    <p:cSldViewPr snapToGrid="0" snapToObjects="1">
      <p:cViewPr varScale="1">
        <p:scale>
          <a:sx n="135" d="100"/>
          <a:sy n="135" d="100"/>
        </p:scale>
        <p:origin x="2792" y="168"/>
      </p:cViewPr>
      <p:guideLst>
        <p:guide orient="horz" pos="2160"/>
        <p:guide pos="2880"/>
      </p:guideLst>
    </p:cSldViewPr>
  </p:slideViewPr>
  <p:notesTextViewPr>
    <p:cViewPr>
      <p:scale>
        <a:sx n="100" d="100"/>
        <a:sy n="100" d="100"/>
      </p:scale>
      <p:origin x="0" y="0"/>
    </p:cViewPr>
  </p:notesTextViewPr>
  <p:sorterViewPr>
    <p:cViewPr>
      <p:scale>
        <a:sx n="133" d="100"/>
        <a:sy n="1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9EA197-9B8E-2449-A5A6-B66DF7A6705F}" type="datetimeFigureOut">
              <a:rPr lang="en-US" smtClean="0"/>
              <a:t>2/14/19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981FC6-C8AA-7940-8A7C-E3E266B29C15}" type="slidenum">
              <a:rPr lang="en-US" smtClean="0"/>
              <a:t>‹#›</a:t>
            </a:fld>
            <a:endParaRPr lang="en-US"/>
          </a:p>
        </p:txBody>
      </p:sp>
    </p:spTree>
    <p:extLst>
      <p:ext uri="{BB962C8B-B14F-4D97-AF65-F5344CB8AC3E}">
        <p14:creationId xmlns:p14="http://schemas.microsoft.com/office/powerpoint/2010/main" val="42163945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81FC6-C8AA-7940-8A7C-E3E266B29C15}" type="slidenum">
              <a:rPr lang="en-US" smtClean="0"/>
              <a:t>16</a:t>
            </a:fld>
            <a:endParaRPr lang="en-US"/>
          </a:p>
        </p:txBody>
      </p:sp>
    </p:spTree>
    <p:extLst>
      <p:ext uri="{BB962C8B-B14F-4D97-AF65-F5344CB8AC3E}">
        <p14:creationId xmlns:p14="http://schemas.microsoft.com/office/powerpoint/2010/main" val="4279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B1DEE18-3921-EC4F-B853-F0EB5728F34C}" type="datetimeFigureOut">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6A06A-A747-A04C-8FC5-B1F7ED960E1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1DEE18-3921-EC4F-B853-F0EB5728F34C}" type="datetimeFigureOut">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6A06A-A747-A04C-8FC5-B1F7ED960E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1DEE18-3921-EC4F-B853-F0EB5728F34C}" type="datetimeFigureOut">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D8BC0-DD67-D540-A010-F2BB70A8C3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1DEE18-3921-EC4F-B853-F0EB5728F34C}" type="datetimeFigureOut">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6A06A-A747-A04C-8FC5-B1F7ED960E1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1DEE18-3921-EC4F-B853-F0EB5728F34C}" type="datetimeFigureOut">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6A06A-A747-A04C-8FC5-B1F7ED960E1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1DEE18-3921-EC4F-B853-F0EB5728F34C}" type="datetimeFigureOut">
              <a:rPr lang="en-US" smtClean="0"/>
              <a:t>2/14/19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6A06A-A747-A04C-8FC5-B1F7ED960E1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1DEE18-3921-EC4F-B853-F0EB5728F34C}" type="datetimeFigureOut">
              <a:rPr lang="en-US" smtClean="0"/>
              <a:t>2/14/19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6A06A-A747-A04C-8FC5-B1F7ED960E1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1DEE18-3921-EC4F-B853-F0EB5728F34C}" type="datetimeFigureOut">
              <a:rPr lang="en-US" smtClean="0"/>
              <a:t>2/14/19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6A06A-A747-A04C-8FC5-B1F7ED960E1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DEE18-3921-EC4F-B853-F0EB5728F34C}" type="datetimeFigureOut">
              <a:rPr lang="en-US" smtClean="0"/>
              <a:t>2/14/19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6A06A-A747-A04C-8FC5-B1F7ED960E1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052935D-C90E-BD40-B136-E73C776E714C}" type="slidenum">
              <a:rPr lang="en-US" altLang="en-US" smtClean="0"/>
              <a:pPr/>
              <a:t>‹#›</a:t>
            </a:fld>
            <a:endParaRPr lang="en-US" alt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B1DEE18-3921-EC4F-B853-F0EB5728F34C}" type="datetimeFigureOut">
              <a:rPr lang="en-US" smtClean="0"/>
              <a:t>2/14/19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6A06A-A747-A04C-8FC5-B1F7ED960E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1DEE18-3921-EC4F-B853-F0EB5728F34C}" type="datetimeFigureOut">
              <a:rPr lang="en-US" smtClean="0"/>
              <a:t>2/14/19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CD8BC0-DD67-D540-A010-F2BB70A8C356}" type="slidenum">
              <a:rPr lang="en-US" smtClean="0"/>
              <a:t>‹#›</a:t>
            </a:fld>
            <a:endParaRPr lang="en-US"/>
          </a:p>
        </p:txBody>
      </p:sp>
      <p:sp>
        <p:nvSpPr>
          <p:cNvPr id="7" name="Rectangle 6"/>
          <p:cNvSpPr/>
          <p:nvPr userDrawn="1"/>
        </p:nvSpPr>
        <p:spPr>
          <a:xfrm>
            <a:off x="0" y="-2063"/>
            <a:ext cx="9144000" cy="1163648"/>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4813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tiff"/><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tif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1672" y="3052139"/>
            <a:ext cx="184666"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6D3DBF98-A4E4-8148-8FE7-5396F53AE665}"/>
              </a:ext>
            </a:extLst>
          </p:cNvPr>
          <p:cNvPicPr>
            <a:picLocks noChangeAspect="1"/>
          </p:cNvPicPr>
          <p:nvPr/>
        </p:nvPicPr>
        <p:blipFill rotWithShape="1">
          <a:blip r:embed="rId2">
            <a:alphaModFix/>
          </a:blip>
          <a:srcRect l="5589" t="31382" r="8583" b="6659"/>
          <a:stretch/>
        </p:blipFill>
        <p:spPr>
          <a:xfrm>
            <a:off x="-6431" y="857250"/>
            <a:ext cx="9150432" cy="4954270"/>
          </a:xfrm>
          <a:prstGeom prst="rect">
            <a:avLst/>
          </a:prstGeom>
        </p:spPr>
      </p:pic>
      <p:sp>
        <p:nvSpPr>
          <p:cNvPr id="5" name="TextBox 2">
            <a:extLst>
              <a:ext uri="{FF2B5EF4-FFF2-40B4-BE49-F238E27FC236}">
                <a16:creationId xmlns:a16="http://schemas.microsoft.com/office/drawing/2014/main" id="{6B09BD9F-431C-5D4E-8366-EFBA759B6DD2}"/>
              </a:ext>
            </a:extLst>
          </p:cNvPr>
          <p:cNvSpPr txBox="1">
            <a:spLocks noChangeArrowheads="1"/>
          </p:cNvSpPr>
          <p:nvPr/>
        </p:nvSpPr>
        <p:spPr bwMode="auto">
          <a:xfrm>
            <a:off x="0" y="0"/>
            <a:ext cx="8495724" cy="1292662"/>
          </a:xfrm>
          <a:prstGeom prst="rect">
            <a:avLst/>
          </a:prstGeom>
          <a:noFill/>
          <a:ln w="9525">
            <a:noFill/>
            <a:miter lim="800000"/>
            <a:headEnd/>
            <a:tailEnd/>
          </a:ln>
        </p:spPr>
        <p:txBody>
          <a:bodyPr wrap="none">
            <a:prstTxWarp prst="textNoShape">
              <a:avLst/>
            </a:prstTxWarp>
            <a:spAutoFit/>
          </a:bodyPr>
          <a:lstStyle/>
          <a:p>
            <a:r>
              <a:rPr lang="en-US" sz="3600" b="1" dirty="0">
                <a:solidFill>
                  <a:schemeClr val="tx2">
                    <a:lumMod val="60000"/>
                    <a:lumOff val="40000"/>
                  </a:schemeClr>
                </a:solidFill>
                <a:latin typeface="Calibri" pitchFamily="-65" charset="0"/>
              </a:rPr>
              <a:t>illuminating the dark matter of the genome</a:t>
            </a:r>
          </a:p>
          <a:p>
            <a:endParaRPr lang="en-US" b="1" dirty="0">
              <a:solidFill>
                <a:srgbClr val="FF0000"/>
              </a:solidFill>
            </a:endParaRPr>
          </a:p>
          <a:p>
            <a:r>
              <a:rPr lang="en-US" sz="2400" i="1" dirty="0">
                <a:solidFill>
                  <a:schemeClr val="bg1"/>
                </a:solidFill>
              </a:rPr>
              <a:t>all of us. together. again.</a:t>
            </a:r>
          </a:p>
        </p:txBody>
      </p:sp>
      <p:sp>
        <p:nvSpPr>
          <p:cNvPr id="7" name="Rectangle 4">
            <a:extLst>
              <a:ext uri="{FF2B5EF4-FFF2-40B4-BE49-F238E27FC236}">
                <a16:creationId xmlns:a16="http://schemas.microsoft.com/office/drawing/2014/main" id="{FAE97C12-D464-774F-ADF2-680741F5A3BC}"/>
              </a:ext>
            </a:extLst>
          </p:cNvPr>
          <p:cNvSpPr>
            <a:spLocks noChangeArrowheads="1"/>
          </p:cNvSpPr>
          <p:nvPr/>
        </p:nvSpPr>
        <p:spPr bwMode="auto">
          <a:xfrm>
            <a:off x="34280" y="5873511"/>
            <a:ext cx="4390946" cy="1015663"/>
          </a:xfrm>
          <a:prstGeom prst="rect">
            <a:avLst/>
          </a:prstGeom>
          <a:noFill/>
          <a:ln w="9525">
            <a:noFill/>
            <a:miter lim="800000"/>
            <a:headEnd/>
            <a:tailEnd/>
          </a:ln>
        </p:spPr>
        <p:txBody>
          <a:bodyPr wrap="none">
            <a:prstTxWarp prst="textNoShape">
              <a:avLst/>
            </a:prstTxWarp>
            <a:spAutoFit/>
          </a:bodyPr>
          <a:lstStyle/>
          <a:p>
            <a:r>
              <a:rPr lang="en-US" sz="2000" dirty="0">
                <a:latin typeface="+mj-lt"/>
              </a:rPr>
              <a:t>Michael T. McManus, PhD</a:t>
            </a:r>
          </a:p>
          <a:p>
            <a:r>
              <a:rPr lang="en-US" sz="2000" dirty="0">
                <a:latin typeface="+mj-lt"/>
              </a:rPr>
              <a:t>Professor, Stella Coates Endowed Chair</a:t>
            </a:r>
          </a:p>
          <a:p>
            <a:r>
              <a:rPr lang="en-US" sz="2000" dirty="0">
                <a:latin typeface="+mj-lt"/>
              </a:rPr>
              <a:t>University of California, San Francisco</a:t>
            </a:r>
          </a:p>
        </p:txBody>
      </p:sp>
      <p:sp>
        <p:nvSpPr>
          <p:cNvPr id="8" name="Rectangle 7">
            <a:extLst>
              <a:ext uri="{FF2B5EF4-FFF2-40B4-BE49-F238E27FC236}">
                <a16:creationId xmlns:a16="http://schemas.microsoft.com/office/drawing/2014/main" id="{3A2B3893-FFEF-3F46-932E-498B77F26773}"/>
              </a:ext>
            </a:extLst>
          </p:cNvPr>
          <p:cNvSpPr/>
          <p:nvPr/>
        </p:nvSpPr>
        <p:spPr>
          <a:xfrm>
            <a:off x="4859504" y="5996621"/>
            <a:ext cx="4284496" cy="769441"/>
          </a:xfrm>
          <a:prstGeom prst="rect">
            <a:avLst/>
          </a:prstGeom>
        </p:spPr>
        <p:txBody>
          <a:bodyPr wrap="square">
            <a:spAutoFit/>
          </a:bodyPr>
          <a:lstStyle/>
          <a:p>
            <a:pPr algn="r"/>
            <a:r>
              <a:rPr lang="en-US" sz="2200" dirty="0">
                <a:solidFill>
                  <a:schemeClr val="accent5">
                    <a:lumMod val="75000"/>
                  </a:schemeClr>
                </a:solidFill>
                <a:latin typeface="Avenir Roman" panose="02000503020000020003" pitchFamily="2" charset="0"/>
              </a:rPr>
              <a:t>Imposter You are Not</a:t>
            </a:r>
          </a:p>
          <a:p>
            <a:pPr algn="r"/>
            <a:r>
              <a:rPr lang="en-US" sz="2200" dirty="0">
                <a:solidFill>
                  <a:schemeClr val="accent5">
                    <a:lumMod val="75000"/>
                  </a:schemeClr>
                </a:solidFill>
                <a:latin typeface="Avenir Roman" panose="02000503020000020003" pitchFamily="2" charset="0"/>
              </a:rPr>
              <a:t>February 14, 2019</a:t>
            </a:r>
          </a:p>
        </p:txBody>
      </p:sp>
    </p:spTree>
    <p:extLst>
      <p:ext uri="{BB962C8B-B14F-4D97-AF65-F5344CB8AC3E}">
        <p14:creationId xmlns:p14="http://schemas.microsoft.com/office/powerpoint/2010/main" val="4131436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imposter syndrome</a:t>
            </a:r>
          </a:p>
          <a:p>
            <a:r>
              <a:rPr lang="en-US" sz="2800" dirty="0">
                <a:solidFill>
                  <a:schemeClr val="bg1">
                    <a:lumMod val="50000"/>
                  </a:schemeClr>
                </a:solidFill>
              </a:rPr>
              <a:t>what to do?</a:t>
            </a:r>
          </a:p>
        </p:txBody>
      </p:sp>
      <p:sp>
        <p:nvSpPr>
          <p:cNvPr id="5" name="Rectangle 4">
            <a:extLst>
              <a:ext uri="{FF2B5EF4-FFF2-40B4-BE49-F238E27FC236}">
                <a16:creationId xmlns:a16="http://schemas.microsoft.com/office/drawing/2014/main" id="{5727577B-BA76-5847-A181-53C53D2BBE74}"/>
              </a:ext>
            </a:extLst>
          </p:cNvPr>
          <p:cNvSpPr/>
          <p:nvPr/>
        </p:nvSpPr>
        <p:spPr>
          <a:xfrm>
            <a:off x="445829" y="2389781"/>
            <a:ext cx="8286161" cy="2021066"/>
          </a:xfrm>
          <a:prstGeom prst="rect">
            <a:avLst/>
          </a:prstGeom>
        </p:spPr>
        <p:txBody>
          <a:bodyPr wrap="square">
            <a:spAutoFit/>
          </a:bodyPr>
          <a:lstStyle/>
          <a:p>
            <a:pPr algn="just">
              <a:spcBef>
                <a:spcPts val="800"/>
              </a:spcBef>
            </a:pPr>
            <a:r>
              <a:rPr lang="en-US" sz="2800" b="1" dirty="0">
                <a:solidFill>
                  <a:schemeClr val="tx1">
                    <a:lumMod val="75000"/>
                    <a:lumOff val="25000"/>
                  </a:schemeClr>
                </a:solidFill>
              </a:rPr>
              <a:t>Break the silence. </a:t>
            </a:r>
          </a:p>
          <a:p>
            <a:pPr algn="just">
              <a:spcBef>
                <a:spcPts val="800"/>
              </a:spcBef>
            </a:pPr>
            <a:endParaRPr lang="en-US" sz="2800" dirty="0">
              <a:solidFill>
                <a:schemeClr val="tx1">
                  <a:lumMod val="75000"/>
                  <a:lumOff val="25000"/>
                </a:schemeClr>
              </a:solidFill>
            </a:endParaRPr>
          </a:p>
          <a:p>
            <a:pPr algn="just">
              <a:spcBef>
                <a:spcPts val="800"/>
              </a:spcBef>
            </a:pPr>
            <a:r>
              <a:rPr lang="en-US" sz="2800" dirty="0">
                <a:solidFill>
                  <a:schemeClr val="tx1">
                    <a:lumMod val="75000"/>
                    <a:lumOff val="25000"/>
                  </a:schemeClr>
                </a:solidFill>
              </a:rPr>
              <a:t>Knowing there’s a name for these feelings and that you are not alone can be tremendously freeing.</a:t>
            </a:r>
            <a:endParaRPr lang="en-US" sz="2800" dirty="0"/>
          </a:p>
        </p:txBody>
      </p:sp>
    </p:spTree>
    <p:extLst>
      <p:ext uri="{BB962C8B-B14F-4D97-AF65-F5344CB8AC3E}">
        <p14:creationId xmlns:p14="http://schemas.microsoft.com/office/powerpoint/2010/main" val="39175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C9BAE0-3CB2-0D4F-BE1F-8F7828C116ED}"/>
              </a:ext>
            </a:extLst>
          </p:cNvPr>
          <p:cNvSpPr/>
          <p:nvPr/>
        </p:nvSpPr>
        <p:spPr>
          <a:xfrm>
            <a:off x="207388" y="1205987"/>
            <a:ext cx="8804635" cy="5170646"/>
          </a:xfrm>
          <a:prstGeom prst="rect">
            <a:avLst/>
          </a:prstGeom>
        </p:spPr>
        <p:txBody>
          <a:bodyPr wrap="square">
            <a:spAutoFit/>
          </a:bodyPr>
          <a:lstStyle/>
          <a:p>
            <a:pPr fontAlgn="auto">
              <a:spcAft>
                <a:spcPts val="0"/>
              </a:spcAft>
              <a:buFont typeface="Wingdings" pitchFamily="2" charset="2"/>
              <a:buNone/>
              <a:defRPr/>
            </a:pPr>
            <a:r>
              <a:rPr lang="en-US" sz="2200" dirty="0">
                <a:solidFill>
                  <a:schemeClr val="tx1">
                    <a:lumMod val="75000"/>
                    <a:lumOff val="25000"/>
                  </a:schemeClr>
                </a:solidFill>
              </a:rPr>
              <a:t>  1.  </a:t>
            </a:r>
            <a:r>
              <a:rPr lang="en-US" sz="2200" b="1" dirty="0">
                <a:solidFill>
                  <a:schemeClr val="tx1">
                    <a:lumMod val="75000"/>
                    <a:lumOff val="25000"/>
                  </a:schemeClr>
                </a:solidFill>
              </a:rPr>
              <a:t>Break the silence. </a:t>
            </a:r>
            <a:r>
              <a:rPr lang="en-US" sz="2200" dirty="0">
                <a:solidFill>
                  <a:schemeClr val="tx1">
                    <a:lumMod val="75000"/>
                    <a:lumOff val="25000"/>
                  </a:schemeClr>
                </a:solidFill>
              </a:rPr>
              <a:t>Knowing there’s a name for these feelings and that you are not alone can be tremendously freeing.</a:t>
            </a:r>
          </a:p>
          <a:p>
            <a:pPr fontAlgn="auto">
              <a:spcAft>
                <a:spcPts val="0"/>
              </a:spcAft>
              <a:buFont typeface="Wingdings" pitchFamily="2" charset="2"/>
              <a:buNone/>
              <a:defRPr/>
            </a:pPr>
            <a:endParaRPr lang="en-US" sz="2200" dirty="0">
              <a:solidFill>
                <a:schemeClr val="tx1">
                  <a:lumMod val="75000"/>
                  <a:lumOff val="25000"/>
                </a:schemeClr>
              </a:solidFill>
            </a:endParaRPr>
          </a:p>
          <a:p>
            <a:pPr fontAlgn="auto">
              <a:spcAft>
                <a:spcPts val="0"/>
              </a:spcAft>
              <a:buFont typeface="Wingdings" pitchFamily="2" charset="2"/>
              <a:buNone/>
              <a:defRPr/>
            </a:pPr>
            <a:r>
              <a:rPr lang="en-US" sz="2200" dirty="0">
                <a:solidFill>
                  <a:schemeClr val="tx1">
                    <a:lumMod val="75000"/>
                    <a:lumOff val="25000"/>
                  </a:schemeClr>
                </a:solidFill>
              </a:rPr>
              <a:t>   2.  </a:t>
            </a:r>
            <a:r>
              <a:rPr lang="en-US" sz="2200" b="1" dirty="0">
                <a:solidFill>
                  <a:schemeClr val="tx1">
                    <a:lumMod val="75000"/>
                    <a:lumOff val="25000"/>
                  </a:schemeClr>
                </a:solidFill>
              </a:rPr>
              <a:t>Separate feelings from fact. </a:t>
            </a:r>
            <a:r>
              <a:rPr lang="en-US" sz="2200" dirty="0">
                <a:solidFill>
                  <a:schemeClr val="tx1">
                    <a:lumMod val="75000"/>
                    <a:lumOff val="25000"/>
                  </a:schemeClr>
                </a:solidFill>
              </a:rPr>
              <a:t>Realize that just because you may feel stupid, doesn’t mean you are.</a:t>
            </a:r>
          </a:p>
          <a:p>
            <a:pPr fontAlgn="auto">
              <a:spcAft>
                <a:spcPts val="0"/>
              </a:spcAft>
              <a:buFont typeface="Wingdings" pitchFamily="2" charset="2"/>
              <a:buNone/>
              <a:defRPr/>
            </a:pPr>
            <a:endParaRPr lang="en-US" sz="2200" dirty="0">
              <a:solidFill>
                <a:schemeClr val="tx1">
                  <a:lumMod val="75000"/>
                  <a:lumOff val="25000"/>
                </a:schemeClr>
              </a:solidFill>
            </a:endParaRPr>
          </a:p>
          <a:p>
            <a:pPr fontAlgn="auto">
              <a:spcAft>
                <a:spcPts val="0"/>
              </a:spcAft>
              <a:buFont typeface="Wingdings" pitchFamily="2" charset="2"/>
              <a:buNone/>
              <a:defRPr/>
            </a:pPr>
            <a:r>
              <a:rPr lang="en-US" sz="2200" dirty="0">
                <a:solidFill>
                  <a:schemeClr val="tx1">
                    <a:lumMod val="75000"/>
                    <a:lumOff val="25000"/>
                  </a:schemeClr>
                </a:solidFill>
              </a:rPr>
              <a:t>   3. </a:t>
            </a:r>
            <a:r>
              <a:rPr lang="en-US" sz="2200" b="1" dirty="0">
                <a:solidFill>
                  <a:schemeClr val="tx1">
                    <a:lumMod val="75000"/>
                    <a:lumOff val="25000"/>
                  </a:schemeClr>
                </a:solidFill>
              </a:rPr>
              <a:t>Recognize it. </a:t>
            </a:r>
            <a:r>
              <a:rPr lang="en-US" sz="2200" dirty="0">
                <a:solidFill>
                  <a:schemeClr val="tx1">
                    <a:lumMod val="75000"/>
                    <a:lumOff val="25000"/>
                  </a:schemeClr>
                </a:solidFill>
              </a:rPr>
              <a:t>Instead of taking your self-doubt as a sign of your ineptness, recognize that it might be a normal response to being a beginner – which you will often be in an academic environment..</a:t>
            </a:r>
          </a:p>
          <a:p>
            <a:pPr fontAlgn="auto">
              <a:spcAft>
                <a:spcPts val="0"/>
              </a:spcAft>
              <a:buFont typeface="Wingdings" pitchFamily="2" charset="2"/>
              <a:buNone/>
              <a:defRPr/>
            </a:pPr>
            <a:endParaRPr lang="en-US" sz="2200" dirty="0">
              <a:solidFill>
                <a:schemeClr val="tx1">
                  <a:lumMod val="75000"/>
                  <a:lumOff val="25000"/>
                </a:schemeClr>
              </a:solidFill>
            </a:endParaRPr>
          </a:p>
          <a:p>
            <a:pPr fontAlgn="auto">
              <a:spcAft>
                <a:spcPts val="0"/>
              </a:spcAft>
              <a:buFont typeface="Wingdings" pitchFamily="2" charset="2"/>
              <a:buNone/>
              <a:defRPr/>
            </a:pPr>
            <a:r>
              <a:rPr lang="en-US" sz="2200" dirty="0">
                <a:solidFill>
                  <a:schemeClr val="tx1">
                    <a:lumMod val="75000"/>
                    <a:lumOff val="25000"/>
                  </a:schemeClr>
                </a:solidFill>
              </a:rPr>
              <a:t>   4.  </a:t>
            </a:r>
            <a:r>
              <a:rPr lang="en-US" sz="2200" b="1" dirty="0">
                <a:solidFill>
                  <a:schemeClr val="tx1">
                    <a:lumMod val="75000"/>
                    <a:lumOff val="25000"/>
                  </a:schemeClr>
                </a:solidFill>
              </a:rPr>
              <a:t>Accentuate the positive. Forgive </a:t>
            </a:r>
            <a:r>
              <a:rPr lang="en-US" sz="2200" dirty="0">
                <a:solidFill>
                  <a:schemeClr val="tx1">
                    <a:lumMod val="75000"/>
                    <a:lumOff val="25000"/>
                  </a:schemeClr>
                </a:solidFill>
              </a:rPr>
              <a:t>yourself when the inevitable mistake happens.</a:t>
            </a:r>
          </a:p>
          <a:p>
            <a:pPr fontAlgn="auto">
              <a:spcAft>
                <a:spcPts val="0"/>
              </a:spcAft>
              <a:buFont typeface="Wingdings" pitchFamily="2" charset="2"/>
              <a:buNone/>
              <a:defRPr/>
            </a:pPr>
            <a:endParaRPr lang="en-US" sz="2200" dirty="0">
              <a:solidFill>
                <a:schemeClr val="tx1">
                  <a:lumMod val="75000"/>
                  <a:lumOff val="25000"/>
                </a:schemeClr>
              </a:solidFill>
            </a:endParaRPr>
          </a:p>
          <a:p>
            <a:pPr fontAlgn="auto">
              <a:spcAft>
                <a:spcPts val="0"/>
              </a:spcAft>
              <a:buFont typeface="Wingdings" pitchFamily="2" charset="2"/>
              <a:buNone/>
              <a:defRPr/>
            </a:pPr>
            <a:r>
              <a:rPr lang="en-US" sz="2200" dirty="0">
                <a:solidFill>
                  <a:schemeClr val="tx1">
                    <a:lumMod val="75000"/>
                    <a:lumOff val="25000"/>
                  </a:schemeClr>
                </a:solidFill>
              </a:rPr>
              <a:t>   5.  </a:t>
            </a:r>
            <a:r>
              <a:rPr lang="en-US" sz="2200" b="1" dirty="0">
                <a:solidFill>
                  <a:schemeClr val="tx1">
                    <a:lumMod val="75000"/>
                    <a:lumOff val="25000"/>
                  </a:schemeClr>
                </a:solidFill>
              </a:rPr>
              <a:t>Develop a new response to failure and mistake making. </a:t>
            </a:r>
            <a:r>
              <a:rPr lang="en-US" sz="2200" dirty="0">
                <a:solidFill>
                  <a:schemeClr val="tx1">
                    <a:lumMod val="75000"/>
                    <a:lumOff val="25000"/>
                  </a:schemeClr>
                </a:solidFill>
              </a:rPr>
              <a:t>Henry Ford once said, “Failure is only the opportunity to begin again more intelligently.”</a:t>
            </a:r>
          </a:p>
        </p:txBody>
      </p:sp>
      <p:sp>
        <p:nvSpPr>
          <p:cNvPr id="4" name="Rectangle 3">
            <a:extLst>
              <a:ext uri="{FF2B5EF4-FFF2-40B4-BE49-F238E27FC236}">
                <a16:creationId xmlns:a16="http://schemas.microsoft.com/office/drawing/2014/main" id="{63C7E0FA-B8F2-B348-8316-616272DFF5A3}"/>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imposter syndrome</a:t>
            </a:r>
          </a:p>
          <a:p>
            <a:r>
              <a:rPr lang="en-US" sz="2800" dirty="0">
                <a:solidFill>
                  <a:schemeClr val="bg1">
                    <a:lumMod val="50000"/>
                  </a:schemeClr>
                </a:solidFill>
              </a:rPr>
              <a:t>what to do?</a:t>
            </a:r>
          </a:p>
        </p:txBody>
      </p:sp>
    </p:spTree>
    <p:extLst>
      <p:ext uri="{BB962C8B-B14F-4D97-AF65-F5344CB8AC3E}">
        <p14:creationId xmlns:p14="http://schemas.microsoft.com/office/powerpoint/2010/main" val="112249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C9BAE0-3CB2-0D4F-BE1F-8F7828C116ED}"/>
              </a:ext>
            </a:extLst>
          </p:cNvPr>
          <p:cNvSpPr/>
          <p:nvPr/>
        </p:nvSpPr>
        <p:spPr>
          <a:xfrm>
            <a:off x="-79304" y="1149426"/>
            <a:ext cx="9341965" cy="5847755"/>
          </a:xfrm>
          <a:prstGeom prst="rect">
            <a:avLst/>
          </a:prstGeom>
        </p:spPr>
        <p:txBody>
          <a:bodyPr wrap="square">
            <a:spAutoFit/>
          </a:bodyPr>
          <a:lstStyle/>
          <a:p>
            <a:pPr fontAlgn="auto">
              <a:spcAft>
                <a:spcPts val="0"/>
              </a:spcAft>
              <a:buFont typeface="Wingdings" pitchFamily="2" charset="2"/>
              <a:buNone/>
              <a:defRPr/>
            </a:pPr>
            <a:r>
              <a:rPr lang="en-US" sz="2200" dirty="0">
                <a:solidFill>
                  <a:schemeClr val="tx1">
                    <a:lumMod val="75000"/>
                    <a:lumOff val="25000"/>
                  </a:schemeClr>
                </a:solidFill>
              </a:rPr>
              <a:t>  6.  </a:t>
            </a:r>
            <a:r>
              <a:rPr lang="en-US" sz="2200" b="1" dirty="0">
                <a:solidFill>
                  <a:schemeClr val="tx1">
                    <a:lumMod val="75000"/>
                    <a:lumOff val="25000"/>
                  </a:schemeClr>
                </a:solidFill>
              </a:rPr>
              <a:t>Right the rules. </a:t>
            </a:r>
            <a:r>
              <a:rPr lang="en-US" sz="2200" dirty="0">
                <a:solidFill>
                  <a:schemeClr val="tx1">
                    <a:lumMod val="75000"/>
                    <a:lumOff val="25000"/>
                  </a:schemeClr>
                </a:solidFill>
              </a:rPr>
              <a:t>Recognize that you have just as much right as the next person to be wrong, have an off-day (or day off….), or ask for assistance.</a:t>
            </a:r>
          </a:p>
          <a:p>
            <a:pPr fontAlgn="auto">
              <a:spcAft>
                <a:spcPts val="0"/>
              </a:spcAft>
              <a:buFont typeface="Wingdings" pitchFamily="2" charset="2"/>
              <a:buNone/>
              <a:defRPr/>
            </a:pPr>
            <a:endParaRPr lang="en-US" sz="2200" dirty="0">
              <a:solidFill>
                <a:schemeClr val="tx1">
                  <a:lumMod val="75000"/>
                  <a:lumOff val="25000"/>
                </a:schemeClr>
              </a:solidFill>
            </a:endParaRPr>
          </a:p>
          <a:p>
            <a:pPr fontAlgn="auto">
              <a:spcAft>
                <a:spcPts val="0"/>
              </a:spcAft>
              <a:buFont typeface="Wingdings" pitchFamily="2" charset="2"/>
              <a:buNone/>
              <a:defRPr/>
            </a:pPr>
            <a:r>
              <a:rPr lang="en-US" sz="2200" dirty="0">
                <a:solidFill>
                  <a:schemeClr val="tx1">
                    <a:lumMod val="75000"/>
                    <a:lumOff val="25000"/>
                  </a:schemeClr>
                </a:solidFill>
              </a:rPr>
              <a:t>   7.  </a:t>
            </a:r>
            <a:r>
              <a:rPr lang="en-US" sz="2200" b="1" dirty="0">
                <a:solidFill>
                  <a:schemeClr val="tx1">
                    <a:lumMod val="75000"/>
                    <a:lumOff val="25000"/>
                  </a:schemeClr>
                </a:solidFill>
              </a:rPr>
              <a:t>Develop a new script in your head. </a:t>
            </a:r>
            <a:r>
              <a:rPr lang="en-US" sz="2200" dirty="0">
                <a:solidFill>
                  <a:schemeClr val="tx1">
                    <a:lumMod val="75000"/>
                    <a:lumOff val="25000"/>
                  </a:schemeClr>
                </a:solidFill>
              </a:rPr>
              <a:t>When you start a new job don’t think: “Wait till they find out I have no idea what I’m doing,” try thinking, “Everyone who starts something new feels off-base in the beginning. I may not know all the answers but I’m smart enough to find them out.”</a:t>
            </a:r>
          </a:p>
          <a:p>
            <a:pPr fontAlgn="auto">
              <a:spcAft>
                <a:spcPts val="0"/>
              </a:spcAft>
              <a:buFont typeface="Wingdings" pitchFamily="2" charset="2"/>
              <a:buNone/>
              <a:defRPr/>
            </a:pPr>
            <a:endParaRPr lang="en-US" sz="2200" dirty="0">
              <a:solidFill>
                <a:schemeClr val="tx1">
                  <a:lumMod val="75000"/>
                  <a:lumOff val="25000"/>
                </a:schemeClr>
              </a:solidFill>
            </a:endParaRPr>
          </a:p>
          <a:p>
            <a:pPr fontAlgn="auto">
              <a:spcAft>
                <a:spcPts val="0"/>
              </a:spcAft>
              <a:buFont typeface="Wingdings" pitchFamily="2" charset="2"/>
              <a:buNone/>
              <a:defRPr/>
            </a:pPr>
            <a:r>
              <a:rPr lang="en-US" sz="2200" dirty="0">
                <a:solidFill>
                  <a:schemeClr val="tx1">
                    <a:lumMod val="75000"/>
                    <a:lumOff val="25000"/>
                  </a:schemeClr>
                </a:solidFill>
              </a:rPr>
              <a:t>   8.  </a:t>
            </a:r>
            <a:r>
              <a:rPr lang="en-US" sz="2200" b="1" dirty="0">
                <a:solidFill>
                  <a:schemeClr val="tx1">
                    <a:lumMod val="75000"/>
                    <a:lumOff val="25000"/>
                  </a:schemeClr>
                </a:solidFill>
              </a:rPr>
              <a:t>Visualize success. </a:t>
            </a:r>
            <a:r>
              <a:rPr lang="en-US" sz="2200" dirty="0">
                <a:solidFill>
                  <a:schemeClr val="tx1">
                    <a:lumMod val="75000"/>
                    <a:lumOff val="25000"/>
                  </a:schemeClr>
                </a:solidFill>
              </a:rPr>
              <a:t>Spend time beforehand picturing yourself making a successful presentation or calmly posing your question in class. </a:t>
            </a:r>
          </a:p>
          <a:p>
            <a:pPr fontAlgn="auto">
              <a:spcAft>
                <a:spcPts val="0"/>
              </a:spcAft>
              <a:buFont typeface="Wingdings" pitchFamily="2" charset="2"/>
              <a:buNone/>
              <a:defRPr/>
            </a:pPr>
            <a:endParaRPr lang="en-US" sz="2200" dirty="0">
              <a:solidFill>
                <a:schemeClr val="tx1">
                  <a:lumMod val="75000"/>
                  <a:lumOff val="25000"/>
                </a:schemeClr>
              </a:solidFill>
            </a:endParaRPr>
          </a:p>
          <a:p>
            <a:pPr fontAlgn="auto">
              <a:spcAft>
                <a:spcPts val="0"/>
              </a:spcAft>
              <a:buFont typeface="Wingdings" pitchFamily="2" charset="2"/>
              <a:buNone/>
              <a:defRPr/>
            </a:pPr>
            <a:r>
              <a:rPr lang="en-US" sz="2200" dirty="0">
                <a:solidFill>
                  <a:schemeClr val="tx1">
                    <a:lumMod val="75000"/>
                    <a:lumOff val="25000"/>
                  </a:schemeClr>
                </a:solidFill>
              </a:rPr>
              <a:t>   9.  </a:t>
            </a:r>
            <a:r>
              <a:rPr lang="en-US" sz="2200" b="1" dirty="0">
                <a:solidFill>
                  <a:schemeClr val="tx1">
                    <a:lumMod val="75000"/>
                    <a:lumOff val="25000"/>
                  </a:schemeClr>
                </a:solidFill>
              </a:rPr>
              <a:t>Fake it ‘til you make it. </a:t>
            </a:r>
            <a:r>
              <a:rPr lang="en-US" sz="2200" dirty="0">
                <a:solidFill>
                  <a:schemeClr val="tx1">
                    <a:lumMod val="75000"/>
                    <a:lumOff val="25000"/>
                  </a:schemeClr>
                </a:solidFill>
              </a:rPr>
              <a:t>Instead of considering “winging it” as proof of your ineptness learn to view it as a skill.</a:t>
            </a:r>
          </a:p>
          <a:p>
            <a:pPr fontAlgn="auto">
              <a:spcAft>
                <a:spcPts val="0"/>
              </a:spcAft>
              <a:buFont typeface="Wingdings" pitchFamily="2" charset="2"/>
              <a:buNone/>
              <a:defRPr/>
            </a:pPr>
            <a:endParaRPr lang="en-US" sz="2200" dirty="0">
              <a:solidFill>
                <a:schemeClr val="tx1">
                  <a:lumMod val="75000"/>
                  <a:lumOff val="25000"/>
                </a:schemeClr>
              </a:solidFill>
            </a:endParaRPr>
          </a:p>
          <a:p>
            <a:pPr fontAlgn="auto">
              <a:spcAft>
                <a:spcPts val="0"/>
              </a:spcAft>
              <a:buFont typeface="Wingdings" pitchFamily="2" charset="2"/>
              <a:buNone/>
              <a:defRPr/>
            </a:pPr>
            <a:r>
              <a:rPr lang="en-US" sz="2200" dirty="0">
                <a:solidFill>
                  <a:schemeClr val="tx1">
                    <a:lumMod val="75000"/>
                    <a:lumOff val="25000"/>
                  </a:schemeClr>
                </a:solidFill>
              </a:rPr>
              <a:t>10.    </a:t>
            </a:r>
            <a:r>
              <a:rPr lang="en-US" sz="2200" b="1" dirty="0">
                <a:solidFill>
                  <a:schemeClr val="tx1">
                    <a:lumMod val="75000"/>
                    <a:lumOff val="25000"/>
                  </a:schemeClr>
                </a:solidFill>
              </a:rPr>
              <a:t>Reward yourself. </a:t>
            </a:r>
            <a:r>
              <a:rPr lang="en-US" sz="2200" dirty="0">
                <a:solidFill>
                  <a:schemeClr val="tx1">
                    <a:lumMod val="75000"/>
                    <a:lumOff val="25000"/>
                  </a:schemeClr>
                </a:solidFill>
              </a:rPr>
              <a:t>Break the cycle of continually seeking and then dismissing  validation outside of yourself by learning to pat YOURSELF on the back. </a:t>
            </a:r>
          </a:p>
          <a:p>
            <a:pPr fontAlgn="auto">
              <a:spcAft>
                <a:spcPts val="0"/>
              </a:spcAft>
              <a:buFont typeface="Wingdings" pitchFamily="2" charset="2"/>
              <a:buNone/>
              <a:defRPr/>
            </a:pPr>
            <a:endParaRPr lang="en-US" sz="2200" dirty="0">
              <a:solidFill>
                <a:schemeClr val="tx1">
                  <a:lumMod val="75000"/>
                  <a:lumOff val="25000"/>
                </a:schemeClr>
              </a:solidFill>
            </a:endParaRPr>
          </a:p>
        </p:txBody>
      </p:sp>
      <p:sp>
        <p:nvSpPr>
          <p:cNvPr id="4" name="Rectangle 3">
            <a:extLst>
              <a:ext uri="{FF2B5EF4-FFF2-40B4-BE49-F238E27FC236}">
                <a16:creationId xmlns:a16="http://schemas.microsoft.com/office/drawing/2014/main" id="{63C7E0FA-B8F2-B348-8316-616272DFF5A3}"/>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imposter syndrome</a:t>
            </a:r>
          </a:p>
          <a:p>
            <a:r>
              <a:rPr lang="en-US" sz="2800" dirty="0">
                <a:solidFill>
                  <a:schemeClr val="bg1">
                    <a:lumMod val="50000"/>
                  </a:schemeClr>
                </a:solidFill>
              </a:rPr>
              <a:t>what to do?</a:t>
            </a:r>
          </a:p>
        </p:txBody>
      </p:sp>
    </p:spTree>
    <p:extLst>
      <p:ext uri="{BB962C8B-B14F-4D97-AF65-F5344CB8AC3E}">
        <p14:creationId xmlns:p14="http://schemas.microsoft.com/office/powerpoint/2010/main" val="410859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C9BAE0-3CB2-0D4F-BE1F-8F7828C116ED}"/>
              </a:ext>
            </a:extLst>
          </p:cNvPr>
          <p:cNvSpPr/>
          <p:nvPr/>
        </p:nvSpPr>
        <p:spPr>
          <a:xfrm>
            <a:off x="375129" y="1771596"/>
            <a:ext cx="8427562" cy="3785652"/>
          </a:xfrm>
          <a:prstGeom prst="rect">
            <a:avLst/>
          </a:prstGeom>
        </p:spPr>
        <p:txBody>
          <a:bodyPr wrap="square">
            <a:spAutoFit/>
          </a:bodyPr>
          <a:lstStyle/>
          <a:p>
            <a:pPr fontAlgn="auto">
              <a:spcAft>
                <a:spcPts val="0"/>
              </a:spcAft>
              <a:defRPr/>
            </a:pPr>
            <a:r>
              <a:rPr lang="en-US" sz="2400" dirty="0">
                <a:solidFill>
                  <a:schemeClr val="tx1">
                    <a:lumMod val="75000"/>
                    <a:lumOff val="25000"/>
                  </a:schemeClr>
                </a:solidFill>
              </a:rPr>
              <a:t>We often feel like we get very few moments of happiness in science (people often say it’s a “thankless” job) but it is only because of the way WE choose to view it.</a:t>
            </a:r>
          </a:p>
          <a:p>
            <a:pPr fontAlgn="auto">
              <a:spcAft>
                <a:spcPts val="0"/>
              </a:spcAft>
              <a:defRPr/>
            </a:pPr>
            <a:endParaRPr lang="en-US" sz="2400" dirty="0">
              <a:solidFill>
                <a:schemeClr val="tx1">
                  <a:lumMod val="75000"/>
                  <a:lumOff val="25000"/>
                </a:schemeClr>
              </a:solidFill>
            </a:endParaRPr>
          </a:p>
          <a:p>
            <a:pPr fontAlgn="auto">
              <a:spcAft>
                <a:spcPts val="0"/>
              </a:spcAft>
              <a:defRPr/>
            </a:pPr>
            <a:r>
              <a:rPr lang="en-US" sz="2400" dirty="0">
                <a:solidFill>
                  <a:schemeClr val="tx1">
                    <a:lumMod val="75000"/>
                    <a:lumOff val="25000"/>
                  </a:schemeClr>
                </a:solidFill>
              </a:rPr>
              <a:t>For example – when you get a good PCR to work – you will never stop to celebrate (it seems SO trivial to have a PCR work – anyone can do it – right?) but when you have run it for 10 times without success you will SURE beat yourself up about it…</a:t>
            </a:r>
          </a:p>
          <a:p>
            <a:pPr fontAlgn="auto">
              <a:spcAft>
                <a:spcPts val="0"/>
              </a:spcAft>
              <a:defRPr/>
            </a:pPr>
            <a:endParaRPr lang="en-US" sz="2400" dirty="0">
              <a:solidFill>
                <a:schemeClr val="tx1">
                  <a:lumMod val="75000"/>
                  <a:lumOff val="25000"/>
                </a:schemeClr>
              </a:solidFill>
            </a:endParaRPr>
          </a:p>
          <a:p>
            <a:pPr fontAlgn="auto">
              <a:spcAft>
                <a:spcPts val="0"/>
              </a:spcAft>
              <a:defRPr/>
            </a:pPr>
            <a:r>
              <a:rPr lang="en-US" sz="2400" dirty="0">
                <a:solidFill>
                  <a:schemeClr val="tx1">
                    <a:lumMod val="75000"/>
                    <a:lumOff val="25000"/>
                  </a:schemeClr>
                </a:solidFill>
              </a:rPr>
              <a:t>SO – learn how to give equal weight to your failures and successes.</a:t>
            </a:r>
          </a:p>
        </p:txBody>
      </p:sp>
      <p:sp>
        <p:nvSpPr>
          <p:cNvPr id="4" name="Rectangle 3">
            <a:extLst>
              <a:ext uri="{FF2B5EF4-FFF2-40B4-BE49-F238E27FC236}">
                <a16:creationId xmlns:a16="http://schemas.microsoft.com/office/drawing/2014/main" id="{63C7E0FA-B8F2-B348-8316-616272DFF5A3}"/>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reward ourselves</a:t>
            </a:r>
          </a:p>
          <a:p>
            <a:r>
              <a:rPr lang="en-US" sz="2800" dirty="0">
                <a:solidFill>
                  <a:schemeClr val="bg1">
                    <a:lumMod val="50000"/>
                  </a:schemeClr>
                </a:solidFill>
              </a:rPr>
              <a:t>celebrate!</a:t>
            </a:r>
          </a:p>
        </p:txBody>
      </p:sp>
    </p:spTree>
    <p:extLst>
      <p:ext uri="{BB962C8B-B14F-4D97-AF65-F5344CB8AC3E}">
        <p14:creationId xmlns:p14="http://schemas.microsoft.com/office/powerpoint/2010/main" val="411167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A1AA2-05A7-6542-88F1-F68EC5A05822}"/>
              </a:ext>
            </a:extLst>
          </p:cNvPr>
          <p:cNvPicPr>
            <a:picLocks noChangeAspect="1"/>
          </p:cNvPicPr>
          <p:nvPr/>
        </p:nvPicPr>
        <p:blipFill>
          <a:blip r:embed="rId2">
            <a:alphaModFix amt="15000"/>
          </a:blip>
          <a:stretch>
            <a:fillRect/>
          </a:stretch>
        </p:blipFill>
        <p:spPr>
          <a:xfrm>
            <a:off x="1881126" y="1232533"/>
            <a:ext cx="5415568" cy="5463588"/>
          </a:xfrm>
          <a:prstGeom prst="rect">
            <a:avLst/>
          </a:prstGeom>
        </p:spPr>
      </p:pic>
      <p:sp>
        <p:nvSpPr>
          <p:cNvPr id="3" name="Rectangle 2">
            <a:extLst>
              <a:ext uri="{FF2B5EF4-FFF2-40B4-BE49-F238E27FC236}">
                <a16:creationId xmlns:a16="http://schemas.microsoft.com/office/drawing/2014/main" id="{69C9BAE0-3CB2-0D4F-BE1F-8F7828C116ED}"/>
              </a:ext>
            </a:extLst>
          </p:cNvPr>
          <p:cNvSpPr/>
          <p:nvPr/>
        </p:nvSpPr>
        <p:spPr>
          <a:xfrm>
            <a:off x="375129" y="1771596"/>
            <a:ext cx="8427562" cy="3046988"/>
          </a:xfrm>
          <a:prstGeom prst="rect">
            <a:avLst/>
          </a:prstGeom>
        </p:spPr>
        <p:txBody>
          <a:bodyPr wrap="square">
            <a:spAutoFit/>
          </a:bodyPr>
          <a:lstStyle/>
          <a:p>
            <a:pPr fontAlgn="auto">
              <a:spcAft>
                <a:spcPts val="0"/>
              </a:spcAft>
              <a:defRPr/>
            </a:pPr>
            <a:r>
              <a:rPr lang="en-US" sz="2400" dirty="0">
                <a:solidFill>
                  <a:schemeClr val="tx1">
                    <a:lumMod val="75000"/>
                    <a:lumOff val="25000"/>
                  </a:schemeClr>
                </a:solidFill>
              </a:rPr>
              <a:t>We never celebrate when we send a paper/grant/PhD proposal out because we fear it still might get rejected or criticized.</a:t>
            </a:r>
          </a:p>
          <a:p>
            <a:pPr fontAlgn="auto">
              <a:spcAft>
                <a:spcPts val="0"/>
              </a:spcAft>
              <a:defRPr/>
            </a:pPr>
            <a:endParaRPr lang="en-US" sz="2400" dirty="0">
              <a:solidFill>
                <a:schemeClr val="tx1">
                  <a:lumMod val="75000"/>
                  <a:lumOff val="25000"/>
                </a:schemeClr>
              </a:solidFill>
            </a:endParaRPr>
          </a:p>
          <a:p>
            <a:pPr fontAlgn="auto">
              <a:spcAft>
                <a:spcPts val="0"/>
              </a:spcAft>
              <a:defRPr/>
            </a:pPr>
            <a:r>
              <a:rPr lang="en-US" sz="2400" dirty="0">
                <a:solidFill>
                  <a:schemeClr val="tx1">
                    <a:lumMod val="75000"/>
                    <a:lumOff val="25000"/>
                  </a:schemeClr>
                </a:solidFill>
              </a:rPr>
              <a:t>By the time news of the submission comes back you can only feel relief.</a:t>
            </a:r>
          </a:p>
          <a:p>
            <a:pPr fontAlgn="auto">
              <a:spcAft>
                <a:spcPts val="0"/>
              </a:spcAft>
              <a:defRPr/>
            </a:pPr>
            <a:endParaRPr lang="en-US" sz="2400" dirty="0">
              <a:solidFill>
                <a:schemeClr val="tx1">
                  <a:lumMod val="75000"/>
                  <a:lumOff val="25000"/>
                </a:schemeClr>
              </a:solidFill>
            </a:endParaRPr>
          </a:p>
          <a:p>
            <a:pPr fontAlgn="auto">
              <a:spcAft>
                <a:spcPts val="0"/>
              </a:spcAft>
              <a:defRPr/>
            </a:pPr>
            <a:r>
              <a:rPr lang="en-US" sz="2400" dirty="0">
                <a:solidFill>
                  <a:schemeClr val="tx1">
                    <a:lumMod val="75000"/>
                    <a:lumOff val="25000"/>
                  </a:schemeClr>
                </a:solidFill>
              </a:rPr>
              <a:t>If you learn to measure yourself and celebrate your OWN finish lines you will increase your own self assessment skills.</a:t>
            </a:r>
          </a:p>
        </p:txBody>
      </p:sp>
      <p:sp>
        <p:nvSpPr>
          <p:cNvPr id="4" name="Rectangle 3">
            <a:extLst>
              <a:ext uri="{FF2B5EF4-FFF2-40B4-BE49-F238E27FC236}">
                <a16:creationId xmlns:a16="http://schemas.microsoft.com/office/drawing/2014/main" id="{63C7E0FA-B8F2-B348-8316-616272DFF5A3}"/>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reward ourselves</a:t>
            </a:r>
          </a:p>
          <a:p>
            <a:r>
              <a:rPr lang="en-US" sz="2800" dirty="0">
                <a:solidFill>
                  <a:schemeClr val="bg1">
                    <a:lumMod val="50000"/>
                  </a:schemeClr>
                </a:solidFill>
              </a:rPr>
              <a:t>celebrate!</a:t>
            </a:r>
          </a:p>
        </p:txBody>
      </p:sp>
    </p:spTree>
    <p:extLst>
      <p:ext uri="{BB962C8B-B14F-4D97-AF65-F5344CB8AC3E}">
        <p14:creationId xmlns:p14="http://schemas.microsoft.com/office/powerpoint/2010/main" val="888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A1AA2-05A7-6542-88F1-F68EC5A05822}"/>
              </a:ext>
            </a:extLst>
          </p:cNvPr>
          <p:cNvPicPr>
            <a:picLocks noChangeAspect="1"/>
          </p:cNvPicPr>
          <p:nvPr/>
        </p:nvPicPr>
        <p:blipFill>
          <a:blip r:embed="rId2">
            <a:alphaModFix amt="15000"/>
          </a:blip>
          <a:stretch>
            <a:fillRect/>
          </a:stretch>
        </p:blipFill>
        <p:spPr>
          <a:xfrm>
            <a:off x="1881126" y="1232533"/>
            <a:ext cx="5415568" cy="5463588"/>
          </a:xfrm>
          <a:prstGeom prst="rect">
            <a:avLst/>
          </a:prstGeom>
        </p:spPr>
      </p:pic>
      <p:sp>
        <p:nvSpPr>
          <p:cNvPr id="4" name="Rectangle 3">
            <a:extLst>
              <a:ext uri="{FF2B5EF4-FFF2-40B4-BE49-F238E27FC236}">
                <a16:creationId xmlns:a16="http://schemas.microsoft.com/office/drawing/2014/main" id="{63C7E0FA-B8F2-B348-8316-616272DFF5A3}"/>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imposter syndrome</a:t>
            </a:r>
          </a:p>
          <a:p>
            <a:r>
              <a:rPr lang="en-US" sz="2800" dirty="0">
                <a:solidFill>
                  <a:schemeClr val="bg1">
                    <a:lumMod val="50000"/>
                  </a:schemeClr>
                </a:solidFill>
              </a:rPr>
              <a:t>where to learn more</a:t>
            </a:r>
          </a:p>
        </p:txBody>
      </p:sp>
      <p:sp>
        <p:nvSpPr>
          <p:cNvPr id="6" name="Rectangle 1">
            <a:extLst>
              <a:ext uri="{FF2B5EF4-FFF2-40B4-BE49-F238E27FC236}">
                <a16:creationId xmlns:a16="http://schemas.microsoft.com/office/drawing/2014/main" id="{22D6AFEE-BBC9-4946-983B-C254A4DF33E2}"/>
              </a:ext>
            </a:extLst>
          </p:cNvPr>
          <p:cNvSpPr>
            <a:spLocks noChangeArrowheads="1"/>
          </p:cNvSpPr>
          <p:nvPr/>
        </p:nvSpPr>
        <p:spPr bwMode="auto">
          <a:xfrm>
            <a:off x="666946" y="1430032"/>
            <a:ext cx="5659572" cy="1015663"/>
          </a:xfrm>
          <a:prstGeom prst="rect">
            <a:avLst/>
          </a:prstGeom>
          <a:noFill/>
          <a:ln w="9525">
            <a:noFill/>
            <a:miter lim="800000"/>
            <a:headEnd/>
            <a:tailEnd/>
          </a:ln>
        </p:spPr>
        <p:txBody>
          <a:bodyPr wrap="none">
            <a:spAutoFit/>
          </a:bodyPr>
          <a:lstStyle/>
          <a:p>
            <a:r>
              <a:rPr lang="en-US" sz="3600" dirty="0">
                <a:latin typeface="Helvetica" pitchFamily="2" charset="0"/>
              </a:rPr>
              <a:t>Dr. Valerie Young</a:t>
            </a:r>
          </a:p>
          <a:p>
            <a:r>
              <a:rPr lang="en-US" sz="2400" dirty="0">
                <a:latin typeface="Helvetica" pitchFamily="2" charset="0"/>
              </a:rPr>
              <a:t>webpage: http://</a:t>
            </a:r>
            <a:r>
              <a:rPr lang="en-US" sz="2400" dirty="0" err="1">
                <a:latin typeface="Helvetica" pitchFamily="2" charset="0"/>
              </a:rPr>
              <a:t>impostorsyndrome.com</a:t>
            </a:r>
            <a:r>
              <a:rPr lang="en-US" sz="2400" dirty="0">
                <a:latin typeface="Helvetica" pitchFamily="2" charset="0"/>
              </a:rPr>
              <a:t>/</a:t>
            </a:r>
          </a:p>
        </p:txBody>
      </p:sp>
      <p:sp>
        <p:nvSpPr>
          <p:cNvPr id="7" name="TextBox 5">
            <a:extLst>
              <a:ext uri="{FF2B5EF4-FFF2-40B4-BE49-F238E27FC236}">
                <a16:creationId xmlns:a16="http://schemas.microsoft.com/office/drawing/2014/main" id="{AEB09DB2-85FA-3F40-A9C7-AA183C2D37C0}"/>
              </a:ext>
            </a:extLst>
          </p:cNvPr>
          <p:cNvSpPr txBox="1">
            <a:spLocks noChangeArrowheads="1"/>
          </p:cNvSpPr>
          <p:nvPr/>
        </p:nvSpPr>
        <p:spPr bwMode="auto">
          <a:xfrm>
            <a:off x="666946" y="2822467"/>
            <a:ext cx="7251955" cy="1015663"/>
          </a:xfrm>
          <a:prstGeom prst="rect">
            <a:avLst/>
          </a:prstGeom>
          <a:noFill/>
          <a:ln w="9525">
            <a:noFill/>
            <a:miter lim="800000"/>
            <a:headEnd/>
            <a:tailEnd/>
          </a:ln>
        </p:spPr>
        <p:txBody>
          <a:bodyPr wrap="none">
            <a:spAutoFit/>
          </a:bodyPr>
          <a:lstStyle/>
          <a:p>
            <a:r>
              <a:rPr lang="en-US" sz="3600" dirty="0">
                <a:latin typeface="Helvetica" pitchFamily="2" charset="0"/>
              </a:rPr>
              <a:t>John </a:t>
            </a:r>
            <a:r>
              <a:rPr lang="en-US" sz="3600" dirty="0" err="1">
                <a:latin typeface="Helvetica" pitchFamily="2" charset="0"/>
              </a:rPr>
              <a:t>Gradem</a:t>
            </a:r>
            <a:endParaRPr lang="en-US" sz="3600" dirty="0">
              <a:latin typeface="Helvetica" pitchFamily="2" charset="0"/>
            </a:endParaRPr>
          </a:p>
          <a:p>
            <a:r>
              <a:rPr lang="en-US" sz="2400" dirty="0" err="1">
                <a:latin typeface="Helvetica" pitchFamily="2" charset="0"/>
              </a:rPr>
              <a:t>webpbage</a:t>
            </a:r>
            <a:r>
              <a:rPr lang="en-US" sz="2400" dirty="0">
                <a:latin typeface="Helvetica" pitchFamily="2" charset="0"/>
              </a:rPr>
              <a:t>: http://</a:t>
            </a:r>
            <a:r>
              <a:rPr lang="en-US" sz="2400" dirty="0" err="1">
                <a:latin typeface="Helvetica" pitchFamily="2" charset="0"/>
              </a:rPr>
              <a:t>www.johngraden.com/impsyn.html</a:t>
            </a:r>
            <a:endParaRPr lang="en-US" sz="2400" dirty="0">
              <a:latin typeface="Helvetica" pitchFamily="2" charset="0"/>
            </a:endParaRPr>
          </a:p>
        </p:txBody>
      </p:sp>
      <p:sp>
        <p:nvSpPr>
          <p:cNvPr id="8" name="TextBox 5">
            <a:extLst>
              <a:ext uri="{FF2B5EF4-FFF2-40B4-BE49-F238E27FC236}">
                <a16:creationId xmlns:a16="http://schemas.microsoft.com/office/drawing/2014/main" id="{A4E6919D-72CB-8347-AA64-A150A5C6B58C}"/>
              </a:ext>
            </a:extLst>
          </p:cNvPr>
          <p:cNvSpPr txBox="1">
            <a:spLocks noChangeArrowheads="1"/>
          </p:cNvSpPr>
          <p:nvPr/>
        </p:nvSpPr>
        <p:spPr bwMode="auto">
          <a:xfrm>
            <a:off x="666946" y="4214902"/>
            <a:ext cx="6435544" cy="1015663"/>
          </a:xfrm>
          <a:prstGeom prst="rect">
            <a:avLst/>
          </a:prstGeom>
          <a:noFill/>
          <a:ln w="9525">
            <a:noFill/>
            <a:miter lim="800000"/>
            <a:headEnd/>
            <a:tailEnd/>
          </a:ln>
        </p:spPr>
        <p:txBody>
          <a:bodyPr wrap="none">
            <a:spAutoFit/>
          </a:bodyPr>
          <a:lstStyle/>
          <a:p>
            <a:r>
              <a:rPr lang="en-US" sz="3600" dirty="0">
                <a:latin typeface="Helvetica" pitchFamily="2" charset="0"/>
              </a:rPr>
              <a:t>Pauline </a:t>
            </a:r>
            <a:r>
              <a:rPr lang="en-US" sz="3600" dirty="0" err="1">
                <a:latin typeface="Helvetica" pitchFamily="2" charset="0"/>
              </a:rPr>
              <a:t>Clance</a:t>
            </a:r>
            <a:endParaRPr lang="en-US" sz="3600" dirty="0">
              <a:latin typeface="Helvetica" pitchFamily="2" charset="0"/>
            </a:endParaRPr>
          </a:p>
          <a:p>
            <a:r>
              <a:rPr lang="en-US" sz="2400" dirty="0" err="1">
                <a:latin typeface="Helvetica" pitchFamily="2" charset="0"/>
              </a:rPr>
              <a:t>webpbage</a:t>
            </a:r>
            <a:r>
              <a:rPr lang="en-US" sz="2400" dirty="0">
                <a:latin typeface="Helvetica" pitchFamily="2" charset="0"/>
              </a:rPr>
              <a:t>: http://</a:t>
            </a:r>
            <a:r>
              <a:rPr lang="en-US" sz="2400" dirty="0" err="1">
                <a:latin typeface="Helvetica" pitchFamily="2" charset="0"/>
              </a:rPr>
              <a:t>www.paulineroseclance.com</a:t>
            </a:r>
            <a:endParaRPr lang="en-US" sz="2400" dirty="0">
              <a:latin typeface="Helvetica" pitchFamily="2" charset="0"/>
            </a:endParaRPr>
          </a:p>
        </p:txBody>
      </p:sp>
      <p:sp>
        <p:nvSpPr>
          <p:cNvPr id="9" name="TextBox 5">
            <a:extLst>
              <a:ext uri="{FF2B5EF4-FFF2-40B4-BE49-F238E27FC236}">
                <a16:creationId xmlns:a16="http://schemas.microsoft.com/office/drawing/2014/main" id="{D0C6B8C4-36D3-1C4F-BDC3-13359B91588A}"/>
              </a:ext>
            </a:extLst>
          </p:cNvPr>
          <p:cNvSpPr txBox="1">
            <a:spLocks noChangeArrowheads="1"/>
          </p:cNvSpPr>
          <p:nvPr/>
        </p:nvSpPr>
        <p:spPr bwMode="auto">
          <a:xfrm>
            <a:off x="666946" y="5607336"/>
            <a:ext cx="6674391" cy="1015663"/>
          </a:xfrm>
          <a:prstGeom prst="rect">
            <a:avLst/>
          </a:prstGeom>
          <a:noFill/>
          <a:ln w="9525">
            <a:noFill/>
            <a:miter lim="800000"/>
            <a:headEnd/>
            <a:tailEnd/>
          </a:ln>
        </p:spPr>
        <p:txBody>
          <a:bodyPr wrap="none">
            <a:spAutoFit/>
          </a:bodyPr>
          <a:lstStyle/>
          <a:p>
            <a:r>
              <a:rPr lang="en-US" sz="3600" dirty="0">
                <a:latin typeface="Helvetica" pitchFamily="2" charset="0"/>
              </a:rPr>
              <a:t>Maya </a:t>
            </a:r>
            <a:r>
              <a:rPr lang="en-US" sz="3600" dirty="0" err="1">
                <a:latin typeface="Helvetica" pitchFamily="2" charset="0"/>
              </a:rPr>
              <a:t>Schuldiner</a:t>
            </a:r>
            <a:endParaRPr lang="en-US" sz="3600" dirty="0">
              <a:latin typeface="Helvetica" pitchFamily="2" charset="0"/>
            </a:endParaRPr>
          </a:p>
          <a:p>
            <a:r>
              <a:rPr lang="en-US" sz="2400" dirty="0">
                <a:latin typeface="Helvetica" pitchFamily="2" charset="0"/>
              </a:rPr>
              <a:t>http://</a:t>
            </a:r>
            <a:r>
              <a:rPr lang="en-US" sz="2400" dirty="0" err="1">
                <a:latin typeface="Helvetica" pitchFamily="2" charset="0"/>
              </a:rPr>
              <a:t>mayaschuldiner.wixsite.com</a:t>
            </a:r>
            <a:r>
              <a:rPr lang="en-US" sz="2400" dirty="0">
                <a:latin typeface="Helvetica" pitchFamily="2" charset="0"/>
              </a:rPr>
              <a:t>/</a:t>
            </a:r>
            <a:r>
              <a:rPr lang="en-US" sz="2400" dirty="0" err="1">
                <a:latin typeface="Helvetica" pitchFamily="2" charset="0"/>
              </a:rPr>
              <a:t>schuldinerlab</a:t>
            </a:r>
            <a:endParaRPr lang="en-US" sz="2400" dirty="0">
              <a:latin typeface="Helvetica" pitchFamily="2" charset="0"/>
            </a:endParaRPr>
          </a:p>
        </p:txBody>
      </p:sp>
    </p:spTree>
    <p:extLst>
      <p:ext uri="{BB962C8B-B14F-4D97-AF65-F5344CB8AC3E}">
        <p14:creationId xmlns:p14="http://schemas.microsoft.com/office/powerpoint/2010/main" val="1389224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3820" y="0"/>
            <a:ext cx="9025428" cy="1077218"/>
          </a:xfrm>
          <a:prstGeom prst="rect">
            <a:avLst/>
          </a:prstGeom>
          <a:noFill/>
          <a:ln w="9525">
            <a:noFill/>
            <a:miter lim="800000"/>
            <a:headEnd/>
            <a:tailEnd/>
          </a:ln>
        </p:spPr>
        <p:txBody>
          <a:bodyPr wrap="none">
            <a:prstTxWarp prst="textNoShape">
              <a:avLst/>
            </a:prstTxWarp>
            <a:spAutoFit/>
          </a:bodyPr>
          <a:lstStyle/>
          <a:p>
            <a:r>
              <a:rPr lang="en-US" sz="3600" dirty="0">
                <a:solidFill>
                  <a:srgbClr val="558ED5"/>
                </a:solidFill>
                <a:latin typeface="Calibri" pitchFamily="-65" charset="0"/>
              </a:rPr>
              <a:t>illuminating the dark matter of the genome</a:t>
            </a:r>
          </a:p>
          <a:p>
            <a:r>
              <a:rPr lang="en-US" sz="2800" dirty="0">
                <a:solidFill>
                  <a:srgbClr val="7F7F7F"/>
                </a:solidFill>
                <a:latin typeface="Helvetica" charset="0"/>
                <a:ea typeface="Helvetica" charset="0"/>
                <a:cs typeface="Helvetica" charset="0"/>
              </a:rPr>
              <a:t>McManus Lab at University of California, San Francisco</a:t>
            </a:r>
          </a:p>
        </p:txBody>
      </p:sp>
      <p:pic>
        <p:nvPicPr>
          <p:cNvPr id="3" name="Picture 2">
            <a:extLst>
              <a:ext uri="{FF2B5EF4-FFF2-40B4-BE49-F238E27FC236}">
                <a16:creationId xmlns:a16="http://schemas.microsoft.com/office/drawing/2014/main" id="{2D14BD60-0F61-C94D-92D8-0C29779BF107}"/>
              </a:ext>
            </a:extLst>
          </p:cNvPr>
          <p:cNvPicPr>
            <a:picLocks noChangeAspect="1"/>
          </p:cNvPicPr>
          <p:nvPr/>
        </p:nvPicPr>
        <p:blipFill>
          <a:blip r:embed="rId3"/>
          <a:stretch>
            <a:fillRect/>
          </a:stretch>
        </p:blipFill>
        <p:spPr>
          <a:xfrm>
            <a:off x="5885384" y="4273277"/>
            <a:ext cx="3173863" cy="1315843"/>
          </a:xfrm>
          <a:prstGeom prst="rect">
            <a:avLst/>
          </a:prstGeom>
        </p:spPr>
      </p:pic>
      <p:pic>
        <p:nvPicPr>
          <p:cNvPr id="7" name="Picture 6">
            <a:extLst>
              <a:ext uri="{FF2B5EF4-FFF2-40B4-BE49-F238E27FC236}">
                <a16:creationId xmlns:a16="http://schemas.microsoft.com/office/drawing/2014/main" id="{628314A8-79DE-6849-BE77-7BB189D55E6C}"/>
              </a:ext>
            </a:extLst>
          </p:cNvPr>
          <p:cNvPicPr>
            <a:picLocks noChangeAspect="1"/>
          </p:cNvPicPr>
          <p:nvPr/>
        </p:nvPicPr>
        <p:blipFill>
          <a:blip r:embed="rId4"/>
          <a:stretch>
            <a:fillRect/>
          </a:stretch>
        </p:blipFill>
        <p:spPr>
          <a:xfrm>
            <a:off x="5824294" y="3009674"/>
            <a:ext cx="3267855" cy="1005494"/>
          </a:xfrm>
          <a:prstGeom prst="rect">
            <a:avLst/>
          </a:prstGeom>
        </p:spPr>
      </p:pic>
      <p:pic>
        <p:nvPicPr>
          <p:cNvPr id="9" name="Picture 8" descr="maps.png">
            <a:extLst>
              <a:ext uri="{FF2B5EF4-FFF2-40B4-BE49-F238E27FC236}">
                <a16:creationId xmlns:a16="http://schemas.microsoft.com/office/drawing/2014/main" id="{55375036-4C1E-EA41-A99A-A34BC6CB4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20" y="1218949"/>
            <a:ext cx="5575128" cy="5496477"/>
          </a:xfrm>
          <a:prstGeom prst="rect">
            <a:avLst/>
          </a:prstGeom>
        </p:spPr>
      </p:pic>
      <p:pic>
        <p:nvPicPr>
          <p:cNvPr id="12" name="Picture 11">
            <a:extLst>
              <a:ext uri="{FF2B5EF4-FFF2-40B4-BE49-F238E27FC236}">
                <a16:creationId xmlns:a16="http://schemas.microsoft.com/office/drawing/2014/main" id="{0726369E-59FD-EB4B-8134-17B5068DE27E}"/>
              </a:ext>
            </a:extLst>
          </p:cNvPr>
          <p:cNvPicPr>
            <a:picLocks noChangeAspect="1"/>
          </p:cNvPicPr>
          <p:nvPr/>
        </p:nvPicPr>
        <p:blipFill rotWithShape="1">
          <a:blip r:embed="rId6"/>
          <a:srcRect t="1" r="75255" b="-1705"/>
          <a:stretch/>
        </p:blipFill>
        <p:spPr>
          <a:xfrm>
            <a:off x="5766225" y="5923383"/>
            <a:ext cx="1193729" cy="794535"/>
          </a:xfrm>
          <a:prstGeom prst="rect">
            <a:avLst/>
          </a:prstGeom>
        </p:spPr>
      </p:pic>
      <p:pic>
        <p:nvPicPr>
          <p:cNvPr id="14" name="Picture 13">
            <a:extLst>
              <a:ext uri="{FF2B5EF4-FFF2-40B4-BE49-F238E27FC236}">
                <a16:creationId xmlns:a16="http://schemas.microsoft.com/office/drawing/2014/main" id="{784B07F6-DA6D-9A4E-8F1F-C53CAECB79F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55436" y="5724220"/>
            <a:ext cx="2122037" cy="1133780"/>
          </a:xfrm>
          <a:prstGeom prst="rect">
            <a:avLst/>
          </a:prstGeom>
          <a:ln>
            <a:noFill/>
          </a:ln>
        </p:spPr>
      </p:pic>
      <p:pic>
        <p:nvPicPr>
          <p:cNvPr id="8" name="Picture 7" descr="A close up of a flower&#13;&#10;&#13;&#10;Description automatically generated">
            <a:extLst>
              <a:ext uri="{FF2B5EF4-FFF2-40B4-BE49-F238E27FC236}">
                <a16:creationId xmlns:a16="http://schemas.microsoft.com/office/drawing/2014/main" id="{928A17CD-A8B9-1F49-85B7-EE2F40EB8FB0}"/>
              </a:ext>
            </a:extLst>
          </p:cNvPr>
          <p:cNvPicPr>
            <a:picLocks noChangeAspect="1"/>
          </p:cNvPicPr>
          <p:nvPr/>
        </p:nvPicPr>
        <p:blipFill>
          <a:blip r:embed="rId8"/>
          <a:stretch>
            <a:fillRect/>
          </a:stretch>
        </p:blipFill>
        <p:spPr>
          <a:xfrm>
            <a:off x="6714422" y="1264048"/>
            <a:ext cx="1515786" cy="1894732"/>
          </a:xfrm>
          <a:prstGeom prst="rect">
            <a:avLst/>
          </a:prstGeom>
        </p:spPr>
      </p:pic>
    </p:spTree>
    <p:extLst>
      <p:ext uri="{BB962C8B-B14F-4D97-AF65-F5344CB8AC3E}">
        <p14:creationId xmlns:p14="http://schemas.microsoft.com/office/powerpoint/2010/main" val="52023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8BA73E-C139-9046-8BE6-230BAD731638}"/>
              </a:ext>
            </a:extLst>
          </p:cNvPr>
          <p:cNvPicPr>
            <a:picLocks noChangeAspect="1"/>
          </p:cNvPicPr>
          <p:nvPr/>
        </p:nvPicPr>
        <p:blipFill rotWithShape="1">
          <a:blip r:embed="rId2">
            <a:alphaModFix amt="17000"/>
          </a:blip>
          <a:srcRect b="17342"/>
          <a:stretch/>
        </p:blipFill>
        <p:spPr>
          <a:xfrm>
            <a:off x="0" y="1151483"/>
            <a:ext cx="9144000" cy="5706517"/>
          </a:xfrm>
          <a:prstGeom prst="rect">
            <a:avLst/>
          </a:prstGeom>
        </p:spPr>
      </p:pic>
      <p:sp>
        <p:nvSpPr>
          <p:cNvPr id="4" name="Rectangle 3">
            <a:extLst>
              <a:ext uri="{FF2B5EF4-FFF2-40B4-BE49-F238E27FC236}">
                <a16:creationId xmlns:a16="http://schemas.microsoft.com/office/drawing/2014/main" id="{A1DE0D6C-1BEF-2446-8DDC-1B72BC38BAF2}"/>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Imposter Syndrome</a:t>
            </a:r>
          </a:p>
          <a:p>
            <a:r>
              <a:rPr lang="en-US" sz="2800" dirty="0">
                <a:solidFill>
                  <a:schemeClr val="bg1">
                    <a:lumMod val="50000"/>
                  </a:schemeClr>
                </a:solidFill>
              </a:rPr>
              <a:t>most of us probably experience a bit of it</a:t>
            </a:r>
          </a:p>
        </p:txBody>
      </p:sp>
      <p:sp>
        <p:nvSpPr>
          <p:cNvPr id="5" name="Rectangle 4">
            <a:extLst>
              <a:ext uri="{FF2B5EF4-FFF2-40B4-BE49-F238E27FC236}">
                <a16:creationId xmlns:a16="http://schemas.microsoft.com/office/drawing/2014/main" id="{0B1021D7-36A9-834E-A7BB-78A99FB1CFA8}"/>
              </a:ext>
            </a:extLst>
          </p:cNvPr>
          <p:cNvSpPr/>
          <p:nvPr/>
        </p:nvSpPr>
        <p:spPr>
          <a:xfrm>
            <a:off x="122549" y="1385096"/>
            <a:ext cx="8644379" cy="5293757"/>
          </a:xfrm>
          <a:prstGeom prst="rect">
            <a:avLst/>
          </a:prstGeom>
        </p:spPr>
        <p:txBody>
          <a:bodyPr wrap="square">
            <a:spAutoFit/>
          </a:bodyPr>
          <a:lstStyle/>
          <a:p>
            <a:pPr marL="285750" indent="-285750">
              <a:buFont typeface="Arial" panose="020B0604020202020204" pitchFamily="34" charset="0"/>
              <a:buChar char="•"/>
            </a:pPr>
            <a:r>
              <a:rPr lang="en-US" sz="2600" dirty="0"/>
              <a:t>A syndrome where sufferers are unable to internalize their accomplishments. </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Regardless of what level of success they may have achieved or what external proof they get, they remain convinced internally that they do not deserve the success and are really frauds. </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Proofs of success are dismissed as luck, timing, or ability to deceive others. </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This syndrome is typically associated with                    academics (70%).</a:t>
            </a:r>
          </a:p>
        </p:txBody>
      </p:sp>
    </p:spTree>
    <p:extLst>
      <p:ext uri="{BB962C8B-B14F-4D97-AF65-F5344CB8AC3E}">
        <p14:creationId xmlns:p14="http://schemas.microsoft.com/office/powerpoint/2010/main" val="41443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why is this so prevalent</a:t>
            </a:r>
          </a:p>
          <a:p>
            <a:r>
              <a:rPr lang="en-US" sz="2800" dirty="0">
                <a:solidFill>
                  <a:schemeClr val="bg1">
                    <a:lumMod val="50000"/>
                  </a:schemeClr>
                </a:solidFill>
              </a:rPr>
              <a:t>one major determinant is human psychology</a:t>
            </a:r>
          </a:p>
        </p:txBody>
      </p:sp>
      <p:sp>
        <p:nvSpPr>
          <p:cNvPr id="3" name="Rectangle 2">
            <a:extLst>
              <a:ext uri="{FF2B5EF4-FFF2-40B4-BE49-F238E27FC236}">
                <a16:creationId xmlns:a16="http://schemas.microsoft.com/office/drawing/2014/main" id="{1758C9FD-0209-1C4C-833F-16B6F29AEBD1}"/>
              </a:ext>
            </a:extLst>
          </p:cNvPr>
          <p:cNvSpPr/>
          <p:nvPr/>
        </p:nvSpPr>
        <p:spPr>
          <a:xfrm>
            <a:off x="414780" y="1366243"/>
            <a:ext cx="8644379" cy="954107"/>
          </a:xfrm>
          <a:prstGeom prst="rect">
            <a:avLst/>
          </a:prstGeom>
        </p:spPr>
        <p:txBody>
          <a:bodyPr wrap="square">
            <a:spAutoFit/>
          </a:bodyPr>
          <a:lstStyle/>
          <a:p>
            <a:r>
              <a:rPr lang="en-US" sz="2800" dirty="0"/>
              <a:t>Self-doubt and negative feedback weigh heavily on the mind, but praise barely registers. </a:t>
            </a:r>
            <a:endParaRPr lang="en-US" sz="2600" dirty="0"/>
          </a:p>
        </p:txBody>
      </p:sp>
      <p:pic>
        <p:nvPicPr>
          <p:cNvPr id="4" name="Picture 3">
            <a:extLst>
              <a:ext uri="{FF2B5EF4-FFF2-40B4-BE49-F238E27FC236}">
                <a16:creationId xmlns:a16="http://schemas.microsoft.com/office/drawing/2014/main" id="{6EC1EA7D-C029-9B48-BB10-CAC9B1A8C342}"/>
              </a:ext>
            </a:extLst>
          </p:cNvPr>
          <p:cNvPicPr>
            <a:picLocks noChangeAspect="1"/>
          </p:cNvPicPr>
          <p:nvPr/>
        </p:nvPicPr>
        <p:blipFill>
          <a:blip r:embed="rId2"/>
          <a:stretch>
            <a:fillRect/>
          </a:stretch>
        </p:blipFill>
        <p:spPr>
          <a:xfrm>
            <a:off x="3478490" y="3078560"/>
            <a:ext cx="2318995" cy="2678586"/>
          </a:xfrm>
          <a:prstGeom prst="rect">
            <a:avLst/>
          </a:prstGeom>
        </p:spPr>
      </p:pic>
      <p:sp>
        <p:nvSpPr>
          <p:cNvPr id="5" name="Rectangle 4">
            <a:extLst>
              <a:ext uri="{FF2B5EF4-FFF2-40B4-BE49-F238E27FC236}">
                <a16:creationId xmlns:a16="http://schemas.microsoft.com/office/drawing/2014/main" id="{3D1FFD67-9CF2-6C49-928F-FA89F24FD7EA}"/>
              </a:ext>
            </a:extLst>
          </p:cNvPr>
          <p:cNvSpPr/>
          <p:nvPr/>
        </p:nvSpPr>
        <p:spPr>
          <a:xfrm>
            <a:off x="550572" y="3054587"/>
            <a:ext cx="2615938" cy="2677656"/>
          </a:xfrm>
          <a:prstGeom prst="rect">
            <a:avLst/>
          </a:prstGeom>
          <a:solidFill>
            <a:srgbClr val="E8E8E7"/>
          </a:solidFill>
        </p:spPr>
        <p:txBody>
          <a:bodyPr wrap="square">
            <a:spAutoFit/>
          </a:bodyPr>
          <a:lstStyle/>
          <a:p>
            <a:pPr algn="r"/>
            <a:r>
              <a:rPr lang="en-US" sz="2800" dirty="0"/>
              <a:t>People tend to attribute their failures to a stable, inner core of ineptness. </a:t>
            </a:r>
          </a:p>
        </p:txBody>
      </p:sp>
      <p:sp>
        <p:nvSpPr>
          <p:cNvPr id="6" name="Rectangle 5">
            <a:extLst>
              <a:ext uri="{FF2B5EF4-FFF2-40B4-BE49-F238E27FC236}">
                <a16:creationId xmlns:a16="http://schemas.microsoft.com/office/drawing/2014/main" id="{A3CEF9BA-EED1-4B4F-ABBC-A39E45234591}"/>
              </a:ext>
            </a:extLst>
          </p:cNvPr>
          <p:cNvSpPr/>
          <p:nvPr/>
        </p:nvSpPr>
        <p:spPr>
          <a:xfrm>
            <a:off x="6011310" y="3073743"/>
            <a:ext cx="2573518" cy="2677656"/>
          </a:xfrm>
          <a:prstGeom prst="rect">
            <a:avLst/>
          </a:prstGeom>
          <a:solidFill>
            <a:srgbClr val="E8E8E7"/>
          </a:solidFill>
        </p:spPr>
        <p:txBody>
          <a:bodyPr wrap="square">
            <a:spAutoFit/>
          </a:bodyPr>
          <a:lstStyle/>
          <a:p>
            <a:r>
              <a:rPr lang="en-US" sz="2800" dirty="0"/>
              <a:t>While discounting successes as accidental…</a:t>
            </a:r>
          </a:p>
          <a:p>
            <a:endParaRPr lang="en-US" sz="2800" dirty="0"/>
          </a:p>
          <a:p>
            <a:r>
              <a:rPr lang="en-US" sz="2800" dirty="0"/>
              <a:t>Why.</a:t>
            </a:r>
          </a:p>
        </p:txBody>
      </p:sp>
    </p:spTree>
    <p:extLst>
      <p:ext uri="{BB962C8B-B14F-4D97-AF65-F5344CB8AC3E}">
        <p14:creationId xmlns:p14="http://schemas.microsoft.com/office/powerpoint/2010/main" val="4113397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imposter syndrome</a:t>
            </a:r>
          </a:p>
          <a:p>
            <a:r>
              <a:rPr lang="en-US" sz="2800" dirty="0">
                <a:solidFill>
                  <a:schemeClr val="bg1">
                    <a:lumMod val="50000"/>
                  </a:schemeClr>
                </a:solidFill>
              </a:rPr>
              <a:t>more prevalent in academia</a:t>
            </a:r>
          </a:p>
        </p:txBody>
      </p:sp>
      <p:sp>
        <p:nvSpPr>
          <p:cNvPr id="8" name="Rectangle 7">
            <a:extLst>
              <a:ext uri="{FF2B5EF4-FFF2-40B4-BE49-F238E27FC236}">
                <a16:creationId xmlns:a16="http://schemas.microsoft.com/office/drawing/2014/main" id="{A4FEF6EC-96F8-EB4D-8A7D-8F531A9822C3}"/>
              </a:ext>
            </a:extLst>
          </p:cNvPr>
          <p:cNvSpPr/>
          <p:nvPr/>
        </p:nvSpPr>
        <p:spPr>
          <a:xfrm>
            <a:off x="131974" y="1488791"/>
            <a:ext cx="8804635" cy="4237442"/>
          </a:xfrm>
          <a:prstGeom prst="rect">
            <a:avLst/>
          </a:prstGeom>
        </p:spPr>
        <p:txBody>
          <a:bodyPr wrap="square">
            <a:spAutoFit/>
          </a:bodyPr>
          <a:lstStyle/>
          <a:p>
            <a:pPr>
              <a:lnSpc>
                <a:spcPct val="80000"/>
              </a:lnSpc>
            </a:pPr>
            <a:r>
              <a:rPr lang="en-US" sz="2800" b="1" dirty="0"/>
              <a:t>This is because of our distorted take on science!</a:t>
            </a:r>
          </a:p>
          <a:p>
            <a:pPr>
              <a:lnSpc>
                <a:spcPct val="80000"/>
              </a:lnSpc>
            </a:pPr>
            <a:endParaRPr lang="en-US" sz="2800" dirty="0"/>
          </a:p>
          <a:p>
            <a:pPr lvl="1" indent="-457200">
              <a:lnSpc>
                <a:spcPct val="80000"/>
              </a:lnSpc>
              <a:buFont typeface="Arial" charset="0"/>
              <a:buChar char="•"/>
            </a:pPr>
            <a:r>
              <a:rPr lang="en-US" sz="2800" dirty="0"/>
              <a:t>We are often taught that Science deals with objective things and absolute truths  and think that doing science is the same.</a:t>
            </a:r>
          </a:p>
          <a:p>
            <a:pPr lvl="1" indent="-457200">
              <a:lnSpc>
                <a:spcPct val="80000"/>
              </a:lnSpc>
              <a:buFont typeface="Arial" charset="0"/>
              <a:buChar char="•"/>
            </a:pPr>
            <a:endParaRPr lang="en-US" sz="2800" dirty="0"/>
          </a:p>
          <a:p>
            <a:pPr lvl="1" indent="-457200">
              <a:lnSpc>
                <a:spcPct val="80000"/>
              </a:lnSpc>
              <a:buFont typeface="Arial" charset="0"/>
              <a:buChar char="•"/>
            </a:pPr>
            <a:r>
              <a:rPr lang="en-US" sz="2800" dirty="0"/>
              <a:t>When we find that our own discoveries have a big element of randomness we feel that we were just lucky. </a:t>
            </a:r>
          </a:p>
          <a:p>
            <a:pPr lvl="1" indent="-457200">
              <a:lnSpc>
                <a:spcPct val="80000"/>
              </a:lnSpc>
              <a:buFont typeface="Arial" charset="0"/>
              <a:buChar char="•"/>
            </a:pPr>
            <a:endParaRPr lang="en-US" sz="2800" dirty="0"/>
          </a:p>
          <a:p>
            <a:pPr lvl="1" indent="-457200">
              <a:lnSpc>
                <a:spcPct val="80000"/>
              </a:lnSpc>
              <a:buFont typeface="Arial" charset="0"/>
              <a:buChar char="•"/>
            </a:pPr>
            <a:r>
              <a:rPr lang="en-US" sz="2800" dirty="0"/>
              <a:t>It can seem like people around us discovered things in a logical way since that is the way papers and seminars are presented. </a:t>
            </a:r>
          </a:p>
        </p:txBody>
      </p:sp>
    </p:spTree>
    <p:extLst>
      <p:ext uri="{BB962C8B-B14F-4D97-AF65-F5344CB8AC3E}">
        <p14:creationId xmlns:p14="http://schemas.microsoft.com/office/powerpoint/2010/main" val="296091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stages in science</a:t>
            </a:r>
          </a:p>
          <a:p>
            <a:r>
              <a:rPr lang="en-US" sz="2800" dirty="0">
                <a:solidFill>
                  <a:schemeClr val="bg1">
                    <a:lumMod val="50000"/>
                  </a:schemeClr>
                </a:solidFill>
              </a:rPr>
              <a:t>how do you prepare?</a:t>
            </a:r>
          </a:p>
        </p:txBody>
      </p:sp>
      <p:pic>
        <p:nvPicPr>
          <p:cNvPr id="5" name="Picture 1026">
            <a:extLst>
              <a:ext uri="{FF2B5EF4-FFF2-40B4-BE49-F238E27FC236}">
                <a16:creationId xmlns:a16="http://schemas.microsoft.com/office/drawing/2014/main" id="{416C54F0-CCFA-5C45-9C25-1FAD6728DA9B}"/>
              </a:ext>
            </a:extLst>
          </p:cNvPr>
          <p:cNvPicPr>
            <a:picLocks noChangeAspect="1" noChangeArrowheads="1"/>
          </p:cNvPicPr>
          <p:nvPr/>
        </p:nvPicPr>
        <p:blipFill>
          <a:blip r:embed="rId2"/>
          <a:srcRect/>
          <a:stretch>
            <a:fillRect/>
          </a:stretch>
        </p:blipFill>
        <p:spPr bwMode="auto">
          <a:xfrm>
            <a:off x="2112864" y="1178350"/>
            <a:ext cx="4709642" cy="5349449"/>
          </a:xfrm>
          <a:prstGeom prst="rect">
            <a:avLst/>
          </a:prstGeom>
          <a:noFill/>
          <a:ln w="12700">
            <a:noFill/>
            <a:miter lim="800000"/>
            <a:headEnd/>
            <a:tailEnd/>
          </a:ln>
        </p:spPr>
      </p:pic>
      <p:sp>
        <p:nvSpPr>
          <p:cNvPr id="6" name="Rectangle 1027">
            <a:extLst>
              <a:ext uri="{FF2B5EF4-FFF2-40B4-BE49-F238E27FC236}">
                <a16:creationId xmlns:a16="http://schemas.microsoft.com/office/drawing/2014/main" id="{9EC28CB7-A257-4542-A892-FB200BDCBA1C}"/>
              </a:ext>
            </a:extLst>
          </p:cNvPr>
          <p:cNvSpPr>
            <a:spLocks/>
          </p:cNvSpPr>
          <p:nvPr/>
        </p:nvSpPr>
        <p:spPr bwMode="auto">
          <a:xfrm>
            <a:off x="6852540" y="4425318"/>
            <a:ext cx="577121" cy="276999"/>
          </a:xfrm>
          <a:prstGeom prst="rect">
            <a:avLst/>
          </a:prstGeom>
          <a:noFill/>
          <a:ln w="12700">
            <a:noFill/>
            <a:miter lim="800000"/>
            <a:headEnd/>
            <a:tailEnd/>
          </a:ln>
        </p:spPr>
        <p:txBody>
          <a:bodyPr wrap="square" lIns="0" tIns="0" rIns="0" bIns="0" anchor="ctr">
            <a:prstTxWarp prst="textNoShape">
              <a:avLst/>
            </a:prstTxWarp>
            <a:spAutoFit/>
          </a:bodyPr>
          <a:lstStyle/>
          <a:p>
            <a:r>
              <a:rPr lang="en-US" sz="1800" dirty="0">
                <a:latin typeface="Bradley Hand ITC TT-Bold" pitchFamily="-107" charset="0"/>
                <a:ea typeface="Bradley Hand ITC TT-Bold" pitchFamily="-107" charset="0"/>
                <a:cs typeface="Bradley Hand ITC TT-Bold" pitchFamily="-107" charset="0"/>
                <a:sym typeface="Bradley Hand ITC TT-Bold" pitchFamily="-107" charset="0"/>
              </a:rPr>
              <a:t>B.A</a:t>
            </a:r>
          </a:p>
        </p:txBody>
      </p:sp>
      <p:sp>
        <p:nvSpPr>
          <p:cNvPr id="7" name="Rectangle 1028">
            <a:extLst>
              <a:ext uri="{FF2B5EF4-FFF2-40B4-BE49-F238E27FC236}">
                <a16:creationId xmlns:a16="http://schemas.microsoft.com/office/drawing/2014/main" id="{F1060B2B-528B-204A-8ADA-836D5DEF76DE}"/>
              </a:ext>
            </a:extLst>
          </p:cNvPr>
          <p:cNvSpPr>
            <a:spLocks/>
          </p:cNvSpPr>
          <p:nvPr/>
        </p:nvSpPr>
        <p:spPr bwMode="auto">
          <a:xfrm>
            <a:off x="6852087" y="3067518"/>
            <a:ext cx="2471316" cy="875364"/>
          </a:xfrm>
          <a:prstGeom prst="rect">
            <a:avLst/>
          </a:prstGeom>
          <a:noFill/>
          <a:ln w="12700">
            <a:noFill/>
            <a:miter lim="800000"/>
            <a:headEnd/>
            <a:tailEnd/>
          </a:ln>
        </p:spPr>
        <p:txBody>
          <a:bodyPr lIns="0" tIns="0" rIns="0" bIns="0" anchor="ctr">
            <a:prstTxWarp prst="textNoShape">
              <a:avLst/>
            </a:prstTxWarp>
          </a:bodyPr>
          <a:lstStyle/>
          <a:p>
            <a:r>
              <a:rPr lang="en-US" sz="1800" dirty="0">
                <a:latin typeface="Bradley Hand ITC TT-Bold" pitchFamily="-107" charset="0"/>
                <a:ea typeface="Bradley Hand ITC TT-Bold" pitchFamily="-107" charset="0"/>
                <a:cs typeface="Bradley Hand ITC TT-Bold" pitchFamily="-107" charset="0"/>
                <a:sym typeface="Bradley Hand ITC TT-Bold" pitchFamily="-107" charset="0"/>
              </a:rPr>
              <a:t>Start undergraduate school</a:t>
            </a:r>
          </a:p>
        </p:txBody>
      </p:sp>
      <p:sp>
        <p:nvSpPr>
          <p:cNvPr id="9" name="Rectangle 1029">
            <a:extLst>
              <a:ext uri="{FF2B5EF4-FFF2-40B4-BE49-F238E27FC236}">
                <a16:creationId xmlns:a16="http://schemas.microsoft.com/office/drawing/2014/main" id="{E3D73818-3651-0F41-9BDE-FB60E5B4F980}"/>
              </a:ext>
            </a:extLst>
          </p:cNvPr>
          <p:cNvSpPr>
            <a:spLocks/>
          </p:cNvSpPr>
          <p:nvPr/>
        </p:nvSpPr>
        <p:spPr bwMode="auto">
          <a:xfrm>
            <a:off x="6852541" y="5553237"/>
            <a:ext cx="866878" cy="276999"/>
          </a:xfrm>
          <a:prstGeom prst="rect">
            <a:avLst/>
          </a:prstGeom>
          <a:noFill/>
          <a:ln w="12700">
            <a:noFill/>
            <a:miter lim="800000"/>
            <a:headEnd/>
            <a:tailEnd/>
          </a:ln>
        </p:spPr>
        <p:txBody>
          <a:bodyPr wrap="square" lIns="0" tIns="0" rIns="0" bIns="0" anchor="ctr">
            <a:prstTxWarp prst="textNoShape">
              <a:avLst/>
            </a:prstTxWarp>
            <a:spAutoFit/>
          </a:bodyPr>
          <a:lstStyle/>
          <a:p>
            <a:r>
              <a:rPr lang="en-US" sz="1800" dirty="0">
                <a:latin typeface="Bradley Hand ITC TT-Bold" pitchFamily="-107" charset="0"/>
                <a:ea typeface="Bradley Hand ITC TT-Bold" pitchFamily="-107" charset="0"/>
                <a:cs typeface="Bradley Hand ITC TT-Bold" pitchFamily="-107" charset="0"/>
                <a:sym typeface="Bradley Hand ITC TT-Bold" pitchFamily="-107" charset="0"/>
              </a:rPr>
              <a:t>M.SC</a:t>
            </a:r>
          </a:p>
        </p:txBody>
      </p:sp>
      <p:sp>
        <p:nvSpPr>
          <p:cNvPr id="10" name="Rectangle 1030">
            <a:extLst>
              <a:ext uri="{FF2B5EF4-FFF2-40B4-BE49-F238E27FC236}">
                <a16:creationId xmlns:a16="http://schemas.microsoft.com/office/drawing/2014/main" id="{E4030C64-1F52-2645-85A6-69955D90BC21}"/>
              </a:ext>
            </a:extLst>
          </p:cNvPr>
          <p:cNvSpPr>
            <a:spLocks/>
          </p:cNvSpPr>
          <p:nvPr/>
        </p:nvSpPr>
        <p:spPr bwMode="auto">
          <a:xfrm>
            <a:off x="4351240" y="6588044"/>
            <a:ext cx="694460" cy="276999"/>
          </a:xfrm>
          <a:prstGeom prst="rect">
            <a:avLst/>
          </a:prstGeom>
          <a:noFill/>
          <a:ln w="12700">
            <a:noFill/>
            <a:miter lim="800000"/>
            <a:headEnd/>
            <a:tailEnd/>
          </a:ln>
        </p:spPr>
        <p:txBody>
          <a:bodyPr wrap="square" lIns="0" tIns="0" rIns="0" bIns="0" anchor="ctr">
            <a:prstTxWarp prst="textNoShape">
              <a:avLst/>
            </a:prstTxWarp>
            <a:spAutoFit/>
          </a:bodyPr>
          <a:lstStyle/>
          <a:p>
            <a:r>
              <a:rPr lang="en-US" sz="1800">
                <a:latin typeface="Bradley Hand ITC TT-Bold" pitchFamily="-107" charset="0"/>
                <a:ea typeface="Bradley Hand ITC TT-Bold" pitchFamily="-107" charset="0"/>
                <a:cs typeface="Bradley Hand ITC TT-Bold" pitchFamily="-107" charset="0"/>
                <a:sym typeface="Bradley Hand ITC TT-Bold" pitchFamily="-107" charset="0"/>
              </a:rPr>
              <a:t>Ph.D</a:t>
            </a:r>
          </a:p>
        </p:txBody>
      </p:sp>
      <p:sp>
        <p:nvSpPr>
          <p:cNvPr id="11" name="Rectangle 1031">
            <a:extLst>
              <a:ext uri="{FF2B5EF4-FFF2-40B4-BE49-F238E27FC236}">
                <a16:creationId xmlns:a16="http://schemas.microsoft.com/office/drawing/2014/main" id="{A96BA006-3578-E34C-BA34-2E9CF8704E89}"/>
              </a:ext>
            </a:extLst>
          </p:cNvPr>
          <p:cNvSpPr>
            <a:spLocks/>
          </p:cNvSpPr>
          <p:nvPr/>
        </p:nvSpPr>
        <p:spPr bwMode="auto">
          <a:xfrm>
            <a:off x="479326" y="4773733"/>
            <a:ext cx="2758679" cy="607892"/>
          </a:xfrm>
          <a:prstGeom prst="rect">
            <a:avLst/>
          </a:prstGeom>
          <a:noFill/>
          <a:ln w="12700">
            <a:noFill/>
            <a:miter lim="800000"/>
            <a:headEnd/>
            <a:tailEnd/>
          </a:ln>
        </p:spPr>
        <p:txBody>
          <a:bodyPr lIns="0" tIns="0" rIns="0" bIns="0" anchor="ctr">
            <a:prstTxWarp prst="textNoShape">
              <a:avLst/>
            </a:prstTxWarp>
          </a:bodyPr>
          <a:lstStyle/>
          <a:p>
            <a:r>
              <a:rPr lang="en-US" sz="1800" dirty="0" err="1">
                <a:latin typeface="Bradley Hand ITC TT-Bold" pitchFamily="-107" charset="0"/>
                <a:ea typeface="Bradley Hand ITC TT-Bold" pitchFamily="-107" charset="0"/>
                <a:cs typeface="Bradley Hand ITC TT-Bold" pitchFamily="-107" charset="0"/>
                <a:sym typeface="Bradley Hand ITC TT-Bold" pitchFamily="-107" charset="0"/>
              </a:rPr>
              <a:t>PostDoc</a:t>
            </a:r>
            <a:r>
              <a:rPr lang="en-US" sz="1800" dirty="0">
                <a:latin typeface="Bradley Hand ITC TT-Bold" pitchFamily="-107" charset="0"/>
                <a:ea typeface="Bradley Hand ITC TT-Bold" pitchFamily="-107" charset="0"/>
                <a:cs typeface="Bradley Hand ITC TT-Bold" pitchFamily="-107" charset="0"/>
                <a:sym typeface="Bradley Hand ITC TT-Bold" pitchFamily="-107" charset="0"/>
              </a:rPr>
              <a:t> </a:t>
            </a:r>
          </a:p>
          <a:p>
            <a:r>
              <a:rPr lang="en-US" sz="1800" dirty="0">
                <a:latin typeface="Bradley Hand ITC TT-Bold" pitchFamily="-107" charset="0"/>
                <a:ea typeface="Bradley Hand ITC TT-Bold" pitchFamily="-107" charset="0"/>
                <a:cs typeface="Bradley Hand ITC TT-Bold" pitchFamily="-107" charset="0"/>
                <a:sym typeface="Bradley Hand ITC TT-Bold" pitchFamily="-107" charset="0"/>
              </a:rPr>
              <a:t>(before you publish)</a:t>
            </a:r>
          </a:p>
        </p:txBody>
      </p:sp>
      <p:sp>
        <p:nvSpPr>
          <p:cNvPr id="12" name="Rectangle 1032">
            <a:extLst>
              <a:ext uri="{FF2B5EF4-FFF2-40B4-BE49-F238E27FC236}">
                <a16:creationId xmlns:a16="http://schemas.microsoft.com/office/drawing/2014/main" id="{4BC65F33-8C37-9740-B6E0-E29B272F1990}"/>
              </a:ext>
            </a:extLst>
          </p:cNvPr>
          <p:cNvSpPr>
            <a:spLocks/>
          </p:cNvSpPr>
          <p:nvPr/>
        </p:nvSpPr>
        <p:spPr bwMode="auto">
          <a:xfrm>
            <a:off x="847625" y="2897308"/>
            <a:ext cx="2203113" cy="607892"/>
          </a:xfrm>
          <a:prstGeom prst="rect">
            <a:avLst/>
          </a:prstGeom>
          <a:noFill/>
          <a:ln w="12700">
            <a:noFill/>
            <a:miter lim="800000"/>
            <a:headEnd/>
            <a:tailEnd/>
          </a:ln>
        </p:spPr>
        <p:txBody>
          <a:bodyPr lIns="0" tIns="0" rIns="0" bIns="0" anchor="ctr">
            <a:prstTxWarp prst="textNoShape">
              <a:avLst/>
            </a:prstTxWarp>
          </a:bodyPr>
          <a:lstStyle/>
          <a:p>
            <a:r>
              <a:rPr lang="en-US" sz="1800" dirty="0" err="1">
                <a:latin typeface="Bradley Hand ITC TT-Bold" pitchFamily="-107" charset="0"/>
                <a:ea typeface="Bradley Hand ITC TT-Bold" pitchFamily="-107" charset="0"/>
                <a:cs typeface="Bradley Hand ITC TT-Bold" pitchFamily="-107" charset="0"/>
                <a:sym typeface="Bradley Hand ITC TT-Bold" pitchFamily="-107" charset="0"/>
              </a:rPr>
              <a:t>PostDoc</a:t>
            </a:r>
            <a:r>
              <a:rPr lang="en-US" sz="1800" dirty="0">
                <a:latin typeface="Bradley Hand ITC TT-Bold" pitchFamily="-107" charset="0"/>
                <a:ea typeface="Bradley Hand ITC TT-Bold" pitchFamily="-107" charset="0"/>
                <a:cs typeface="Bradley Hand ITC TT-Bold" pitchFamily="-107" charset="0"/>
                <a:sym typeface="Bradley Hand ITC TT-Bold" pitchFamily="-107" charset="0"/>
              </a:rPr>
              <a:t> (After....)</a:t>
            </a:r>
          </a:p>
        </p:txBody>
      </p:sp>
      <p:sp>
        <p:nvSpPr>
          <p:cNvPr id="13" name="Rectangle 1033">
            <a:extLst>
              <a:ext uri="{FF2B5EF4-FFF2-40B4-BE49-F238E27FC236}">
                <a16:creationId xmlns:a16="http://schemas.microsoft.com/office/drawing/2014/main" id="{C4D92162-E345-754C-9CB7-F40570408EF2}"/>
              </a:ext>
            </a:extLst>
          </p:cNvPr>
          <p:cNvSpPr>
            <a:spLocks/>
          </p:cNvSpPr>
          <p:nvPr/>
        </p:nvSpPr>
        <p:spPr bwMode="auto">
          <a:xfrm>
            <a:off x="4795739" y="1723278"/>
            <a:ext cx="454991" cy="430887"/>
          </a:xfrm>
          <a:prstGeom prst="rect">
            <a:avLst/>
          </a:prstGeom>
          <a:noFill/>
          <a:ln w="12700">
            <a:noFill/>
            <a:miter lim="800000"/>
            <a:headEnd/>
            <a:tailEnd/>
          </a:ln>
        </p:spPr>
        <p:txBody>
          <a:bodyPr wrap="square" lIns="0" tIns="0" rIns="0" bIns="0" anchor="ctr">
            <a:prstTxWarp prst="textNoShape">
              <a:avLst/>
            </a:prstTxWarp>
            <a:spAutoFit/>
          </a:bodyPr>
          <a:lstStyle/>
          <a:p>
            <a:r>
              <a:rPr lang="en-US" sz="2800">
                <a:solidFill>
                  <a:srgbClr val="343434"/>
                </a:solidFill>
                <a:latin typeface="Bradley Hand ITC TT-Bold" pitchFamily="-107" charset="0"/>
                <a:ea typeface="Bradley Hand ITC TT-Bold" pitchFamily="-107" charset="0"/>
                <a:cs typeface="Bradley Hand ITC TT-Bold" pitchFamily="-107" charset="0"/>
                <a:sym typeface="Bradley Hand ITC TT-Bold" pitchFamily="-107" charset="0"/>
              </a:rPr>
              <a:t>PI</a:t>
            </a:r>
          </a:p>
        </p:txBody>
      </p:sp>
      <p:grpSp>
        <p:nvGrpSpPr>
          <p:cNvPr id="14" name="Group 1034">
            <a:extLst>
              <a:ext uri="{FF2B5EF4-FFF2-40B4-BE49-F238E27FC236}">
                <a16:creationId xmlns:a16="http://schemas.microsoft.com/office/drawing/2014/main" id="{E4BB91F2-627A-9446-83E1-577E6A55EB7F}"/>
              </a:ext>
            </a:extLst>
          </p:cNvPr>
          <p:cNvGrpSpPr>
            <a:grpSpLocks/>
          </p:cNvGrpSpPr>
          <p:nvPr/>
        </p:nvGrpSpPr>
        <p:grpSpPr bwMode="auto">
          <a:xfrm>
            <a:off x="4152532" y="1410097"/>
            <a:ext cx="2097746" cy="372333"/>
            <a:chOff x="-20" y="147"/>
            <a:chExt cx="876" cy="245"/>
          </a:xfrm>
        </p:grpSpPr>
        <p:sp>
          <p:nvSpPr>
            <p:cNvPr id="15" name="Line 1035">
              <a:extLst>
                <a:ext uri="{FF2B5EF4-FFF2-40B4-BE49-F238E27FC236}">
                  <a16:creationId xmlns:a16="http://schemas.microsoft.com/office/drawing/2014/main" id="{E38E8668-DDAE-3F4A-93BC-F2B71824122D}"/>
                </a:ext>
              </a:extLst>
            </p:cNvPr>
            <p:cNvSpPr>
              <a:spLocks noChangeShapeType="1"/>
            </p:cNvSpPr>
            <p:nvPr/>
          </p:nvSpPr>
          <p:spPr bwMode="auto">
            <a:xfrm flipH="1">
              <a:off x="-20" y="147"/>
              <a:ext cx="746" cy="54"/>
            </a:xfrm>
            <a:prstGeom prst="line">
              <a:avLst/>
            </a:prstGeom>
            <a:noFill/>
            <a:ln w="25400">
              <a:solidFill>
                <a:srgbClr val="D90B00"/>
              </a:solidFill>
              <a:round/>
              <a:headEnd/>
              <a:tailEnd/>
            </a:ln>
          </p:spPr>
          <p:txBody>
            <a:bodyPr>
              <a:prstTxWarp prst="textNoShape">
                <a:avLst/>
              </a:prstTxWarp>
            </a:bodyPr>
            <a:lstStyle/>
            <a:p>
              <a:endParaRPr lang="en-US"/>
            </a:p>
          </p:txBody>
        </p:sp>
        <p:sp>
          <p:nvSpPr>
            <p:cNvPr id="16" name="Rectangle 1036">
              <a:extLst>
                <a:ext uri="{FF2B5EF4-FFF2-40B4-BE49-F238E27FC236}">
                  <a16:creationId xmlns:a16="http://schemas.microsoft.com/office/drawing/2014/main" id="{CA165BDA-1ADA-5644-A2D0-E73E9034096F}"/>
                </a:ext>
              </a:extLst>
            </p:cNvPr>
            <p:cNvSpPr>
              <a:spLocks/>
            </p:cNvSpPr>
            <p:nvPr/>
          </p:nvSpPr>
          <p:spPr bwMode="auto">
            <a:xfrm>
              <a:off x="63" y="219"/>
              <a:ext cx="793" cy="173"/>
            </a:xfrm>
            <a:prstGeom prst="rect">
              <a:avLst/>
            </a:prstGeom>
            <a:noFill/>
            <a:ln w="12700">
              <a:noFill/>
              <a:miter lim="800000"/>
              <a:headEnd/>
              <a:tailEnd/>
            </a:ln>
          </p:spPr>
          <p:txBody>
            <a:bodyPr wrap="none" lIns="0" tIns="0" rIns="0" bIns="0" anchor="ctr">
              <a:prstTxWarp prst="textNoShape">
                <a:avLst/>
              </a:prstTxWarp>
              <a:spAutoFit/>
            </a:bodyPr>
            <a:lstStyle/>
            <a:p>
              <a:r>
                <a:rPr lang="en-US" sz="1800" dirty="0">
                  <a:solidFill>
                    <a:srgbClr val="D90B00"/>
                  </a:solidFill>
                  <a:latin typeface="Bradley Hand ITC TT-Bold" pitchFamily="-107" charset="0"/>
                  <a:ea typeface="Bradley Hand ITC TT-Bold" pitchFamily="-107" charset="0"/>
                  <a:cs typeface="Bradley Hand ITC TT-Bold" pitchFamily="-107" charset="0"/>
                  <a:sym typeface="Bradley Hand ITC TT-Bold" pitchFamily="-107" charset="0"/>
                </a:rPr>
                <a:t>an academic</a:t>
              </a:r>
            </a:p>
          </p:txBody>
        </p:sp>
      </p:grpSp>
    </p:spTree>
    <p:extLst>
      <p:ext uri="{BB962C8B-B14F-4D97-AF65-F5344CB8AC3E}">
        <p14:creationId xmlns:p14="http://schemas.microsoft.com/office/powerpoint/2010/main" val="24894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9" grpId="0" autoUpdateAnimBg="0"/>
      <p:bldP spid="10" grpId="0" autoUpdateAnimBg="0"/>
      <p:bldP spid="11" grpId="0" autoUpdateAnimBg="0"/>
      <p:bldP spid="12" grpId="0" autoUpdateAnimBg="0"/>
      <p:bldP spid="1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pyramid effect</a:t>
            </a:r>
          </a:p>
          <a:p>
            <a:r>
              <a:rPr lang="en-US" sz="2800" dirty="0">
                <a:solidFill>
                  <a:schemeClr val="bg1">
                    <a:lumMod val="50000"/>
                  </a:schemeClr>
                </a:solidFill>
              </a:rPr>
              <a:t>our peer group gets better and better…</a:t>
            </a:r>
          </a:p>
        </p:txBody>
      </p:sp>
      <p:pic>
        <p:nvPicPr>
          <p:cNvPr id="17" name="Picture 16">
            <a:extLst>
              <a:ext uri="{FF2B5EF4-FFF2-40B4-BE49-F238E27FC236}">
                <a16:creationId xmlns:a16="http://schemas.microsoft.com/office/drawing/2014/main" id="{A248ED73-6CB2-4349-B9A2-EAFC5D2AD8CE}"/>
              </a:ext>
            </a:extLst>
          </p:cNvPr>
          <p:cNvPicPr>
            <a:picLocks noChangeAspect="1"/>
          </p:cNvPicPr>
          <p:nvPr/>
        </p:nvPicPr>
        <p:blipFill>
          <a:blip r:embed="rId2"/>
          <a:stretch>
            <a:fillRect/>
          </a:stretch>
        </p:blipFill>
        <p:spPr>
          <a:xfrm>
            <a:off x="1175820" y="1653089"/>
            <a:ext cx="7200900" cy="4800600"/>
          </a:xfrm>
          <a:prstGeom prst="rect">
            <a:avLst/>
          </a:prstGeom>
        </p:spPr>
      </p:pic>
    </p:spTree>
    <p:extLst>
      <p:ext uri="{BB962C8B-B14F-4D97-AF65-F5344CB8AC3E}">
        <p14:creationId xmlns:p14="http://schemas.microsoft.com/office/powerpoint/2010/main" val="631498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imposter syndrome</a:t>
            </a:r>
          </a:p>
          <a:p>
            <a:r>
              <a:rPr lang="en-US" sz="2800" dirty="0">
                <a:solidFill>
                  <a:schemeClr val="bg1">
                    <a:lumMod val="50000"/>
                  </a:schemeClr>
                </a:solidFill>
              </a:rPr>
              <a:t>pretty much sucks</a:t>
            </a:r>
          </a:p>
        </p:txBody>
      </p:sp>
      <p:sp>
        <p:nvSpPr>
          <p:cNvPr id="4" name="Content Placeholder 2">
            <a:extLst>
              <a:ext uri="{FF2B5EF4-FFF2-40B4-BE49-F238E27FC236}">
                <a16:creationId xmlns:a16="http://schemas.microsoft.com/office/drawing/2014/main" id="{C5C110AC-6006-F041-A612-5B022C35F50C}"/>
              </a:ext>
            </a:extLst>
          </p:cNvPr>
          <p:cNvSpPr txBox="1">
            <a:spLocks/>
          </p:cNvSpPr>
          <p:nvPr/>
        </p:nvSpPr>
        <p:spPr>
          <a:xfrm>
            <a:off x="344077" y="1714107"/>
            <a:ext cx="8092911" cy="4205926"/>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just">
              <a:spcBef>
                <a:spcPts val="800"/>
              </a:spcBef>
            </a:pPr>
            <a:r>
              <a:rPr lang="en-US" sz="2800" dirty="0"/>
              <a:t>It can make you less inclined to compete for advanced positions (such as postdocs or faculty positions). </a:t>
            </a:r>
          </a:p>
          <a:p>
            <a:pPr algn="just">
              <a:spcBef>
                <a:spcPts val="800"/>
              </a:spcBef>
            </a:pPr>
            <a:endParaRPr lang="en-US" sz="2800" dirty="0"/>
          </a:p>
          <a:p>
            <a:pPr algn="just">
              <a:spcBef>
                <a:spcPts val="800"/>
              </a:spcBef>
            </a:pPr>
            <a:r>
              <a:rPr lang="en-US" sz="2800" dirty="0"/>
              <a:t>It can instill a fear to pursue new ideas and to take scientific risks. </a:t>
            </a:r>
          </a:p>
          <a:p>
            <a:pPr algn="just">
              <a:spcBef>
                <a:spcPts val="800"/>
              </a:spcBef>
            </a:pPr>
            <a:endParaRPr lang="en-US" sz="2800" dirty="0"/>
          </a:p>
          <a:p>
            <a:pPr algn="just">
              <a:spcBef>
                <a:spcPts val="800"/>
              </a:spcBef>
            </a:pPr>
            <a:r>
              <a:rPr lang="en-US" sz="2800" dirty="0"/>
              <a:t>It can make you reticent about offering potentially valuable insights, ideas, opinions and solutions to problems for fear of being wrong or exposing your “ignorance.” </a:t>
            </a:r>
          </a:p>
          <a:p>
            <a:pPr algn="just">
              <a:spcBef>
                <a:spcPts val="800"/>
              </a:spcBef>
            </a:pPr>
            <a:endParaRPr lang="en-US" sz="2800" dirty="0"/>
          </a:p>
          <a:p>
            <a:pPr algn="just">
              <a:spcBef>
                <a:spcPts val="800"/>
              </a:spcBef>
            </a:pPr>
            <a:r>
              <a:rPr lang="en-US" sz="2800" dirty="0"/>
              <a:t>It can prevent you from asking questions… hence block your learning and advancement</a:t>
            </a:r>
          </a:p>
        </p:txBody>
      </p:sp>
    </p:spTree>
    <p:extLst>
      <p:ext uri="{BB962C8B-B14F-4D97-AF65-F5344CB8AC3E}">
        <p14:creationId xmlns:p14="http://schemas.microsoft.com/office/powerpoint/2010/main" val="22901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FEA00-F004-A34D-8A1B-CC995096EC65}"/>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imposter syndrome</a:t>
            </a:r>
          </a:p>
          <a:p>
            <a:r>
              <a:rPr lang="en-US" sz="2800" dirty="0">
                <a:solidFill>
                  <a:schemeClr val="bg1">
                    <a:lumMod val="50000"/>
                  </a:schemeClr>
                </a:solidFill>
              </a:rPr>
              <a:t>pretty much sucks</a:t>
            </a:r>
          </a:p>
        </p:txBody>
      </p:sp>
      <p:sp>
        <p:nvSpPr>
          <p:cNvPr id="4" name="Content Placeholder 2">
            <a:extLst>
              <a:ext uri="{FF2B5EF4-FFF2-40B4-BE49-F238E27FC236}">
                <a16:creationId xmlns:a16="http://schemas.microsoft.com/office/drawing/2014/main" id="{C5C110AC-6006-F041-A612-5B022C35F50C}"/>
              </a:ext>
            </a:extLst>
          </p:cNvPr>
          <p:cNvSpPr txBox="1">
            <a:spLocks/>
          </p:cNvSpPr>
          <p:nvPr/>
        </p:nvSpPr>
        <p:spPr>
          <a:xfrm>
            <a:off x="344077" y="1714107"/>
            <a:ext cx="8092911" cy="4205926"/>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just">
              <a:spcBef>
                <a:spcPts val="800"/>
              </a:spcBef>
            </a:pPr>
            <a:r>
              <a:rPr lang="en-US" sz="2800" dirty="0"/>
              <a:t>It can make you prone to procrastination. This often causes delays in graduation of students.</a:t>
            </a:r>
          </a:p>
          <a:p>
            <a:pPr algn="just">
              <a:spcBef>
                <a:spcPts val="800"/>
              </a:spcBef>
            </a:pPr>
            <a:endParaRPr lang="en-US" sz="2800" dirty="0"/>
          </a:p>
          <a:p>
            <a:pPr algn="just">
              <a:spcBef>
                <a:spcPts val="800"/>
              </a:spcBef>
            </a:pPr>
            <a:r>
              <a:rPr lang="en-US" sz="2800" dirty="0"/>
              <a:t>It can cause stress-related problems leading to disease. </a:t>
            </a:r>
            <a:r>
              <a:rPr lang="en-US" sz="2800" dirty="0" err="1"/>
              <a:t>M.Sc</a:t>
            </a:r>
            <a:r>
              <a:rPr lang="en-US" sz="2800" dirty="0"/>
              <a:t> and PhD students are under VERY high risk for psychological stress</a:t>
            </a:r>
          </a:p>
          <a:p>
            <a:pPr algn="just">
              <a:spcBef>
                <a:spcPts val="800"/>
              </a:spcBef>
            </a:pPr>
            <a:endParaRPr lang="en-US" sz="2800" dirty="0"/>
          </a:p>
          <a:p>
            <a:pPr algn="just">
              <a:spcBef>
                <a:spcPts val="800"/>
              </a:spcBef>
            </a:pPr>
            <a:r>
              <a:rPr lang="en-US" sz="2800" dirty="0"/>
              <a:t>It makes you more likely to see constructive criticism as proof of your ineptitude, rather than using it to improve skills and knowledge. </a:t>
            </a:r>
          </a:p>
        </p:txBody>
      </p:sp>
    </p:spTree>
    <p:extLst>
      <p:ext uri="{BB962C8B-B14F-4D97-AF65-F5344CB8AC3E}">
        <p14:creationId xmlns:p14="http://schemas.microsoft.com/office/powerpoint/2010/main" val="157841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OSTOR T SHIRTS from Zazzle.pdf">
            <a:extLst>
              <a:ext uri="{FF2B5EF4-FFF2-40B4-BE49-F238E27FC236}">
                <a16:creationId xmlns:a16="http://schemas.microsoft.com/office/drawing/2014/main" id="{10F7D0FB-C8CA-FB4A-A795-8BDB4247C10E}"/>
              </a:ext>
            </a:extLst>
          </p:cNvPr>
          <p:cNvPicPr>
            <a:picLocks noChangeAspect="1"/>
          </p:cNvPicPr>
          <p:nvPr/>
        </p:nvPicPr>
        <p:blipFill>
          <a:blip r:embed="rId2"/>
          <a:srcRect b="13333"/>
          <a:stretch>
            <a:fillRect/>
          </a:stretch>
        </p:blipFill>
        <p:spPr>
          <a:xfrm>
            <a:off x="2205455" y="914400"/>
            <a:ext cx="4846211" cy="5943600"/>
          </a:xfrm>
          <a:prstGeom prst="rect">
            <a:avLst/>
          </a:prstGeom>
        </p:spPr>
      </p:pic>
      <p:sp>
        <p:nvSpPr>
          <p:cNvPr id="3" name="Rectangle 2">
            <a:extLst>
              <a:ext uri="{FF2B5EF4-FFF2-40B4-BE49-F238E27FC236}">
                <a16:creationId xmlns:a16="http://schemas.microsoft.com/office/drawing/2014/main" id="{82694F62-5D43-F446-8DF8-46331FC41276}"/>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Helvetica"/>
                <a:cs typeface="Helvetica"/>
              </a:rPr>
              <a:t>imposter syndrome</a:t>
            </a:r>
          </a:p>
          <a:p>
            <a:r>
              <a:rPr lang="en-US" sz="2800" dirty="0">
                <a:solidFill>
                  <a:schemeClr val="bg1">
                    <a:lumMod val="50000"/>
                  </a:schemeClr>
                </a:solidFill>
              </a:rPr>
              <a:t>what to do?</a:t>
            </a:r>
          </a:p>
        </p:txBody>
      </p:sp>
    </p:spTree>
    <p:extLst>
      <p:ext uri="{BB962C8B-B14F-4D97-AF65-F5344CB8AC3E}">
        <p14:creationId xmlns:p14="http://schemas.microsoft.com/office/powerpoint/2010/main" val="323044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26699</TotalTime>
  <Words>1059</Words>
  <Application>Microsoft Macintosh PowerPoint</Application>
  <PresentationFormat>On-screen Show (4:3)</PresentationFormat>
  <Paragraphs>118</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Avenir Roman</vt:lpstr>
      <vt:lpstr>Bradley Hand ITC TT-Bold</vt:lpstr>
      <vt:lpstr>Calibri</vt:lpstr>
      <vt:lpstr>Calibri Light</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T McManus</dc:creator>
  <cp:lastModifiedBy>Microsoft Office User</cp:lastModifiedBy>
  <cp:revision>730</cp:revision>
  <dcterms:created xsi:type="dcterms:W3CDTF">2014-04-02T00:19:28Z</dcterms:created>
  <dcterms:modified xsi:type="dcterms:W3CDTF">2019-02-15T06:00:36Z</dcterms:modified>
</cp:coreProperties>
</file>