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1425" r:id="rId2"/>
    <p:sldId id="1249" r:id="rId3"/>
    <p:sldId id="1260" r:id="rId4"/>
    <p:sldId id="1295" r:id="rId5"/>
    <p:sldId id="340" r:id="rId6"/>
    <p:sldId id="1426" r:id="rId7"/>
    <p:sldId id="1421" r:id="rId8"/>
    <p:sldId id="1296" r:id="rId9"/>
    <p:sldId id="1297" r:id="rId10"/>
    <p:sldId id="1422" r:id="rId11"/>
    <p:sldId id="1301" r:id="rId12"/>
    <p:sldId id="1298" r:id="rId13"/>
    <p:sldId id="1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p:restoredTop sz="97013"/>
  </p:normalViewPr>
  <p:slideViewPr>
    <p:cSldViewPr snapToGrid="0" snapToObjects="1">
      <p:cViewPr varScale="1">
        <p:scale>
          <a:sx n="160" d="100"/>
          <a:sy n="160" d="100"/>
        </p:scale>
        <p:origin x="3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3B224-56AF-BF4C-9019-35144C524B8D}" type="datetimeFigureOut">
              <a:rPr lang="en-US" smtClean="0"/>
              <a:t>7/30/20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E7B28-2DCE-9849-A84B-7C3A65D136D7}" type="slidenum">
              <a:rPr lang="en-US" smtClean="0"/>
              <a:t>‹#›</a:t>
            </a:fld>
            <a:endParaRPr lang="en-US"/>
          </a:p>
        </p:txBody>
      </p:sp>
    </p:spTree>
    <p:extLst>
      <p:ext uri="{BB962C8B-B14F-4D97-AF65-F5344CB8AC3E}">
        <p14:creationId xmlns:p14="http://schemas.microsoft.com/office/powerpoint/2010/main" val="4246833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5255CF17-996A-8547-AB0E-0EB4FC884F55}"/>
              </a:ext>
            </a:extLst>
          </p:cNvPr>
          <p:cNvSpPr>
            <a:spLocks noGrp="1" noRot="1" noChangeAspect="1"/>
          </p:cNvSpPr>
          <p:nvPr>
            <p:ph type="sldImg"/>
          </p:nvPr>
        </p:nvSpPr>
        <p:spPr>
          <a:ln/>
        </p:spPr>
      </p:sp>
      <p:sp>
        <p:nvSpPr>
          <p:cNvPr id="108546" name="Notes Placeholder 2">
            <a:extLst>
              <a:ext uri="{FF2B5EF4-FFF2-40B4-BE49-F238E27FC236}">
                <a16:creationId xmlns:a16="http://schemas.microsoft.com/office/drawing/2014/main" id="{A481AC6B-E1D2-F440-8CC9-0B6A570FD7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b="0" i="0" kern="1200" dirty="0">
              <a:solidFill>
                <a:schemeClr val="tx1"/>
              </a:solidFill>
              <a:effectLst/>
              <a:latin typeface="+mn-lt"/>
              <a:ea typeface="+mn-ea"/>
              <a:cs typeface="+mn-cs"/>
            </a:endParaRPr>
          </a:p>
        </p:txBody>
      </p:sp>
      <p:sp>
        <p:nvSpPr>
          <p:cNvPr id="108547" name="Slide Number Placeholder 3">
            <a:extLst>
              <a:ext uri="{FF2B5EF4-FFF2-40B4-BE49-F238E27FC236}">
                <a16:creationId xmlns:a16="http://schemas.microsoft.com/office/drawing/2014/main" id="{72FBEA2E-304E-C14A-ACE2-78E8E94B59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29F31BA-BDC7-5140-B9A6-8001B9535BB0}" type="slidenum">
              <a:rPr lang="en-US" altLang="en-US" sz="1200"/>
              <a:pPr eaLnBrk="1" hangingPunct="1"/>
              <a:t>1</a:t>
            </a:fld>
            <a:endParaRPr lang="en-US" altLang="en-US" sz="1200"/>
          </a:p>
        </p:txBody>
      </p:sp>
    </p:spTree>
    <p:extLst>
      <p:ext uri="{BB962C8B-B14F-4D97-AF65-F5344CB8AC3E}">
        <p14:creationId xmlns:p14="http://schemas.microsoft.com/office/powerpoint/2010/main" val="207119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2</a:t>
            </a:fld>
            <a:endParaRPr lang="en-US" dirty="0"/>
          </a:p>
        </p:txBody>
      </p:sp>
    </p:spTree>
    <p:extLst>
      <p:ext uri="{BB962C8B-B14F-4D97-AF65-F5344CB8AC3E}">
        <p14:creationId xmlns:p14="http://schemas.microsoft.com/office/powerpoint/2010/main" val="16768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give an up-front acknowledgement of the folks in the lab who are working hard to advance basic science.  I may refer to them during my presentation but </a:t>
            </a:r>
          </a:p>
        </p:txBody>
      </p:sp>
      <p:sp>
        <p:nvSpPr>
          <p:cNvPr id="4" name="Slide Number Placeholder 3"/>
          <p:cNvSpPr>
            <a:spLocks noGrp="1"/>
          </p:cNvSpPr>
          <p:nvPr>
            <p:ph type="sldNum" sz="quarter" idx="5"/>
          </p:nvPr>
        </p:nvSpPr>
        <p:spPr/>
        <p:txBody>
          <a:bodyPr/>
          <a:lstStyle/>
          <a:p>
            <a:fld id="{B3981FC6-C8AA-7940-8A7C-E3E266B29C15}" type="slidenum">
              <a:rPr lang="en-US" smtClean="0"/>
              <a:pPr/>
              <a:t>5</a:t>
            </a:fld>
            <a:endParaRPr lang="en-US" dirty="0"/>
          </a:p>
        </p:txBody>
      </p:sp>
    </p:spTree>
    <p:extLst>
      <p:ext uri="{BB962C8B-B14F-4D97-AF65-F5344CB8AC3E}">
        <p14:creationId xmlns:p14="http://schemas.microsoft.com/office/powerpoint/2010/main" val="34229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5255CF17-996A-8547-AB0E-0EB4FC884F55}"/>
              </a:ext>
            </a:extLst>
          </p:cNvPr>
          <p:cNvSpPr>
            <a:spLocks noGrp="1" noRot="1" noChangeAspect="1"/>
          </p:cNvSpPr>
          <p:nvPr>
            <p:ph type="sldImg"/>
          </p:nvPr>
        </p:nvSpPr>
        <p:spPr>
          <a:ln/>
        </p:spPr>
      </p:sp>
      <p:sp>
        <p:nvSpPr>
          <p:cNvPr id="108546" name="Notes Placeholder 2">
            <a:extLst>
              <a:ext uri="{FF2B5EF4-FFF2-40B4-BE49-F238E27FC236}">
                <a16:creationId xmlns:a16="http://schemas.microsoft.com/office/drawing/2014/main" id="{A481AC6B-E1D2-F440-8CC9-0B6A570FD7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t>I know a lot of us have been stressed and horrified with racial divide prompted by police brutality and veritable murder of our citizens.</a:t>
            </a:r>
          </a:p>
          <a:p>
            <a:endParaRPr lang="en-US" sz="1800" dirty="0"/>
          </a:p>
          <a:p>
            <a:r>
              <a:rPr lang="en-US" sz="1800" dirty="0"/>
              <a:t>I hope all of you had the opportunity to attend last Friday’s town hall.  It was incredibly touching to hear the stories and experiences.  I am proud to be part of a community that is </a:t>
            </a:r>
            <a:r>
              <a:rPr lang="en-US" sz="1200" b="0" i="0" u="none" strike="noStrike" kern="1200" dirty="0">
                <a:solidFill>
                  <a:schemeClr val="tx1"/>
                </a:solidFill>
                <a:effectLst/>
                <a:latin typeface="Century Gothic" panose="020B0502020202020204" pitchFamily="34" charset="0"/>
                <a:ea typeface="+mn-ea"/>
                <a:cs typeface="+mn-cs"/>
              </a:rPr>
              <a:t>working together to make a difference.</a:t>
            </a:r>
          </a:p>
          <a:p>
            <a:endParaRPr lang="en-US" sz="1200" b="0" i="0" u="none" strike="noStrike" kern="1200" dirty="0">
              <a:solidFill>
                <a:schemeClr val="tx1"/>
              </a:solidFill>
              <a:effectLst/>
              <a:latin typeface="Century Gothic" panose="020B0502020202020204" pitchFamily="34" charset="0"/>
              <a:ea typeface="+mn-ea"/>
              <a:cs typeface="+mn-cs"/>
            </a:endParaRPr>
          </a:p>
          <a:p>
            <a:r>
              <a:rPr lang="en-US" sz="1800" dirty="0"/>
              <a:t>Proud to say we have PRIDE.  </a:t>
            </a:r>
            <a:r>
              <a:rPr lang="en-US" sz="1800" b="0" i="0" kern="1200" dirty="0">
                <a:solidFill>
                  <a:schemeClr val="tx1"/>
                </a:solidFill>
                <a:effectLst/>
                <a:latin typeface="Century Gothic" panose="020B0502020202020204" pitchFamily="34" charset="0"/>
                <a:ea typeface="+mn-ea"/>
                <a:cs typeface="+mn-cs"/>
              </a:rPr>
              <a:t>Professionalism, Respect, Integrity, Diversity and Excellence</a:t>
            </a:r>
            <a:endParaRPr lang="en-US" sz="1800" dirty="0"/>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I wanted to dedicate this lecture to the members of our community who fight on the front lines– not just for COVID19, but for all of us who promote Diversity and Equality.</a:t>
            </a:r>
          </a:p>
        </p:txBody>
      </p:sp>
      <p:sp>
        <p:nvSpPr>
          <p:cNvPr id="108547" name="Slide Number Placeholder 3">
            <a:extLst>
              <a:ext uri="{FF2B5EF4-FFF2-40B4-BE49-F238E27FC236}">
                <a16:creationId xmlns:a16="http://schemas.microsoft.com/office/drawing/2014/main" id="{72FBEA2E-304E-C14A-ACE2-78E8E94B59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29F31BA-BDC7-5140-B9A6-8001B9535BB0}" type="slidenum">
              <a:rPr lang="en-US" altLang="en-US" sz="1200"/>
              <a:pPr eaLnBrk="1" hangingPunct="1"/>
              <a:t>6</a:t>
            </a:fld>
            <a:endParaRPr lang="en-US" altLang="en-US" sz="1200"/>
          </a:p>
        </p:txBody>
      </p:sp>
    </p:spTree>
    <p:extLst>
      <p:ext uri="{BB962C8B-B14F-4D97-AF65-F5344CB8AC3E}">
        <p14:creationId xmlns:p14="http://schemas.microsoft.com/office/powerpoint/2010/main" val="258480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5255CF17-996A-8547-AB0E-0EB4FC884F55}"/>
              </a:ext>
            </a:extLst>
          </p:cNvPr>
          <p:cNvSpPr>
            <a:spLocks noGrp="1" noRot="1" noChangeAspect="1"/>
          </p:cNvSpPr>
          <p:nvPr>
            <p:ph type="sldImg"/>
          </p:nvPr>
        </p:nvSpPr>
        <p:spPr>
          <a:ln/>
        </p:spPr>
      </p:sp>
      <p:sp>
        <p:nvSpPr>
          <p:cNvPr id="108546" name="Notes Placeholder 2">
            <a:extLst>
              <a:ext uri="{FF2B5EF4-FFF2-40B4-BE49-F238E27FC236}">
                <a16:creationId xmlns:a16="http://schemas.microsoft.com/office/drawing/2014/main" id="{A481AC6B-E1D2-F440-8CC9-0B6A570FD7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t>I know a lot of us have been stressed and horrified with racial divide prompted by police brutality and veritable murder of our citizens.</a:t>
            </a:r>
          </a:p>
          <a:p>
            <a:endParaRPr lang="en-US" sz="1800" dirty="0"/>
          </a:p>
          <a:p>
            <a:r>
              <a:rPr lang="en-US" sz="1800" dirty="0"/>
              <a:t>I hope all of you had the opportunity to attend last Friday’s town hall.  It was incredibly touching to hear the stories and experiences.  I am proud to be part of a community that is </a:t>
            </a:r>
            <a:r>
              <a:rPr lang="en-US" sz="1200" b="0" i="0" u="none" strike="noStrike" kern="1200" dirty="0">
                <a:solidFill>
                  <a:schemeClr val="tx1"/>
                </a:solidFill>
                <a:effectLst/>
                <a:latin typeface="Century Gothic" panose="020B0502020202020204" pitchFamily="34" charset="0"/>
                <a:ea typeface="+mn-ea"/>
                <a:cs typeface="+mn-cs"/>
              </a:rPr>
              <a:t>working together to make a difference.</a:t>
            </a:r>
          </a:p>
          <a:p>
            <a:endParaRPr lang="en-US" sz="1200" b="0" i="0" u="none" strike="noStrike" kern="1200" dirty="0">
              <a:solidFill>
                <a:schemeClr val="tx1"/>
              </a:solidFill>
              <a:effectLst/>
              <a:latin typeface="Century Gothic" panose="020B0502020202020204" pitchFamily="34" charset="0"/>
              <a:ea typeface="+mn-ea"/>
              <a:cs typeface="+mn-cs"/>
            </a:endParaRPr>
          </a:p>
          <a:p>
            <a:r>
              <a:rPr lang="en-US" sz="1800" dirty="0"/>
              <a:t>Proud to say we have PRIDE.  </a:t>
            </a:r>
            <a:r>
              <a:rPr lang="en-US" sz="1800" b="0" i="0" kern="1200" dirty="0">
                <a:solidFill>
                  <a:schemeClr val="tx1"/>
                </a:solidFill>
                <a:effectLst/>
                <a:latin typeface="Century Gothic" panose="020B0502020202020204" pitchFamily="34" charset="0"/>
                <a:ea typeface="+mn-ea"/>
                <a:cs typeface="+mn-cs"/>
              </a:rPr>
              <a:t>Professionalism, Respect, Integrity, Diversity and Excellence</a:t>
            </a:r>
            <a:endParaRPr lang="en-US" sz="1800" dirty="0"/>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I wanted to dedicate this lecture to the members of our community who fight on the front lines– not just for COVID19, but for all of us who promote Diversity and Equality.</a:t>
            </a:r>
          </a:p>
        </p:txBody>
      </p:sp>
      <p:sp>
        <p:nvSpPr>
          <p:cNvPr id="108547" name="Slide Number Placeholder 3">
            <a:extLst>
              <a:ext uri="{FF2B5EF4-FFF2-40B4-BE49-F238E27FC236}">
                <a16:creationId xmlns:a16="http://schemas.microsoft.com/office/drawing/2014/main" id="{72FBEA2E-304E-C14A-ACE2-78E8E94B59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29F31BA-BDC7-5140-B9A6-8001B9535BB0}" type="slidenum">
              <a:rPr lang="en-US" altLang="en-US" sz="1200"/>
              <a:pPr eaLnBrk="1" hangingPunct="1"/>
              <a:t>7</a:t>
            </a:fld>
            <a:endParaRPr lang="en-US" altLang="en-US" sz="1200"/>
          </a:p>
        </p:txBody>
      </p:sp>
    </p:spTree>
    <p:extLst>
      <p:ext uri="{BB962C8B-B14F-4D97-AF65-F5344CB8AC3E}">
        <p14:creationId xmlns:p14="http://schemas.microsoft.com/office/powerpoint/2010/main" val="249518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2B7715-041A-405B-9716-817CFD0E6A24}" type="slidenum">
              <a:rPr lang="en-US">
                <a:ea typeface="ＭＳ Ｐゴシック" pitchFamily="5" charset="-128"/>
                <a:cs typeface="ＭＳ Ｐゴシック" pitchFamily="5" charset="-128"/>
              </a:rPr>
              <a:pPr fontAlgn="base">
                <a:spcBef>
                  <a:spcPct val="0"/>
                </a:spcBef>
                <a:spcAft>
                  <a:spcPct val="0"/>
                </a:spcAft>
              </a:pPr>
              <a:t>10</a:t>
            </a:fld>
            <a:endParaRPr lang="en-US">
              <a:ea typeface="ＭＳ Ｐゴシック" pitchFamily="5" charset="-128"/>
              <a:cs typeface="ＭＳ Ｐゴシック" pitchFamily="5" charset="-128"/>
            </a:endParaRPr>
          </a:p>
        </p:txBody>
      </p:sp>
    </p:spTree>
    <p:extLst>
      <p:ext uri="{BB962C8B-B14F-4D97-AF65-F5344CB8AC3E}">
        <p14:creationId xmlns:p14="http://schemas.microsoft.com/office/powerpoint/2010/main" val="338983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01F0-881D-974C-92D8-93F695B18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27BDC0-B3EE-AC48-9FD6-61879CED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05EABC-E1F3-D64C-B681-FE91D2F974B3}"/>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5" name="Footer Placeholder 4">
            <a:extLst>
              <a:ext uri="{FF2B5EF4-FFF2-40B4-BE49-F238E27FC236}">
                <a16:creationId xmlns:a16="http://schemas.microsoft.com/office/drawing/2014/main" id="{D139BEDF-7223-C54B-8E82-F9872967F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84B4B-8645-744F-AD07-602FFBB4FDFF}"/>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1087598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5938-95CD-C946-B232-D7274880A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2E797-4313-0142-A3EF-1A7A8700E2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CF400-AA1D-CC4F-8B1C-6BFD8F982DA6}"/>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5" name="Footer Placeholder 4">
            <a:extLst>
              <a:ext uri="{FF2B5EF4-FFF2-40B4-BE49-F238E27FC236}">
                <a16:creationId xmlns:a16="http://schemas.microsoft.com/office/drawing/2014/main" id="{A17C14E1-1F30-F64F-BFC1-13E751F8A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B2865-7521-4F4E-AA94-50F2FE511193}"/>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234671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1C60B-C58F-754D-A824-B783BE5D4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25E6F9-D596-C24E-947C-15744BFD4B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0464B-9D2B-674E-A1C9-7D8A978AD54F}"/>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5" name="Footer Placeholder 4">
            <a:extLst>
              <a:ext uri="{FF2B5EF4-FFF2-40B4-BE49-F238E27FC236}">
                <a16:creationId xmlns:a16="http://schemas.microsoft.com/office/drawing/2014/main" id="{171DDAA3-65BB-0844-91CF-3B90A2224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FC5C1-6D2D-304B-8A31-6EB8D2536701}"/>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423004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7930-3621-BE46-8F12-960ACD678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9AFE04-1861-4D4C-980A-B49331C8B8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4FC1F-1176-C740-9B75-88AB45137509}"/>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5" name="Footer Placeholder 4">
            <a:extLst>
              <a:ext uri="{FF2B5EF4-FFF2-40B4-BE49-F238E27FC236}">
                <a16:creationId xmlns:a16="http://schemas.microsoft.com/office/drawing/2014/main" id="{21EC3452-2C07-D040-94C9-05B005370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3BF30-5F3D-4540-9E8B-9996CFA93A80}"/>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409326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6B1B-D0DF-1647-B857-1566A7ABD3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28945A-BB92-8147-8E76-B1448128A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A91DDA-D472-C54B-8505-AE752E8C22CA}"/>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5" name="Footer Placeholder 4">
            <a:extLst>
              <a:ext uri="{FF2B5EF4-FFF2-40B4-BE49-F238E27FC236}">
                <a16:creationId xmlns:a16="http://schemas.microsoft.com/office/drawing/2014/main" id="{31C582DD-8614-554D-9E13-AC8FAD855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1F15F-E1D0-5D48-8D6D-992BA7371CF2}"/>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354929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8EC5-D2BD-FC49-A0C6-0CF38316D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78469-1D33-4E43-B61E-744534AFFC2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0DDD5-5B7F-EB48-9F1B-02BE13936B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5C75D-AE81-6F45-98DF-21408EC6D639}"/>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6" name="Footer Placeholder 5">
            <a:extLst>
              <a:ext uri="{FF2B5EF4-FFF2-40B4-BE49-F238E27FC236}">
                <a16:creationId xmlns:a16="http://schemas.microsoft.com/office/drawing/2014/main" id="{A75FC8FD-4DC5-1B4D-BC8F-A6305D809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75E8C5-DAA9-4B44-83AF-88B4DD4DFD45}"/>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134173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C18D-C829-C141-BD12-6846BB47BC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DCC3A9-EAD8-4A44-943F-EDC6689BA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14EE11-7F24-B446-BF7E-3E71AACE1A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3D44E-9C1F-294D-B160-F28711FE5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072DA7-936A-FE47-876E-DFD91220B7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B6A05-2BE8-A64F-BCDD-1A971E7D8B24}"/>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8" name="Footer Placeholder 7">
            <a:extLst>
              <a:ext uri="{FF2B5EF4-FFF2-40B4-BE49-F238E27FC236}">
                <a16:creationId xmlns:a16="http://schemas.microsoft.com/office/drawing/2014/main" id="{7FC70C8F-9BE7-A844-91E7-247240A91F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2AFE1-DF9D-4E4E-A3CA-4CE70BD23A8C}"/>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404727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00AC-7C5B-CB49-A6C0-74AC1C924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E28F1A-0920-0A43-9FF8-E5D5EDEC9FF6}"/>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4" name="Footer Placeholder 3">
            <a:extLst>
              <a:ext uri="{FF2B5EF4-FFF2-40B4-BE49-F238E27FC236}">
                <a16:creationId xmlns:a16="http://schemas.microsoft.com/office/drawing/2014/main" id="{A706C14F-4D63-5C47-ADB9-5724CB6289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2A7DD-82A8-3743-B796-709962F8FD0E}"/>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420432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D0E2A-D68C-AC4F-B8A8-3116EC1A6EA6}"/>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3" name="Footer Placeholder 2">
            <a:extLst>
              <a:ext uri="{FF2B5EF4-FFF2-40B4-BE49-F238E27FC236}">
                <a16:creationId xmlns:a16="http://schemas.microsoft.com/office/drawing/2014/main" id="{5AC7F460-18A1-B84F-A4E3-3CBA67FB53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DC504-7F16-1C42-8823-200D7862DA11}"/>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2644046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753B-CCC0-B94E-B772-2B0732D57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77119-719D-E842-9FD3-2991B7C77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910DA-0C87-3944-AB1D-8E9A405FA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237B1D-4F3B-A043-8B80-5D3EE18CDD2D}"/>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6" name="Footer Placeholder 5">
            <a:extLst>
              <a:ext uri="{FF2B5EF4-FFF2-40B4-BE49-F238E27FC236}">
                <a16:creationId xmlns:a16="http://schemas.microsoft.com/office/drawing/2014/main" id="{9EFE49D0-06DA-584C-B44C-728D79BCD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61287-AA45-8348-878C-C79E1633B8F0}"/>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210262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024C-A24F-7648-BC66-FFA742087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01BAC-D291-1B44-9875-9999445446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18B190-19C3-EE44-9E5B-399EB8D79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E22D65-DF20-B14C-BF79-A10D6E2A584F}"/>
              </a:ext>
            </a:extLst>
          </p:cNvPr>
          <p:cNvSpPr>
            <a:spLocks noGrp="1"/>
          </p:cNvSpPr>
          <p:nvPr>
            <p:ph type="dt" sz="half" idx="10"/>
          </p:nvPr>
        </p:nvSpPr>
        <p:spPr/>
        <p:txBody>
          <a:bodyPr/>
          <a:lstStyle/>
          <a:p>
            <a:fld id="{D3E1DD46-7352-324A-B062-69DAF7BDCC94}" type="datetimeFigureOut">
              <a:rPr lang="en-US" smtClean="0"/>
              <a:t>7/30/20</a:t>
            </a:fld>
            <a:endParaRPr lang="en-US"/>
          </a:p>
        </p:txBody>
      </p:sp>
      <p:sp>
        <p:nvSpPr>
          <p:cNvPr id="6" name="Footer Placeholder 5">
            <a:extLst>
              <a:ext uri="{FF2B5EF4-FFF2-40B4-BE49-F238E27FC236}">
                <a16:creationId xmlns:a16="http://schemas.microsoft.com/office/drawing/2014/main" id="{339652A2-60E0-9347-A785-8A95C69B38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71FED-C1F2-374A-B860-7C58E5167078}"/>
              </a:ext>
            </a:extLst>
          </p:cNvPr>
          <p:cNvSpPr>
            <a:spLocks noGrp="1"/>
          </p:cNvSpPr>
          <p:nvPr>
            <p:ph type="sldNum" sz="quarter" idx="12"/>
          </p:nvPr>
        </p:nvSpPr>
        <p:spPr/>
        <p:txBody>
          <a:bodyPr/>
          <a:lstStyle/>
          <a:p>
            <a:fld id="{9F60AE3A-71DC-DB47-9B75-210CE3C01B34}" type="slidenum">
              <a:rPr lang="en-US" smtClean="0"/>
              <a:t>‹#›</a:t>
            </a:fld>
            <a:endParaRPr lang="en-US"/>
          </a:p>
        </p:txBody>
      </p:sp>
    </p:spTree>
    <p:extLst>
      <p:ext uri="{BB962C8B-B14F-4D97-AF65-F5344CB8AC3E}">
        <p14:creationId xmlns:p14="http://schemas.microsoft.com/office/powerpoint/2010/main" val="2037606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F90F80-576F-7F41-B769-83DF2C6747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FBB19-AE3F-124C-9400-2E04F8965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A84E0-A979-D24B-96D2-45B8DC053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1DD46-7352-324A-B062-69DAF7BDCC94}" type="datetimeFigureOut">
              <a:rPr lang="en-US" smtClean="0"/>
              <a:t>7/30/20</a:t>
            </a:fld>
            <a:endParaRPr lang="en-US"/>
          </a:p>
        </p:txBody>
      </p:sp>
      <p:sp>
        <p:nvSpPr>
          <p:cNvPr id="5" name="Footer Placeholder 4">
            <a:extLst>
              <a:ext uri="{FF2B5EF4-FFF2-40B4-BE49-F238E27FC236}">
                <a16:creationId xmlns:a16="http://schemas.microsoft.com/office/drawing/2014/main" id="{45A44258-453B-BA4C-91DF-09EDEC778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359E49-5DC6-E349-93CE-15312717EC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0AE3A-71DC-DB47-9B75-210CE3C01B34}" type="slidenum">
              <a:rPr lang="en-US" smtClean="0"/>
              <a:t>‹#›</a:t>
            </a:fld>
            <a:endParaRPr lang="en-US"/>
          </a:p>
        </p:txBody>
      </p:sp>
    </p:spTree>
    <p:extLst>
      <p:ext uri="{BB962C8B-B14F-4D97-AF65-F5344CB8AC3E}">
        <p14:creationId xmlns:p14="http://schemas.microsoft.com/office/powerpoint/2010/main" val="928158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hyperlink" Target="https://vrchat.com/" TargetMode="External"/><Relationship Id="rId3" Type="http://schemas.openxmlformats.org/officeDocument/2006/relationships/hyperlink" Target="https://engagevr.io/" TargetMode="External"/><Relationship Id="rId7" Type="http://schemas.openxmlformats.org/officeDocument/2006/relationships/hyperlink" Target="https://spatial.io/" TargetMode="External"/><Relationship Id="rId12"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hyperlink" Target="https://meetinvr.com/" TargetMode="External"/><Relationship Id="rId5" Type="http://schemas.openxmlformats.org/officeDocument/2006/relationships/hyperlink" Target="https://altvr.com/" TargetMode="External"/><Relationship Id="rId10" Type="http://schemas.openxmlformats.org/officeDocument/2006/relationships/image" Target="../media/image22.jpg"/><Relationship Id="rId4" Type="http://schemas.openxmlformats.org/officeDocument/2006/relationships/image" Target="../media/image19.png"/><Relationship Id="rId9" Type="http://schemas.openxmlformats.org/officeDocument/2006/relationships/hyperlink" Target="https://recroom.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eg"/><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png"/><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1DC53-D4F0-9646-AB2C-377FFB9F5526}"/>
              </a:ext>
            </a:extLst>
          </p:cNvPr>
          <p:cNvSpPr/>
          <p:nvPr/>
        </p:nvSpPr>
        <p:spPr>
          <a:xfrm>
            <a:off x="20239" y="14090"/>
            <a:ext cx="9262427" cy="646331"/>
          </a:xfrm>
          <a:prstGeom prst="rect">
            <a:avLst/>
          </a:prstGeom>
        </p:spPr>
        <p:txBody>
          <a:bodyPr wrap="square">
            <a:spAutoFit/>
          </a:bodyPr>
          <a:lstStyle/>
          <a:p>
            <a:r>
              <a:rPr lang="en-US" sz="3600" dirty="0">
                <a:solidFill>
                  <a:srgbClr val="558ED5"/>
                </a:solidFill>
                <a:latin typeface="Century Gothic" panose="020B0502020202020204" pitchFamily="34" charset="0"/>
                <a:cs typeface="Helvetica"/>
              </a:rPr>
              <a:t>10 minutes after?</a:t>
            </a:r>
          </a:p>
        </p:txBody>
      </p:sp>
      <p:sp>
        <p:nvSpPr>
          <p:cNvPr id="8" name="Rectangle 7">
            <a:extLst>
              <a:ext uri="{FF2B5EF4-FFF2-40B4-BE49-F238E27FC236}">
                <a16:creationId xmlns:a16="http://schemas.microsoft.com/office/drawing/2014/main" id="{5D2D4D31-F2FD-254B-BF5D-378E32437A30}"/>
              </a:ext>
            </a:extLst>
          </p:cNvPr>
          <p:cNvSpPr/>
          <p:nvPr/>
        </p:nvSpPr>
        <p:spPr>
          <a:xfrm>
            <a:off x="97408" y="562952"/>
            <a:ext cx="7956024" cy="523220"/>
          </a:xfrm>
          <a:prstGeom prst="rect">
            <a:avLst/>
          </a:prstGeom>
        </p:spPr>
        <p:txBody>
          <a:bodyPr wrap="none">
            <a:spAutoFit/>
          </a:bodyPr>
          <a:lstStyle/>
          <a:p>
            <a:r>
              <a:rPr lang="en-US" sz="2800" dirty="0">
                <a:solidFill>
                  <a:schemeClr val="bg1">
                    <a:lumMod val="50000"/>
                  </a:schemeClr>
                </a:solidFill>
                <a:latin typeface="Century Gothic" panose="020B0502020202020204" pitchFamily="34" charset="0"/>
              </a:rPr>
              <a:t>Nope. Just 5 minutes after.  We’re improving!</a:t>
            </a:r>
          </a:p>
        </p:txBody>
      </p:sp>
      <p:pic>
        <p:nvPicPr>
          <p:cNvPr id="3" name="Picture 2">
            <a:extLst>
              <a:ext uri="{FF2B5EF4-FFF2-40B4-BE49-F238E27FC236}">
                <a16:creationId xmlns:a16="http://schemas.microsoft.com/office/drawing/2014/main" id="{7DE93FC8-CC8F-CC48-A69E-CF3C95C60620}"/>
              </a:ext>
            </a:extLst>
          </p:cNvPr>
          <p:cNvPicPr>
            <a:picLocks noChangeAspect="1"/>
          </p:cNvPicPr>
          <p:nvPr/>
        </p:nvPicPr>
        <p:blipFill>
          <a:blip r:embed="rId3"/>
          <a:stretch>
            <a:fillRect/>
          </a:stretch>
        </p:blipFill>
        <p:spPr>
          <a:xfrm>
            <a:off x="514501" y="1240061"/>
            <a:ext cx="7051808" cy="5617940"/>
          </a:xfrm>
          <a:prstGeom prst="rect">
            <a:avLst/>
          </a:prstGeom>
        </p:spPr>
      </p:pic>
      <p:sp>
        <p:nvSpPr>
          <p:cNvPr id="9" name="Rectangle 8">
            <a:extLst>
              <a:ext uri="{FF2B5EF4-FFF2-40B4-BE49-F238E27FC236}">
                <a16:creationId xmlns:a16="http://schemas.microsoft.com/office/drawing/2014/main" id="{544C25A0-7861-994E-A4C7-6DE78E0E8691}"/>
              </a:ext>
            </a:extLst>
          </p:cNvPr>
          <p:cNvSpPr/>
          <p:nvPr/>
        </p:nvSpPr>
        <p:spPr>
          <a:xfrm>
            <a:off x="8887890" y="5503783"/>
            <a:ext cx="3304110" cy="1200329"/>
          </a:xfrm>
          <a:prstGeom prst="rect">
            <a:avLst/>
          </a:prstGeom>
        </p:spPr>
        <p:txBody>
          <a:bodyPr wrap="none">
            <a:spAutoFit/>
          </a:bodyPr>
          <a:lstStyle/>
          <a:p>
            <a:pPr algn="r"/>
            <a:r>
              <a:rPr lang="en-US" sz="2000" dirty="0">
                <a:solidFill>
                  <a:srgbClr val="558ED5"/>
                </a:solidFill>
                <a:latin typeface="Century Gothic" panose="020B0502020202020204" pitchFamily="34" charset="0"/>
              </a:rPr>
              <a:t>Here and Now</a:t>
            </a:r>
          </a:p>
          <a:p>
            <a:pPr algn="r"/>
            <a:r>
              <a:rPr lang="en-US" sz="2000" dirty="0">
                <a:solidFill>
                  <a:schemeClr val="bg1">
                    <a:lumMod val="50000"/>
                  </a:schemeClr>
                </a:solidFill>
                <a:latin typeface="Century Gothic" panose="020B0502020202020204" pitchFamily="34" charset="0"/>
              </a:rPr>
              <a:t>Michael T McManus, PhD</a:t>
            </a:r>
          </a:p>
          <a:p>
            <a:pPr algn="r"/>
            <a:r>
              <a:rPr lang="en-US" sz="1600" dirty="0">
                <a:solidFill>
                  <a:schemeClr val="bg1">
                    <a:lumMod val="50000"/>
                  </a:schemeClr>
                </a:solidFill>
                <a:latin typeface="Century Gothic" panose="020B0502020202020204" pitchFamily="34" charset="0"/>
              </a:rPr>
              <a:t>Professor, UCSF</a:t>
            </a:r>
          </a:p>
          <a:p>
            <a:pPr algn="r"/>
            <a:r>
              <a:rPr lang="en-US" sz="1600" dirty="0">
                <a:solidFill>
                  <a:schemeClr val="bg1">
                    <a:lumMod val="50000"/>
                  </a:schemeClr>
                </a:solidFill>
                <a:latin typeface="Century Gothic" panose="020B0502020202020204" pitchFamily="34" charset="0"/>
              </a:rPr>
              <a:t>Stella Coates Endowed Chair</a:t>
            </a:r>
          </a:p>
        </p:txBody>
      </p:sp>
    </p:spTree>
    <p:extLst>
      <p:ext uri="{BB962C8B-B14F-4D97-AF65-F5344CB8AC3E}">
        <p14:creationId xmlns:p14="http://schemas.microsoft.com/office/powerpoint/2010/main" val="421619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59821" y="-51420"/>
            <a:ext cx="6654386" cy="1077218"/>
          </a:xfrm>
          <a:prstGeom prst="rect">
            <a:avLst/>
          </a:prstGeom>
          <a:noFill/>
          <a:ln w="9525">
            <a:noFill/>
            <a:miter lim="800000"/>
            <a:headEnd/>
            <a:tailEnd/>
          </a:ln>
        </p:spPr>
        <p:txBody>
          <a:bodyPr wrap="none">
            <a:prstTxWarp prst="textNoShape">
              <a:avLst/>
            </a:prstTxWarp>
            <a:spAutoFit/>
          </a:bodyPr>
          <a:lstStyle/>
          <a:p>
            <a:r>
              <a:rPr lang="en-US" sz="3600" dirty="0">
                <a:solidFill>
                  <a:srgbClr val="558ED5"/>
                </a:solidFill>
                <a:latin typeface="Century Gothic" panose="020B0502020202020204" pitchFamily="34" charset="0"/>
              </a:rPr>
              <a:t>moment of repose</a:t>
            </a:r>
          </a:p>
          <a:p>
            <a:r>
              <a:rPr lang="en-US" sz="2800" dirty="0">
                <a:solidFill>
                  <a:schemeClr val="bg1">
                    <a:lumMod val="50000"/>
                  </a:schemeClr>
                </a:solidFill>
                <a:latin typeface="Century Gothic" panose="020B0502020202020204" pitchFamily="34" charset="0"/>
              </a:rPr>
              <a:t>Open Discussion on Stress and Health</a:t>
            </a:r>
          </a:p>
        </p:txBody>
      </p:sp>
      <p:pic>
        <p:nvPicPr>
          <p:cNvPr id="9" name="Picture 8">
            <a:extLst>
              <a:ext uri="{FF2B5EF4-FFF2-40B4-BE49-F238E27FC236}">
                <a16:creationId xmlns:a16="http://schemas.microsoft.com/office/drawing/2014/main" id="{6E0C8E39-A6E4-DC48-8962-A1D082251EF2}"/>
              </a:ext>
            </a:extLst>
          </p:cNvPr>
          <p:cNvPicPr>
            <a:picLocks noChangeAspect="1"/>
          </p:cNvPicPr>
          <p:nvPr/>
        </p:nvPicPr>
        <p:blipFill rotWithShape="1">
          <a:blip r:embed="rId3"/>
          <a:srcRect b="52148"/>
          <a:stretch/>
        </p:blipFill>
        <p:spPr>
          <a:xfrm>
            <a:off x="1313855" y="1400630"/>
            <a:ext cx="4295876" cy="2396308"/>
          </a:xfrm>
          <a:prstGeom prst="rect">
            <a:avLst/>
          </a:prstGeom>
        </p:spPr>
      </p:pic>
      <p:pic>
        <p:nvPicPr>
          <p:cNvPr id="14" name="Picture 13">
            <a:extLst>
              <a:ext uri="{FF2B5EF4-FFF2-40B4-BE49-F238E27FC236}">
                <a16:creationId xmlns:a16="http://schemas.microsoft.com/office/drawing/2014/main" id="{3BB7879B-4723-3644-8B46-850A965EEE04}"/>
              </a:ext>
            </a:extLst>
          </p:cNvPr>
          <p:cNvPicPr>
            <a:picLocks noChangeAspect="1"/>
          </p:cNvPicPr>
          <p:nvPr/>
        </p:nvPicPr>
        <p:blipFill rotWithShape="1">
          <a:blip r:embed="rId3"/>
          <a:srcRect t="46815"/>
          <a:stretch/>
        </p:blipFill>
        <p:spPr>
          <a:xfrm>
            <a:off x="1313855" y="4013183"/>
            <a:ext cx="4295876" cy="2663388"/>
          </a:xfrm>
          <a:prstGeom prst="rect">
            <a:avLst/>
          </a:prstGeom>
        </p:spPr>
      </p:pic>
      <p:grpSp>
        <p:nvGrpSpPr>
          <p:cNvPr id="18" name="Group 17">
            <a:extLst>
              <a:ext uri="{FF2B5EF4-FFF2-40B4-BE49-F238E27FC236}">
                <a16:creationId xmlns:a16="http://schemas.microsoft.com/office/drawing/2014/main" id="{99FA3F3F-68ED-874D-AE94-81BD045D40D5}"/>
              </a:ext>
            </a:extLst>
          </p:cNvPr>
          <p:cNvGrpSpPr/>
          <p:nvPr/>
        </p:nvGrpSpPr>
        <p:grpSpPr>
          <a:xfrm>
            <a:off x="6189913" y="1400630"/>
            <a:ext cx="4491295" cy="5239145"/>
            <a:chOff x="3343988" y="1245325"/>
            <a:chExt cx="2747301" cy="3204756"/>
          </a:xfrm>
        </p:grpSpPr>
        <p:pic>
          <p:nvPicPr>
            <p:cNvPr id="16" name="Picture 15">
              <a:extLst>
                <a:ext uri="{FF2B5EF4-FFF2-40B4-BE49-F238E27FC236}">
                  <a16:creationId xmlns:a16="http://schemas.microsoft.com/office/drawing/2014/main" id="{A470920B-24D1-3E4D-ABED-5E86B7AE681C}"/>
                </a:ext>
              </a:extLst>
            </p:cNvPr>
            <p:cNvPicPr>
              <a:picLocks noChangeAspect="1"/>
            </p:cNvPicPr>
            <p:nvPr/>
          </p:nvPicPr>
          <p:blipFill>
            <a:blip r:embed="rId4"/>
            <a:stretch>
              <a:fillRect/>
            </a:stretch>
          </p:blipFill>
          <p:spPr>
            <a:xfrm>
              <a:off x="3343988" y="1245325"/>
              <a:ext cx="2747301" cy="3204756"/>
            </a:xfrm>
            <a:prstGeom prst="rect">
              <a:avLst/>
            </a:prstGeom>
          </p:spPr>
        </p:pic>
        <p:sp>
          <p:nvSpPr>
            <p:cNvPr id="17" name="TextBox 16">
              <a:extLst>
                <a:ext uri="{FF2B5EF4-FFF2-40B4-BE49-F238E27FC236}">
                  <a16:creationId xmlns:a16="http://schemas.microsoft.com/office/drawing/2014/main" id="{18D53E2D-380C-764A-A74A-E856335A9BB7}"/>
                </a:ext>
              </a:extLst>
            </p:cNvPr>
            <p:cNvSpPr txBox="1"/>
            <p:nvPr/>
          </p:nvSpPr>
          <p:spPr>
            <a:xfrm>
              <a:off x="3763044" y="1245325"/>
              <a:ext cx="2140733" cy="282398"/>
            </a:xfrm>
            <a:prstGeom prst="rect">
              <a:avLst/>
            </a:prstGeom>
            <a:noFill/>
          </p:spPr>
          <p:txBody>
            <a:bodyPr wrap="none" rtlCol="0">
              <a:spAutoFit/>
            </a:bodyPr>
            <a:lstStyle/>
            <a:p>
              <a:r>
                <a:rPr lang="en-US" sz="2400" dirty="0">
                  <a:latin typeface="Century Gothic" panose="020B0502020202020204" pitchFamily="34" charset="0"/>
                </a:rPr>
                <a:t>Kirkham Street Closure</a:t>
              </a:r>
            </a:p>
          </p:txBody>
        </p:sp>
      </p:grpSp>
    </p:spTree>
    <p:extLst>
      <p:ext uri="{BB962C8B-B14F-4D97-AF65-F5344CB8AC3E}">
        <p14:creationId xmlns:p14="http://schemas.microsoft.com/office/powerpoint/2010/main" val="338890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56212E-EBB8-014A-8576-23107E8FFC7E}"/>
              </a:ext>
            </a:extLst>
          </p:cNvPr>
          <p:cNvPicPr>
            <a:picLocks noChangeAspect="1"/>
          </p:cNvPicPr>
          <p:nvPr/>
        </p:nvPicPr>
        <p:blipFill>
          <a:blip r:embed="rId2"/>
          <a:stretch>
            <a:fillRect/>
          </a:stretch>
        </p:blipFill>
        <p:spPr>
          <a:xfrm>
            <a:off x="0" y="1175"/>
            <a:ext cx="12192000" cy="6856825"/>
          </a:xfrm>
          <a:prstGeom prst="rect">
            <a:avLst/>
          </a:prstGeom>
        </p:spPr>
      </p:pic>
    </p:spTree>
    <p:extLst>
      <p:ext uri="{BB962C8B-B14F-4D97-AF65-F5344CB8AC3E}">
        <p14:creationId xmlns:p14="http://schemas.microsoft.com/office/powerpoint/2010/main" val="182419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D79D219-A113-7841-8211-F4C388185C20}"/>
              </a:ext>
            </a:extLst>
          </p:cNvPr>
          <p:cNvGrpSpPr/>
          <p:nvPr/>
        </p:nvGrpSpPr>
        <p:grpSpPr>
          <a:xfrm>
            <a:off x="2126430" y="1563715"/>
            <a:ext cx="1548559" cy="3619250"/>
            <a:chOff x="1767688" y="1563715"/>
            <a:chExt cx="1548559" cy="3619250"/>
          </a:xfrm>
        </p:grpSpPr>
        <p:pic>
          <p:nvPicPr>
            <p:cNvPr id="7" name="Picture 6">
              <a:extLst>
                <a:ext uri="{FF2B5EF4-FFF2-40B4-BE49-F238E27FC236}">
                  <a16:creationId xmlns:a16="http://schemas.microsoft.com/office/drawing/2014/main" id="{2D5B2662-F553-5841-9DB2-BE02D2C7B19F}"/>
                </a:ext>
              </a:extLst>
            </p:cNvPr>
            <p:cNvPicPr>
              <a:picLocks noChangeAspect="1"/>
            </p:cNvPicPr>
            <p:nvPr/>
          </p:nvPicPr>
          <p:blipFill>
            <a:blip r:embed="rId2">
              <a:duotone>
                <a:schemeClr val="accent1">
                  <a:shade val="45000"/>
                  <a:satMod val="135000"/>
                </a:schemeClr>
                <a:prstClr val="white"/>
              </a:duotone>
            </a:blip>
            <a:stretch>
              <a:fillRect/>
            </a:stretch>
          </p:blipFill>
          <p:spPr>
            <a:xfrm>
              <a:off x="1780002" y="1563715"/>
              <a:ext cx="1536245" cy="1920306"/>
            </a:xfrm>
            <a:prstGeom prst="rect">
              <a:avLst/>
            </a:prstGeom>
          </p:spPr>
        </p:pic>
        <p:sp>
          <p:nvSpPr>
            <p:cNvPr id="8" name="Rectangle 7">
              <a:extLst>
                <a:ext uri="{FF2B5EF4-FFF2-40B4-BE49-F238E27FC236}">
                  <a16:creationId xmlns:a16="http://schemas.microsoft.com/office/drawing/2014/main" id="{8D5C3AF0-0570-B541-A07B-64FEB66C9B10}"/>
                </a:ext>
              </a:extLst>
            </p:cNvPr>
            <p:cNvSpPr/>
            <p:nvPr/>
          </p:nvSpPr>
          <p:spPr>
            <a:xfrm>
              <a:off x="1767688" y="3155579"/>
              <a:ext cx="1536245" cy="328442"/>
            </a:xfrm>
            <a:prstGeom prst="rect">
              <a:avLst/>
            </a:prstGeom>
            <a:solidFill>
              <a:srgbClr val="0070C0">
                <a:alpha val="50196"/>
              </a:srgbClr>
            </a:solidFill>
          </p:spPr>
          <p:txBody>
            <a:bodyPr wrap="square">
              <a:spAutoFit/>
            </a:bodyPr>
            <a:lstStyle/>
            <a:p>
              <a:pPr algn="ctr"/>
              <a:r>
                <a:rPr lang="en-US" sz="1000" dirty="0">
                  <a:solidFill>
                    <a:schemeClr val="bg1"/>
                  </a:solidFill>
                  <a:latin typeface="Century Gothic" panose="020B0502020202020204" pitchFamily="34" charset="0"/>
                </a:rPr>
                <a:t>Neil Tay</a:t>
              </a:r>
            </a:p>
          </p:txBody>
        </p:sp>
        <p:sp>
          <p:nvSpPr>
            <p:cNvPr id="9" name="Down Arrow 8">
              <a:extLst>
                <a:ext uri="{FF2B5EF4-FFF2-40B4-BE49-F238E27FC236}">
                  <a16:creationId xmlns:a16="http://schemas.microsoft.com/office/drawing/2014/main" id="{2DD936AC-F6A9-B642-BC36-007EF35DC411}"/>
                </a:ext>
              </a:extLst>
            </p:cNvPr>
            <p:cNvSpPr/>
            <p:nvPr/>
          </p:nvSpPr>
          <p:spPr>
            <a:xfrm>
              <a:off x="2198344" y="3959359"/>
              <a:ext cx="699563" cy="74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Rectangle 9">
              <a:extLst>
                <a:ext uri="{FF2B5EF4-FFF2-40B4-BE49-F238E27FC236}">
                  <a16:creationId xmlns:a16="http://schemas.microsoft.com/office/drawing/2014/main" id="{ADA9B9CA-705C-4444-943B-F57407B7BF8B}"/>
                </a:ext>
              </a:extLst>
            </p:cNvPr>
            <p:cNvSpPr/>
            <p:nvPr/>
          </p:nvSpPr>
          <p:spPr>
            <a:xfrm>
              <a:off x="1946549" y="4813634"/>
              <a:ext cx="1178529" cy="369331"/>
            </a:xfrm>
            <a:prstGeom prst="rect">
              <a:avLst/>
            </a:prstGeom>
          </p:spPr>
          <p:txBody>
            <a:bodyPr wrap="none">
              <a:spAutoFit/>
            </a:bodyPr>
            <a:lstStyle/>
            <a:p>
              <a:pPr algn="ctr"/>
              <a:r>
                <a:rPr lang="en-US" dirty="0">
                  <a:solidFill>
                    <a:srgbClr val="00B0F0"/>
                  </a:solidFill>
                  <a:latin typeface="Century Gothic" panose="020B0502020202020204" pitchFamily="34" charset="0"/>
                  <a:hlinkClick r:id="rId3"/>
                </a:rPr>
                <a:t>ENGAGE</a:t>
              </a:r>
              <a:endParaRPr lang="en-US" dirty="0">
                <a:latin typeface="Century Gothic" panose="020B0502020202020204" pitchFamily="34" charset="0"/>
              </a:endParaRPr>
            </a:p>
          </p:txBody>
        </p:sp>
      </p:grpSp>
      <p:grpSp>
        <p:nvGrpSpPr>
          <p:cNvPr id="36" name="Group 35">
            <a:extLst>
              <a:ext uri="{FF2B5EF4-FFF2-40B4-BE49-F238E27FC236}">
                <a16:creationId xmlns:a16="http://schemas.microsoft.com/office/drawing/2014/main" id="{4526A7E5-B95A-FE40-8C09-7A6FAC97791D}"/>
              </a:ext>
            </a:extLst>
          </p:cNvPr>
          <p:cNvGrpSpPr/>
          <p:nvPr/>
        </p:nvGrpSpPr>
        <p:grpSpPr>
          <a:xfrm>
            <a:off x="33820" y="1563715"/>
            <a:ext cx="1552227" cy="3619250"/>
            <a:chOff x="33820" y="1563715"/>
            <a:chExt cx="1552227" cy="3619250"/>
          </a:xfrm>
        </p:grpSpPr>
        <p:pic>
          <p:nvPicPr>
            <p:cNvPr id="11" name="Picture 10">
              <a:extLst>
                <a:ext uri="{FF2B5EF4-FFF2-40B4-BE49-F238E27FC236}">
                  <a16:creationId xmlns:a16="http://schemas.microsoft.com/office/drawing/2014/main" id="{6B5E38E5-75B4-6346-9E65-D1ACF49575C1}"/>
                </a:ext>
              </a:extLst>
            </p:cNvPr>
            <p:cNvPicPr>
              <a:picLocks noChangeAspect="1"/>
            </p:cNvPicPr>
            <p:nvPr/>
          </p:nvPicPr>
          <p:blipFill>
            <a:blip r:embed="rId4">
              <a:duotone>
                <a:schemeClr val="accent1">
                  <a:shade val="45000"/>
                  <a:satMod val="135000"/>
                </a:schemeClr>
                <a:prstClr val="white"/>
              </a:duotone>
            </a:blip>
            <a:stretch>
              <a:fillRect/>
            </a:stretch>
          </p:blipFill>
          <p:spPr>
            <a:xfrm>
              <a:off x="49802" y="1563715"/>
              <a:ext cx="1536245" cy="1920306"/>
            </a:xfrm>
            <a:prstGeom prst="rect">
              <a:avLst/>
            </a:prstGeom>
          </p:spPr>
        </p:pic>
        <p:sp>
          <p:nvSpPr>
            <p:cNvPr id="12" name="Rectangle 11">
              <a:extLst>
                <a:ext uri="{FF2B5EF4-FFF2-40B4-BE49-F238E27FC236}">
                  <a16:creationId xmlns:a16="http://schemas.microsoft.com/office/drawing/2014/main" id="{A979AC8F-A335-2244-88F9-1E6AD2C9FB11}"/>
                </a:ext>
              </a:extLst>
            </p:cNvPr>
            <p:cNvSpPr/>
            <p:nvPr/>
          </p:nvSpPr>
          <p:spPr>
            <a:xfrm>
              <a:off x="37487" y="3155579"/>
              <a:ext cx="1536245" cy="328442"/>
            </a:xfrm>
            <a:prstGeom prst="rect">
              <a:avLst/>
            </a:prstGeom>
            <a:solidFill>
              <a:srgbClr val="0070C0">
                <a:alpha val="50196"/>
              </a:srgbClr>
            </a:solidFill>
          </p:spPr>
          <p:txBody>
            <a:bodyPr wrap="square">
              <a:spAutoFit/>
            </a:bodyPr>
            <a:lstStyle/>
            <a:p>
              <a:pPr algn="ctr"/>
              <a:r>
                <a:rPr lang="en-US" sz="1000" dirty="0">
                  <a:solidFill>
                    <a:schemeClr val="bg1"/>
                  </a:solidFill>
                  <a:latin typeface="Century Gothic" panose="020B0502020202020204" pitchFamily="34" charset="0"/>
                </a:rPr>
                <a:t>Olga </a:t>
              </a:r>
              <a:r>
                <a:rPr lang="en-US" sz="1000" dirty="0" err="1">
                  <a:solidFill>
                    <a:schemeClr val="bg1"/>
                  </a:solidFill>
                  <a:latin typeface="Century Gothic" panose="020B0502020202020204" pitchFamily="34" charset="0"/>
                </a:rPr>
                <a:t>Gulyaeva</a:t>
              </a:r>
              <a:endParaRPr lang="en-US" sz="1000" dirty="0">
                <a:solidFill>
                  <a:schemeClr val="bg1"/>
                </a:solidFill>
                <a:latin typeface="Century Gothic" panose="020B0502020202020204" pitchFamily="34" charset="0"/>
              </a:endParaRPr>
            </a:p>
          </p:txBody>
        </p:sp>
        <p:sp>
          <p:nvSpPr>
            <p:cNvPr id="13" name="Down Arrow 12">
              <a:extLst>
                <a:ext uri="{FF2B5EF4-FFF2-40B4-BE49-F238E27FC236}">
                  <a16:creationId xmlns:a16="http://schemas.microsoft.com/office/drawing/2014/main" id="{463424C7-BFE7-E74A-AAEA-69046259925E}"/>
                </a:ext>
              </a:extLst>
            </p:cNvPr>
            <p:cNvSpPr/>
            <p:nvPr/>
          </p:nvSpPr>
          <p:spPr>
            <a:xfrm>
              <a:off x="422104" y="3959359"/>
              <a:ext cx="699563" cy="74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Rectangle 13">
              <a:extLst>
                <a:ext uri="{FF2B5EF4-FFF2-40B4-BE49-F238E27FC236}">
                  <a16:creationId xmlns:a16="http://schemas.microsoft.com/office/drawing/2014/main" id="{42F2E451-41CE-464A-884A-0CE61DB0066B}"/>
                </a:ext>
              </a:extLst>
            </p:cNvPr>
            <p:cNvSpPr/>
            <p:nvPr/>
          </p:nvSpPr>
          <p:spPr>
            <a:xfrm>
              <a:off x="33820" y="4813634"/>
              <a:ext cx="1486306" cy="369331"/>
            </a:xfrm>
            <a:prstGeom prst="rect">
              <a:avLst/>
            </a:prstGeom>
          </p:spPr>
          <p:txBody>
            <a:bodyPr wrap="none">
              <a:spAutoFit/>
            </a:bodyPr>
            <a:lstStyle/>
            <a:p>
              <a:pPr algn="ctr"/>
              <a:r>
                <a:rPr lang="en-US" dirty="0" err="1">
                  <a:solidFill>
                    <a:srgbClr val="00B0F0"/>
                  </a:solidFill>
                  <a:latin typeface="Century Gothic" panose="020B0502020202020204" pitchFamily="34" charset="0"/>
                  <a:hlinkClick r:id="rId5"/>
                </a:rPr>
                <a:t>AltspaceVR</a:t>
              </a:r>
              <a:endParaRPr lang="en-US" dirty="0">
                <a:latin typeface="Century Gothic" panose="020B0502020202020204" pitchFamily="34" charset="0"/>
              </a:endParaRPr>
            </a:p>
          </p:txBody>
        </p:sp>
      </p:grpSp>
      <p:grpSp>
        <p:nvGrpSpPr>
          <p:cNvPr id="38" name="Group 37">
            <a:extLst>
              <a:ext uri="{FF2B5EF4-FFF2-40B4-BE49-F238E27FC236}">
                <a16:creationId xmlns:a16="http://schemas.microsoft.com/office/drawing/2014/main" id="{CD95A943-1454-7544-B6DA-D820DEBCEF22}"/>
              </a:ext>
            </a:extLst>
          </p:cNvPr>
          <p:cNvGrpSpPr/>
          <p:nvPr/>
        </p:nvGrpSpPr>
        <p:grpSpPr>
          <a:xfrm>
            <a:off x="4215372" y="1563715"/>
            <a:ext cx="1538379" cy="3619250"/>
            <a:chOff x="3508069" y="1563715"/>
            <a:chExt cx="1538379" cy="3619250"/>
          </a:xfrm>
        </p:grpSpPr>
        <p:pic>
          <p:nvPicPr>
            <p:cNvPr id="15" name="Picture 14">
              <a:extLst>
                <a:ext uri="{FF2B5EF4-FFF2-40B4-BE49-F238E27FC236}">
                  <a16:creationId xmlns:a16="http://schemas.microsoft.com/office/drawing/2014/main" id="{DD70A8C5-3F39-4E4A-8F3F-01BF9381D1A2}"/>
                </a:ext>
              </a:extLst>
            </p:cNvPr>
            <p:cNvPicPr>
              <a:picLocks noChangeAspect="1"/>
            </p:cNvPicPr>
            <p:nvPr/>
          </p:nvPicPr>
          <p:blipFill>
            <a:blip r:embed="rId6">
              <a:duotone>
                <a:schemeClr val="accent1">
                  <a:shade val="45000"/>
                  <a:satMod val="135000"/>
                </a:schemeClr>
                <a:prstClr val="white"/>
              </a:duotone>
            </a:blip>
            <a:stretch>
              <a:fillRect/>
            </a:stretch>
          </p:blipFill>
          <p:spPr>
            <a:xfrm>
              <a:off x="3510203" y="1563715"/>
              <a:ext cx="1536245" cy="1920306"/>
            </a:xfrm>
            <a:prstGeom prst="rect">
              <a:avLst/>
            </a:prstGeom>
          </p:spPr>
        </p:pic>
        <p:sp>
          <p:nvSpPr>
            <p:cNvPr id="16" name="Rectangle 15">
              <a:extLst>
                <a:ext uri="{FF2B5EF4-FFF2-40B4-BE49-F238E27FC236}">
                  <a16:creationId xmlns:a16="http://schemas.microsoft.com/office/drawing/2014/main" id="{34267207-5FB0-154A-ABD9-2825CC1A91CA}"/>
                </a:ext>
              </a:extLst>
            </p:cNvPr>
            <p:cNvSpPr/>
            <p:nvPr/>
          </p:nvSpPr>
          <p:spPr>
            <a:xfrm>
              <a:off x="3508069" y="3155579"/>
              <a:ext cx="1536245" cy="328442"/>
            </a:xfrm>
            <a:prstGeom prst="rect">
              <a:avLst/>
            </a:prstGeom>
            <a:solidFill>
              <a:srgbClr val="0070C0">
                <a:alpha val="50196"/>
              </a:srgbClr>
            </a:solidFill>
          </p:spPr>
          <p:txBody>
            <a:bodyPr wrap="square">
              <a:spAutoFit/>
            </a:bodyPr>
            <a:lstStyle/>
            <a:p>
              <a:pPr algn="ctr"/>
              <a:r>
                <a:rPr lang="en-US" sz="1000" dirty="0">
                  <a:solidFill>
                    <a:schemeClr val="bg1"/>
                  </a:solidFill>
                  <a:latin typeface="Century Gothic" panose="020B0502020202020204" pitchFamily="34" charset="0"/>
                </a:rPr>
                <a:t>Gabriel </a:t>
              </a:r>
              <a:r>
                <a:rPr lang="en-US" sz="1000" dirty="0" err="1">
                  <a:solidFill>
                    <a:schemeClr val="bg1"/>
                  </a:solidFill>
                  <a:latin typeface="Century Gothic" panose="020B0502020202020204" pitchFamily="34" charset="0"/>
                </a:rPr>
                <a:t>Eades</a:t>
              </a:r>
              <a:endParaRPr lang="en-US" sz="1000" dirty="0">
                <a:solidFill>
                  <a:schemeClr val="bg1"/>
                </a:solidFill>
                <a:latin typeface="Century Gothic" panose="020B0502020202020204" pitchFamily="34" charset="0"/>
              </a:endParaRPr>
            </a:p>
          </p:txBody>
        </p:sp>
        <p:sp>
          <p:nvSpPr>
            <p:cNvPr id="17" name="Down Arrow 16">
              <a:extLst>
                <a:ext uri="{FF2B5EF4-FFF2-40B4-BE49-F238E27FC236}">
                  <a16:creationId xmlns:a16="http://schemas.microsoft.com/office/drawing/2014/main" id="{FC1B3FAC-41B6-1945-BA77-69D97496F3A7}"/>
                </a:ext>
              </a:extLst>
            </p:cNvPr>
            <p:cNvSpPr/>
            <p:nvPr/>
          </p:nvSpPr>
          <p:spPr>
            <a:xfrm>
              <a:off x="3974584" y="3959359"/>
              <a:ext cx="699563" cy="74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506C20DC-DC7D-DB4D-8F29-E9F4B43A3080}"/>
                </a:ext>
              </a:extLst>
            </p:cNvPr>
            <p:cNvSpPr/>
            <p:nvPr/>
          </p:nvSpPr>
          <p:spPr>
            <a:xfrm>
              <a:off x="3865261" y="4813634"/>
              <a:ext cx="942887" cy="369331"/>
            </a:xfrm>
            <a:prstGeom prst="rect">
              <a:avLst/>
            </a:prstGeom>
          </p:spPr>
          <p:txBody>
            <a:bodyPr wrap="none">
              <a:spAutoFit/>
            </a:bodyPr>
            <a:lstStyle/>
            <a:p>
              <a:pPr algn="ctr"/>
              <a:r>
                <a:rPr lang="en-US" dirty="0">
                  <a:solidFill>
                    <a:srgbClr val="00B0F0"/>
                  </a:solidFill>
                  <a:latin typeface="Century Gothic" panose="020B0502020202020204" pitchFamily="34" charset="0"/>
                  <a:hlinkClick r:id="rId7"/>
                </a:rPr>
                <a:t>Spatial</a:t>
              </a:r>
              <a:endParaRPr lang="en-US" dirty="0">
                <a:latin typeface="Century Gothic" panose="020B0502020202020204" pitchFamily="34" charset="0"/>
              </a:endParaRPr>
            </a:p>
          </p:txBody>
        </p:sp>
      </p:grpSp>
      <p:grpSp>
        <p:nvGrpSpPr>
          <p:cNvPr id="39" name="Group 38">
            <a:extLst>
              <a:ext uri="{FF2B5EF4-FFF2-40B4-BE49-F238E27FC236}">
                <a16:creationId xmlns:a16="http://schemas.microsoft.com/office/drawing/2014/main" id="{BC06E6AE-9C2A-7440-A3AF-2079604CF030}"/>
              </a:ext>
            </a:extLst>
          </p:cNvPr>
          <p:cNvGrpSpPr/>
          <p:nvPr/>
        </p:nvGrpSpPr>
        <p:grpSpPr>
          <a:xfrm>
            <a:off x="6294134" y="1563715"/>
            <a:ext cx="1548560" cy="3619250"/>
            <a:chOff x="6030311" y="1563715"/>
            <a:chExt cx="1548560" cy="3619250"/>
          </a:xfrm>
        </p:grpSpPr>
        <p:pic>
          <p:nvPicPr>
            <p:cNvPr id="19" name="Picture 18">
              <a:extLst>
                <a:ext uri="{FF2B5EF4-FFF2-40B4-BE49-F238E27FC236}">
                  <a16:creationId xmlns:a16="http://schemas.microsoft.com/office/drawing/2014/main" id="{3B85FD7C-BB39-F742-B0FB-B551B58C9C9E}"/>
                </a:ext>
              </a:extLst>
            </p:cNvPr>
            <p:cNvPicPr>
              <a:picLocks noChangeAspect="1"/>
            </p:cNvPicPr>
            <p:nvPr/>
          </p:nvPicPr>
          <p:blipFill>
            <a:blip r:embed="rId8">
              <a:duotone>
                <a:schemeClr val="accent1">
                  <a:shade val="45000"/>
                  <a:satMod val="135000"/>
                </a:schemeClr>
                <a:prstClr val="white"/>
              </a:duotone>
            </a:blip>
            <a:stretch>
              <a:fillRect/>
            </a:stretch>
          </p:blipFill>
          <p:spPr>
            <a:xfrm>
              <a:off x="6042626" y="1563715"/>
              <a:ext cx="1536245" cy="1920306"/>
            </a:xfrm>
            <a:prstGeom prst="rect">
              <a:avLst/>
            </a:prstGeom>
          </p:spPr>
        </p:pic>
        <p:sp>
          <p:nvSpPr>
            <p:cNvPr id="20" name="Rectangle 19">
              <a:extLst>
                <a:ext uri="{FF2B5EF4-FFF2-40B4-BE49-F238E27FC236}">
                  <a16:creationId xmlns:a16="http://schemas.microsoft.com/office/drawing/2014/main" id="{A578EFAC-7EB4-D749-8B29-D9CD9F1A2939}"/>
                </a:ext>
              </a:extLst>
            </p:cNvPr>
            <p:cNvSpPr/>
            <p:nvPr/>
          </p:nvSpPr>
          <p:spPr>
            <a:xfrm>
              <a:off x="6030311" y="3155579"/>
              <a:ext cx="1536245" cy="328442"/>
            </a:xfrm>
            <a:prstGeom prst="rect">
              <a:avLst/>
            </a:prstGeom>
            <a:solidFill>
              <a:srgbClr val="0070C0">
                <a:alpha val="50196"/>
              </a:srgbClr>
            </a:solidFill>
          </p:spPr>
          <p:txBody>
            <a:bodyPr wrap="square">
              <a:spAutoFit/>
            </a:bodyPr>
            <a:lstStyle/>
            <a:p>
              <a:r>
                <a:rPr lang="en-US" sz="1000" dirty="0">
                  <a:solidFill>
                    <a:schemeClr val="bg1"/>
                  </a:solidFill>
                  <a:latin typeface="Century Gothic" panose="020B0502020202020204" pitchFamily="34" charset="0"/>
                </a:rPr>
                <a:t>Hannah Gruner</a:t>
              </a:r>
            </a:p>
          </p:txBody>
        </p:sp>
        <p:sp>
          <p:nvSpPr>
            <p:cNvPr id="21" name="Down Arrow 20">
              <a:extLst>
                <a:ext uri="{FF2B5EF4-FFF2-40B4-BE49-F238E27FC236}">
                  <a16:creationId xmlns:a16="http://schemas.microsoft.com/office/drawing/2014/main" id="{A3AF61F2-2BCF-974C-9E4E-B3786F992311}"/>
                </a:ext>
              </a:extLst>
            </p:cNvPr>
            <p:cNvSpPr/>
            <p:nvPr/>
          </p:nvSpPr>
          <p:spPr>
            <a:xfrm>
              <a:off x="6515742" y="3959359"/>
              <a:ext cx="699563" cy="74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Rectangle 21">
              <a:extLst>
                <a:ext uri="{FF2B5EF4-FFF2-40B4-BE49-F238E27FC236}">
                  <a16:creationId xmlns:a16="http://schemas.microsoft.com/office/drawing/2014/main" id="{AD3B1F85-4B3B-F04A-AE75-FFDF23609C44}"/>
                </a:ext>
              </a:extLst>
            </p:cNvPr>
            <p:cNvSpPr/>
            <p:nvPr/>
          </p:nvSpPr>
          <p:spPr>
            <a:xfrm>
              <a:off x="6190683" y="4813634"/>
              <a:ext cx="1345240" cy="369331"/>
            </a:xfrm>
            <a:prstGeom prst="rect">
              <a:avLst/>
            </a:prstGeom>
          </p:spPr>
          <p:txBody>
            <a:bodyPr wrap="none">
              <a:spAutoFit/>
            </a:bodyPr>
            <a:lstStyle/>
            <a:p>
              <a:pPr algn="ctr"/>
              <a:r>
                <a:rPr lang="en-US" dirty="0">
                  <a:solidFill>
                    <a:srgbClr val="00B0F0"/>
                  </a:solidFill>
                  <a:latin typeface="Century Gothic" panose="020B0502020202020204" pitchFamily="34" charset="0"/>
                  <a:hlinkClick r:id="rId9"/>
                </a:rPr>
                <a:t>Rec Room</a:t>
              </a:r>
              <a:endParaRPr lang="en-US" dirty="0">
                <a:latin typeface="Century Gothic" panose="020B0502020202020204" pitchFamily="34" charset="0"/>
              </a:endParaRPr>
            </a:p>
          </p:txBody>
        </p:sp>
      </p:grpSp>
      <p:grpSp>
        <p:nvGrpSpPr>
          <p:cNvPr id="40" name="Group 39">
            <a:extLst>
              <a:ext uri="{FF2B5EF4-FFF2-40B4-BE49-F238E27FC236}">
                <a16:creationId xmlns:a16="http://schemas.microsoft.com/office/drawing/2014/main" id="{2773BBFE-1B79-E44F-AA54-41FAEB2DA2A8}"/>
              </a:ext>
            </a:extLst>
          </p:cNvPr>
          <p:cNvGrpSpPr/>
          <p:nvPr/>
        </p:nvGrpSpPr>
        <p:grpSpPr>
          <a:xfrm>
            <a:off x="8383077" y="1563715"/>
            <a:ext cx="1538379" cy="3619250"/>
            <a:chOff x="8741818" y="1563715"/>
            <a:chExt cx="1538379" cy="3619250"/>
          </a:xfrm>
        </p:grpSpPr>
        <p:pic>
          <p:nvPicPr>
            <p:cNvPr id="23" name="Picture 22">
              <a:extLst>
                <a:ext uri="{FF2B5EF4-FFF2-40B4-BE49-F238E27FC236}">
                  <a16:creationId xmlns:a16="http://schemas.microsoft.com/office/drawing/2014/main" id="{B5527F9E-32E9-7441-89BC-BF22601CE74F}"/>
                </a:ext>
              </a:extLst>
            </p:cNvPr>
            <p:cNvPicPr>
              <a:picLocks noChangeAspect="1"/>
            </p:cNvPicPr>
            <p:nvPr/>
          </p:nvPicPr>
          <p:blipFill>
            <a:blip r:embed="rId10">
              <a:duotone>
                <a:schemeClr val="accent1">
                  <a:shade val="45000"/>
                  <a:satMod val="135000"/>
                </a:schemeClr>
                <a:prstClr val="white"/>
              </a:duotone>
            </a:blip>
            <a:stretch>
              <a:fillRect/>
            </a:stretch>
          </p:blipFill>
          <p:spPr>
            <a:xfrm>
              <a:off x="8743952" y="1563715"/>
              <a:ext cx="1536245" cy="1920306"/>
            </a:xfrm>
            <a:prstGeom prst="rect">
              <a:avLst/>
            </a:prstGeom>
          </p:spPr>
        </p:pic>
        <p:sp>
          <p:nvSpPr>
            <p:cNvPr id="24" name="Rectangle 23">
              <a:extLst>
                <a:ext uri="{FF2B5EF4-FFF2-40B4-BE49-F238E27FC236}">
                  <a16:creationId xmlns:a16="http://schemas.microsoft.com/office/drawing/2014/main" id="{7BCD8606-72D9-BB45-9FD1-9492C84554F7}"/>
                </a:ext>
              </a:extLst>
            </p:cNvPr>
            <p:cNvSpPr/>
            <p:nvPr/>
          </p:nvSpPr>
          <p:spPr>
            <a:xfrm>
              <a:off x="8741818" y="2950301"/>
              <a:ext cx="1536245" cy="533720"/>
            </a:xfrm>
            <a:prstGeom prst="rect">
              <a:avLst/>
            </a:prstGeom>
            <a:solidFill>
              <a:srgbClr val="0070C0">
                <a:alpha val="50196"/>
              </a:srgbClr>
            </a:solidFill>
          </p:spPr>
          <p:txBody>
            <a:bodyPr wrap="square">
              <a:spAutoFit/>
            </a:bodyPr>
            <a:lstStyle/>
            <a:p>
              <a:pPr algn="ctr"/>
              <a:r>
                <a:rPr lang="en-US" sz="1000" dirty="0" err="1">
                  <a:solidFill>
                    <a:schemeClr val="bg1"/>
                  </a:solidFill>
                  <a:latin typeface="Century Gothic" panose="020B0502020202020204" pitchFamily="34" charset="0"/>
                </a:rPr>
                <a:t>Juntaro</a:t>
              </a:r>
              <a:r>
                <a:rPr lang="en-US" sz="1000" dirty="0">
                  <a:solidFill>
                    <a:schemeClr val="bg1"/>
                  </a:solidFill>
                  <a:latin typeface="Century Gothic" panose="020B0502020202020204" pitchFamily="34" charset="0"/>
                </a:rPr>
                <a:t> </a:t>
              </a:r>
              <a:r>
                <a:rPr lang="en-US" sz="1000" dirty="0" err="1">
                  <a:solidFill>
                    <a:schemeClr val="bg1"/>
                  </a:solidFill>
                  <a:latin typeface="Century Gothic" panose="020B0502020202020204" pitchFamily="34" charset="0"/>
                </a:rPr>
                <a:t>Matsuzaki</a:t>
              </a:r>
              <a:endParaRPr lang="en-US" sz="1000" dirty="0">
                <a:solidFill>
                  <a:schemeClr val="bg1"/>
                </a:solidFill>
                <a:latin typeface="Century Gothic" panose="020B0502020202020204" pitchFamily="34" charset="0"/>
              </a:endParaRPr>
            </a:p>
          </p:txBody>
        </p:sp>
        <p:sp>
          <p:nvSpPr>
            <p:cNvPr id="25" name="Down Arrow 24">
              <a:extLst>
                <a:ext uri="{FF2B5EF4-FFF2-40B4-BE49-F238E27FC236}">
                  <a16:creationId xmlns:a16="http://schemas.microsoft.com/office/drawing/2014/main" id="{666C9EC9-533A-8A45-B0DD-EA7270B6BAF5}"/>
                </a:ext>
              </a:extLst>
            </p:cNvPr>
            <p:cNvSpPr/>
            <p:nvPr/>
          </p:nvSpPr>
          <p:spPr>
            <a:xfrm>
              <a:off x="9209730" y="3959359"/>
              <a:ext cx="699563" cy="74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6" name="Rectangle 25">
              <a:extLst>
                <a:ext uri="{FF2B5EF4-FFF2-40B4-BE49-F238E27FC236}">
                  <a16:creationId xmlns:a16="http://schemas.microsoft.com/office/drawing/2014/main" id="{86C0635C-7398-EB4F-AEA1-B351D3E1AC56}"/>
                </a:ext>
              </a:extLst>
            </p:cNvPr>
            <p:cNvSpPr/>
            <p:nvPr/>
          </p:nvSpPr>
          <p:spPr>
            <a:xfrm>
              <a:off x="8970338" y="4813634"/>
              <a:ext cx="1194558" cy="369331"/>
            </a:xfrm>
            <a:prstGeom prst="rect">
              <a:avLst/>
            </a:prstGeom>
          </p:spPr>
          <p:txBody>
            <a:bodyPr wrap="none">
              <a:spAutoFit/>
            </a:bodyPr>
            <a:lstStyle/>
            <a:p>
              <a:pPr algn="ctr"/>
              <a:r>
                <a:rPr lang="en-US" dirty="0" err="1">
                  <a:solidFill>
                    <a:srgbClr val="00B0F0"/>
                  </a:solidFill>
                  <a:latin typeface="Century Gothic" panose="020B0502020202020204" pitchFamily="34" charset="0"/>
                  <a:hlinkClick r:id="rId11"/>
                </a:rPr>
                <a:t>MeetinVr</a:t>
              </a:r>
              <a:endParaRPr lang="en-US" dirty="0">
                <a:latin typeface="Century Gothic" panose="020B0502020202020204" pitchFamily="34" charset="0"/>
              </a:endParaRPr>
            </a:p>
          </p:txBody>
        </p:sp>
      </p:grpSp>
      <p:grpSp>
        <p:nvGrpSpPr>
          <p:cNvPr id="41" name="Group 40">
            <a:extLst>
              <a:ext uri="{FF2B5EF4-FFF2-40B4-BE49-F238E27FC236}">
                <a16:creationId xmlns:a16="http://schemas.microsoft.com/office/drawing/2014/main" id="{4B31060B-CD87-A546-94EA-539FCFDDABB2}"/>
              </a:ext>
            </a:extLst>
          </p:cNvPr>
          <p:cNvGrpSpPr/>
          <p:nvPr/>
        </p:nvGrpSpPr>
        <p:grpSpPr>
          <a:xfrm>
            <a:off x="10461841" y="1563715"/>
            <a:ext cx="1548560" cy="3619251"/>
            <a:chOff x="10461841" y="1563715"/>
            <a:chExt cx="1548560" cy="3619251"/>
          </a:xfrm>
        </p:grpSpPr>
        <p:pic>
          <p:nvPicPr>
            <p:cNvPr id="27" name="Picture 26">
              <a:extLst>
                <a:ext uri="{FF2B5EF4-FFF2-40B4-BE49-F238E27FC236}">
                  <a16:creationId xmlns:a16="http://schemas.microsoft.com/office/drawing/2014/main" id="{CA541C29-B7BF-2843-A92F-7D8906AE2BE0}"/>
                </a:ext>
              </a:extLst>
            </p:cNvPr>
            <p:cNvPicPr>
              <a:picLocks noChangeAspect="1"/>
            </p:cNvPicPr>
            <p:nvPr/>
          </p:nvPicPr>
          <p:blipFill>
            <a:blip r:embed="rId12">
              <a:duotone>
                <a:schemeClr val="accent1">
                  <a:shade val="45000"/>
                  <a:satMod val="135000"/>
                </a:schemeClr>
                <a:prstClr val="white"/>
              </a:duotone>
            </a:blip>
            <a:stretch>
              <a:fillRect/>
            </a:stretch>
          </p:blipFill>
          <p:spPr>
            <a:xfrm>
              <a:off x="10474156" y="1563715"/>
              <a:ext cx="1536245" cy="1920306"/>
            </a:xfrm>
            <a:prstGeom prst="rect">
              <a:avLst/>
            </a:prstGeom>
          </p:spPr>
        </p:pic>
        <p:sp>
          <p:nvSpPr>
            <p:cNvPr id="28" name="Rectangle 27">
              <a:extLst>
                <a:ext uri="{FF2B5EF4-FFF2-40B4-BE49-F238E27FC236}">
                  <a16:creationId xmlns:a16="http://schemas.microsoft.com/office/drawing/2014/main" id="{E20E1DA6-943C-C44D-AB8D-8936D1782F51}"/>
                </a:ext>
              </a:extLst>
            </p:cNvPr>
            <p:cNvSpPr/>
            <p:nvPr/>
          </p:nvSpPr>
          <p:spPr>
            <a:xfrm>
              <a:off x="10461841" y="3155579"/>
              <a:ext cx="1536245" cy="328442"/>
            </a:xfrm>
            <a:prstGeom prst="rect">
              <a:avLst/>
            </a:prstGeom>
            <a:solidFill>
              <a:srgbClr val="0070C0">
                <a:alpha val="50196"/>
              </a:srgbClr>
            </a:solidFill>
          </p:spPr>
          <p:txBody>
            <a:bodyPr wrap="square">
              <a:spAutoFit/>
            </a:bodyPr>
            <a:lstStyle/>
            <a:p>
              <a:pPr algn="ctr"/>
              <a:r>
                <a:rPr lang="en-US" sz="1000" dirty="0">
                  <a:solidFill>
                    <a:schemeClr val="bg1"/>
                  </a:solidFill>
                  <a:latin typeface="Century Gothic" panose="020B0502020202020204" pitchFamily="34" charset="0"/>
                </a:rPr>
                <a:t>Stefan Oberlin</a:t>
              </a:r>
            </a:p>
          </p:txBody>
        </p:sp>
        <p:sp>
          <p:nvSpPr>
            <p:cNvPr id="29" name="Down Arrow 28">
              <a:extLst>
                <a:ext uri="{FF2B5EF4-FFF2-40B4-BE49-F238E27FC236}">
                  <a16:creationId xmlns:a16="http://schemas.microsoft.com/office/drawing/2014/main" id="{042346E4-5F69-0E46-98AB-5AC0F4DC0A45}"/>
                </a:ext>
              </a:extLst>
            </p:cNvPr>
            <p:cNvSpPr/>
            <p:nvPr/>
          </p:nvSpPr>
          <p:spPr>
            <a:xfrm>
              <a:off x="10895290" y="3959359"/>
              <a:ext cx="699563" cy="74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Rectangle 29">
              <a:extLst>
                <a:ext uri="{FF2B5EF4-FFF2-40B4-BE49-F238E27FC236}">
                  <a16:creationId xmlns:a16="http://schemas.microsoft.com/office/drawing/2014/main" id="{41325714-C329-524D-8173-BABFB3F23674}"/>
                </a:ext>
              </a:extLst>
            </p:cNvPr>
            <p:cNvSpPr/>
            <p:nvPr/>
          </p:nvSpPr>
          <p:spPr>
            <a:xfrm>
              <a:off x="10749893" y="4813634"/>
              <a:ext cx="1050288" cy="369332"/>
            </a:xfrm>
            <a:prstGeom prst="rect">
              <a:avLst/>
            </a:prstGeom>
          </p:spPr>
          <p:txBody>
            <a:bodyPr wrap="none">
              <a:spAutoFit/>
            </a:bodyPr>
            <a:lstStyle/>
            <a:p>
              <a:pPr algn="ctr"/>
              <a:r>
                <a:rPr lang="en-US" dirty="0" err="1">
                  <a:latin typeface="Century Gothic" panose="020B0502020202020204" pitchFamily="34" charset="0"/>
                  <a:hlinkClick r:id="rId13"/>
                </a:rPr>
                <a:t>VRChat</a:t>
              </a:r>
              <a:endParaRPr lang="en-US" dirty="0">
                <a:latin typeface="Century Gothic" panose="020B0502020202020204" pitchFamily="34" charset="0"/>
              </a:endParaRPr>
            </a:p>
          </p:txBody>
        </p:sp>
      </p:grpSp>
      <p:sp>
        <p:nvSpPr>
          <p:cNvPr id="35" name="Rectangle 3">
            <a:extLst>
              <a:ext uri="{FF2B5EF4-FFF2-40B4-BE49-F238E27FC236}">
                <a16:creationId xmlns:a16="http://schemas.microsoft.com/office/drawing/2014/main" id="{5A108F2C-0374-7F47-8E7D-FE4DA4DA87E2}"/>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00B0F0"/>
                </a:solidFill>
                <a:latin typeface="Century Gothic" panose="020B0502020202020204" pitchFamily="34" charset="0"/>
                <a:cs typeface="Helvetica"/>
              </a:rPr>
              <a:t>proposed VR teams</a:t>
            </a:r>
          </a:p>
          <a:p>
            <a:r>
              <a:rPr lang="en-US" sz="2800" dirty="0">
                <a:solidFill>
                  <a:schemeClr val="bg1">
                    <a:lumMod val="50000"/>
                  </a:schemeClr>
                </a:solidFill>
                <a:latin typeface="Century Gothic" panose="020B0502020202020204" pitchFamily="34" charset="0"/>
              </a:rPr>
              <a:t>our postdoc leaders will help keep us together</a:t>
            </a:r>
          </a:p>
        </p:txBody>
      </p:sp>
    </p:spTree>
    <p:extLst>
      <p:ext uri="{BB962C8B-B14F-4D97-AF65-F5344CB8AC3E}">
        <p14:creationId xmlns:p14="http://schemas.microsoft.com/office/powerpoint/2010/main" val="59521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EA125-0488-D041-9DD9-8B1917738D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1562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02FFA0-1CC7-8244-A4D4-6447AC2869FD}"/>
              </a:ext>
            </a:extLst>
          </p:cNvPr>
          <p:cNvSpPr/>
          <p:nvPr/>
        </p:nvSpPr>
        <p:spPr>
          <a:xfrm>
            <a:off x="472342" y="1177406"/>
            <a:ext cx="8580990" cy="5680594"/>
          </a:xfrm>
          <a:prstGeom prst="rect">
            <a:avLst/>
          </a:prstGeom>
        </p:spPr>
        <p:txBody>
          <a:bodyPr wrap="square">
            <a:spAutoFit/>
          </a:bodyPr>
          <a:lstStyle/>
          <a:p>
            <a:pPr marL="457200" indent="-457200">
              <a:lnSpc>
                <a:spcPts val="4000"/>
              </a:lnSpc>
              <a:buFont typeface="Arial" panose="020B0604020202020204" pitchFamily="34" charset="0"/>
              <a:buChar char="•"/>
              <a:defRPr/>
            </a:pPr>
            <a:r>
              <a:rPr lang="en-US" sz="2600" dirty="0">
                <a:latin typeface="Century Gothic" panose="020B0502020202020204" pitchFamily="34" charset="0"/>
              </a:rPr>
              <a:t>Here and Now: Stress and Health</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How To Stay On Top Of The Literature</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How To Interview A Candidate</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How To Prepare A Winning Poster</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When, Where, And How To Publish</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Imposter Syndrome</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The Art Of Collaboration</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Mentoring A Rotation Student</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Effective Time Management</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How To Give A Winning Elevator Pitch</a:t>
            </a:r>
          </a:p>
          <a:p>
            <a:pPr marL="457200" indent="-457200">
              <a:lnSpc>
                <a:spcPts val="4000"/>
              </a:lnSpc>
              <a:buFont typeface="Arial" panose="020B0604020202020204" pitchFamily="34" charset="0"/>
              <a:buChar char="•"/>
              <a:defRPr/>
            </a:pPr>
            <a:r>
              <a:rPr lang="en-US" sz="2600" strike="sngStrike" dirty="0">
                <a:latin typeface="Century Gothic" panose="020B0502020202020204" pitchFamily="34" charset="0"/>
              </a:rPr>
              <a:t>Positive Psychology  and Reinforcement</a:t>
            </a:r>
          </a:p>
        </p:txBody>
      </p:sp>
      <p:sp>
        <p:nvSpPr>
          <p:cNvPr id="13" name="Rectangle 3">
            <a:extLst>
              <a:ext uri="{FF2B5EF4-FFF2-40B4-BE49-F238E27FC236}">
                <a16:creationId xmlns:a16="http://schemas.microsoft.com/office/drawing/2014/main" id="{11744F1D-70C6-C743-8B90-6F6F0FC8214F}"/>
              </a:ext>
            </a:extLst>
          </p:cNvPr>
          <p:cNvSpPr>
            <a:spLocks noChangeArrowheads="1"/>
          </p:cNvSpPr>
          <p:nvPr/>
        </p:nvSpPr>
        <p:spPr bwMode="auto">
          <a:xfrm>
            <a:off x="325786"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00B0F0"/>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past and future topics</a:t>
            </a:r>
          </a:p>
        </p:txBody>
      </p:sp>
      <p:pic>
        <p:nvPicPr>
          <p:cNvPr id="6" name="Picture 5">
            <a:extLst>
              <a:ext uri="{FF2B5EF4-FFF2-40B4-BE49-F238E27FC236}">
                <a16:creationId xmlns:a16="http://schemas.microsoft.com/office/drawing/2014/main" id="{39B81EFA-F0AB-C740-AE07-1582E547D61C}"/>
              </a:ext>
            </a:extLst>
          </p:cNvPr>
          <p:cNvPicPr>
            <a:picLocks noChangeAspect="1"/>
          </p:cNvPicPr>
          <p:nvPr/>
        </p:nvPicPr>
        <p:blipFill rotWithShape="1">
          <a:blip r:embed="rId3">
            <a:alphaModFix amt="10000"/>
            <a:extLst>
              <a:ext uri="{28A0092B-C50C-407E-A947-70E740481C1C}">
                <a14:useLocalDpi xmlns:a14="http://schemas.microsoft.com/office/drawing/2010/main"/>
              </a:ext>
            </a:extLst>
          </a:blip>
          <a:srcRect/>
          <a:stretch/>
        </p:blipFill>
        <p:spPr>
          <a:xfrm>
            <a:off x="5397996" y="2046746"/>
            <a:ext cx="5263280" cy="3654837"/>
          </a:xfrm>
          <a:prstGeom prst="rect">
            <a:avLst/>
          </a:prstGeom>
        </p:spPr>
      </p:pic>
      <p:sp>
        <p:nvSpPr>
          <p:cNvPr id="8" name="Rounded Rectangle 7">
            <a:extLst>
              <a:ext uri="{FF2B5EF4-FFF2-40B4-BE49-F238E27FC236}">
                <a16:creationId xmlns:a16="http://schemas.microsoft.com/office/drawing/2014/main" id="{72453293-9BE8-704A-9EEC-EF9939C9D322}"/>
              </a:ext>
            </a:extLst>
          </p:cNvPr>
          <p:cNvSpPr/>
          <p:nvPr/>
        </p:nvSpPr>
        <p:spPr>
          <a:xfrm>
            <a:off x="472342" y="1177406"/>
            <a:ext cx="7406152" cy="604157"/>
          </a:xfrm>
          <a:prstGeom prst="roundRect">
            <a:avLst/>
          </a:prstGeom>
          <a:solidFill>
            <a:srgbClr val="92D050">
              <a:alpha val="43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34272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43DAE-BFCE-1E47-84B5-8E16ABE3F259}"/>
              </a:ext>
            </a:extLst>
          </p:cNvPr>
          <p:cNvSpPr/>
          <p:nvPr/>
        </p:nvSpPr>
        <p:spPr>
          <a:xfrm>
            <a:off x="356057" y="1200021"/>
            <a:ext cx="7865532" cy="5191806"/>
          </a:xfrm>
          <a:prstGeom prst="rect">
            <a:avLst/>
          </a:prstGeom>
        </p:spPr>
        <p:txBody>
          <a:bodyPr wrap="square">
            <a:spAutoFit/>
          </a:bodyPr>
          <a:lstStyle/>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Creating A Beautiful Figure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Scientific Career Choices</a:t>
            </a:r>
          </a:p>
          <a:p>
            <a:pPr marL="457200" indent="-457200">
              <a:lnSpc>
                <a:spcPts val="4000"/>
              </a:lnSpc>
              <a:buFont typeface="Arial" panose="020B0604020202020204" pitchFamily="34" charset="0"/>
              <a:buChar char="•"/>
            </a:pPr>
            <a:r>
              <a:rPr lang="en-US" sz="2600" dirty="0">
                <a:latin typeface="Century Gothic" panose="020B0502020202020204" pitchFamily="34" charset="0"/>
              </a:rPr>
              <a:t>Choosing A Scientific Home</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Difficult Conversations</a:t>
            </a:r>
            <a:endParaRPr lang="en-US" sz="2600" dirty="0">
              <a:latin typeface="Century Gothic" panose="020B0502020202020204" pitchFamily="34" charset="0"/>
            </a:endParaRPr>
          </a:p>
          <a:p>
            <a:pPr marL="457200" indent="-457200">
              <a:lnSpc>
                <a:spcPts val="4000"/>
              </a:lnSpc>
              <a:buFont typeface="Arial" panose="020B0604020202020204" pitchFamily="34" charset="0"/>
              <a:buChar char="•"/>
            </a:pPr>
            <a:r>
              <a:rPr lang="en-US" sz="2600" dirty="0">
                <a:latin typeface="Century Gothic" panose="020B0502020202020204" pitchFamily="34" charset="0"/>
              </a:rPr>
              <a:t>Blow Them Away With Your Talk</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Giving Solid Feedback</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What Is Luck In Science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Mid-Postdoc/</a:t>
            </a:r>
            <a:r>
              <a:rPr lang="en-US" sz="2600" dirty="0" err="1">
                <a:latin typeface="Century Gothic" panose="020B0502020202020204" pitchFamily="34" charset="0"/>
              </a:rPr>
              <a:t>Phd</a:t>
            </a:r>
            <a:r>
              <a:rPr lang="en-US" sz="2600" dirty="0">
                <a:latin typeface="Century Gothic" panose="020B0502020202020204" pitchFamily="34" charset="0"/>
              </a:rPr>
              <a:t> Crisis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Acing Your Interview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How To Create a Star Academic/Industry CV</a:t>
            </a:r>
          </a:p>
        </p:txBody>
      </p:sp>
      <p:sp>
        <p:nvSpPr>
          <p:cNvPr id="9" name="Rectangle 3">
            <a:extLst>
              <a:ext uri="{FF2B5EF4-FFF2-40B4-BE49-F238E27FC236}">
                <a16:creationId xmlns:a16="http://schemas.microsoft.com/office/drawing/2014/main" id="{48AF6C79-B799-894F-A994-F51D673EE470}"/>
              </a:ext>
            </a:extLst>
          </p:cNvPr>
          <p:cNvSpPr>
            <a:spLocks noChangeArrowheads="1"/>
          </p:cNvSpPr>
          <p:nvPr/>
        </p:nvSpPr>
        <p:spPr bwMode="auto">
          <a:xfrm>
            <a:off x="85155"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00B0F0"/>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past and future topics</a:t>
            </a:r>
          </a:p>
        </p:txBody>
      </p:sp>
      <p:pic>
        <p:nvPicPr>
          <p:cNvPr id="5" name="Picture 4">
            <a:extLst>
              <a:ext uri="{FF2B5EF4-FFF2-40B4-BE49-F238E27FC236}">
                <a16:creationId xmlns:a16="http://schemas.microsoft.com/office/drawing/2014/main" id="{C8FE3B65-CFD8-2A45-8C81-037B5E1CD83D}"/>
              </a:ext>
            </a:extLst>
          </p:cNvPr>
          <p:cNvPicPr>
            <a:picLocks noChangeAspect="1"/>
          </p:cNvPicPr>
          <p:nvPr/>
        </p:nvPicPr>
        <p:blipFill rotWithShape="1">
          <a:blip r:embed="rId2">
            <a:alphaModFix amt="10000"/>
            <a:extLst>
              <a:ext uri="{28A0092B-C50C-407E-A947-70E740481C1C}">
                <a14:useLocalDpi xmlns:a14="http://schemas.microsoft.com/office/drawing/2010/main"/>
              </a:ext>
            </a:extLst>
          </a:blip>
          <a:srcRect/>
          <a:stretch/>
        </p:blipFill>
        <p:spPr>
          <a:xfrm>
            <a:off x="5397996" y="2046746"/>
            <a:ext cx="5263280" cy="3654837"/>
          </a:xfrm>
          <a:prstGeom prst="rect">
            <a:avLst/>
          </a:prstGeom>
        </p:spPr>
      </p:pic>
    </p:spTree>
    <p:extLst>
      <p:ext uri="{BB962C8B-B14F-4D97-AF65-F5344CB8AC3E}">
        <p14:creationId xmlns:p14="http://schemas.microsoft.com/office/powerpoint/2010/main" val="360436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02FFA0-1CC7-8244-A4D4-6447AC2869FD}"/>
              </a:ext>
            </a:extLst>
          </p:cNvPr>
          <p:cNvSpPr/>
          <p:nvPr/>
        </p:nvSpPr>
        <p:spPr>
          <a:xfrm>
            <a:off x="477893" y="1177406"/>
            <a:ext cx="8580990" cy="5680594"/>
          </a:xfrm>
          <a:prstGeom prst="rect">
            <a:avLst/>
          </a:prstGeom>
        </p:spPr>
        <p:txBody>
          <a:bodyPr wrap="square">
            <a:spAutoFit/>
          </a:bodyPr>
          <a:lstStyle/>
          <a:p>
            <a:pPr marL="457200" indent="-457200">
              <a:lnSpc>
                <a:spcPts val="4000"/>
              </a:lnSpc>
              <a:buFont typeface="Arial" panose="020B0604020202020204" pitchFamily="34" charset="0"/>
              <a:buChar char="•"/>
            </a:pPr>
            <a:r>
              <a:rPr lang="en-US" sz="2600" dirty="0">
                <a:latin typeface="Century Gothic" panose="020B0502020202020204" pitchFamily="34" charset="0"/>
              </a:rPr>
              <a:t>Using Your Environment To Advance Your Career</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Networking Strategies</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References: managing your discovered research</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Reviewing Manuscripts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Staying Sane During Your </a:t>
            </a:r>
            <a:r>
              <a:rPr lang="en-US" sz="2600" dirty="0" err="1">
                <a:latin typeface="Century Gothic" panose="020B0502020202020204" pitchFamily="34" charset="0"/>
              </a:rPr>
              <a:t>Phd</a:t>
            </a:r>
            <a:r>
              <a:rPr lang="en-US" sz="2600" dirty="0">
                <a:latin typeface="Century Gothic" panose="020B0502020202020204" pitchFamily="34" charset="0"/>
              </a:rPr>
              <a:t>/Postdoc</a:t>
            </a:r>
          </a:p>
          <a:p>
            <a:pPr marL="457200" indent="-457200">
              <a:lnSpc>
                <a:spcPts val="4000"/>
              </a:lnSpc>
              <a:buFont typeface="Arial" panose="020B0604020202020204" pitchFamily="34" charset="0"/>
              <a:buChar char="•"/>
            </a:pPr>
            <a:r>
              <a:rPr lang="en-US" sz="2600" dirty="0">
                <a:latin typeface="Century Gothic" panose="020B0502020202020204" pitchFamily="34" charset="0"/>
              </a:rPr>
              <a:t>The Mona Lisa Effect</a:t>
            </a:r>
          </a:p>
          <a:p>
            <a:pPr marL="457200" indent="-457200">
              <a:lnSpc>
                <a:spcPts val="4000"/>
              </a:lnSpc>
              <a:buFont typeface="Arial" panose="020B0604020202020204" pitchFamily="34" charset="0"/>
              <a:buChar char="•"/>
            </a:pPr>
            <a:r>
              <a:rPr lang="en-US" sz="2600" dirty="0">
                <a:latin typeface="Century Gothic" panose="020B0502020202020204" pitchFamily="34" charset="0"/>
              </a:rPr>
              <a:t>Achieving Work-Life Balance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Writing Letters: One For Every Purpose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Reviewing Fellowships And Grants</a:t>
            </a:r>
          </a:p>
          <a:p>
            <a:pPr marL="457200" indent="-457200">
              <a:lnSpc>
                <a:spcPts val="4000"/>
              </a:lnSpc>
              <a:buFont typeface="Arial" panose="020B0604020202020204" pitchFamily="34" charset="0"/>
              <a:buChar char="•"/>
            </a:pPr>
            <a:r>
              <a:rPr lang="en-US" sz="2600" dirty="0">
                <a:latin typeface="Century Gothic" panose="020B0502020202020204" pitchFamily="34" charset="0"/>
              </a:rPr>
              <a:t>Making an Impact Through Your Science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Writing A Winning Fellowship</a:t>
            </a:r>
          </a:p>
        </p:txBody>
      </p:sp>
      <p:sp>
        <p:nvSpPr>
          <p:cNvPr id="13" name="Rectangle 3">
            <a:extLst>
              <a:ext uri="{FF2B5EF4-FFF2-40B4-BE49-F238E27FC236}">
                <a16:creationId xmlns:a16="http://schemas.microsoft.com/office/drawing/2014/main" id="{11744F1D-70C6-C743-8B90-6F6F0FC8214F}"/>
              </a:ext>
            </a:extLst>
          </p:cNvPr>
          <p:cNvSpPr>
            <a:spLocks noChangeArrowheads="1"/>
          </p:cNvSpPr>
          <p:nvPr/>
        </p:nvSpPr>
        <p:spPr bwMode="auto">
          <a:xfrm>
            <a:off x="325786"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00B0F0"/>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past and future topics</a:t>
            </a:r>
          </a:p>
        </p:txBody>
      </p:sp>
      <p:pic>
        <p:nvPicPr>
          <p:cNvPr id="5" name="Picture 4">
            <a:extLst>
              <a:ext uri="{FF2B5EF4-FFF2-40B4-BE49-F238E27FC236}">
                <a16:creationId xmlns:a16="http://schemas.microsoft.com/office/drawing/2014/main" id="{94A54588-60A9-3F4E-A080-0BCEA6D839F1}"/>
              </a:ext>
            </a:extLst>
          </p:cNvPr>
          <p:cNvPicPr>
            <a:picLocks noChangeAspect="1"/>
          </p:cNvPicPr>
          <p:nvPr/>
        </p:nvPicPr>
        <p:blipFill rotWithShape="1">
          <a:blip r:embed="rId2">
            <a:alphaModFix amt="10000"/>
            <a:extLst>
              <a:ext uri="{28A0092B-C50C-407E-A947-70E740481C1C}">
                <a14:useLocalDpi xmlns:a14="http://schemas.microsoft.com/office/drawing/2010/main"/>
              </a:ext>
            </a:extLst>
          </a:blip>
          <a:srcRect/>
          <a:stretch/>
        </p:blipFill>
        <p:spPr>
          <a:xfrm>
            <a:off x="5397996" y="2046746"/>
            <a:ext cx="5263280" cy="3654837"/>
          </a:xfrm>
          <a:prstGeom prst="rect">
            <a:avLst/>
          </a:prstGeom>
        </p:spPr>
      </p:pic>
    </p:spTree>
    <p:extLst>
      <p:ext uri="{BB962C8B-B14F-4D97-AF65-F5344CB8AC3E}">
        <p14:creationId xmlns:p14="http://schemas.microsoft.com/office/powerpoint/2010/main" val="33956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DBF98-A4E4-8148-8FE7-5396F53AE66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891272"/>
            <a:ext cx="12192000" cy="5984656"/>
          </a:xfrm>
          <a:prstGeom prst="rect">
            <a:avLst/>
          </a:prstGeom>
        </p:spPr>
      </p:pic>
      <p:sp>
        <p:nvSpPr>
          <p:cNvPr id="27" name="Rectangle 26">
            <a:extLst>
              <a:ext uri="{FF2B5EF4-FFF2-40B4-BE49-F238E27FC236}">
                <a16:creationId xmlns:a16="http://schemas.microsoft.com/office/drawing/2014/main" id="{252096F4-6959-C34C-95D3-1A44FF40298F}"/>
              </a:ext>
            </a:extLst>
          </p:cNvPr>
          <p:cNvSpPr/>
          <p:nvPr/>
        </p:nvSpPr>
        <p:spPr>
          <a:xfrm>
            <a:off x="2957886" y="5027749"/>
            <a:ext cx="8444538" cy="1799351"/>
          </a:xfrm>
          <a:prstGeom prst="rect">
            <a:avLst/>
          </a:prstGeom>
          <a:solidFill>
            <a:srgbClr val="DBE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2231672" y="3052139"/>
            <a:ext cx="184731" cy="369332"/>
          </a:xfrm>
          <a:prstGeom prst="rect">
            <a:avLst/>
          </a:prstGeom>
          <a:noFill/>
        </p:spPr>
        <p:txBody>
          <a:bodyPr wrap="none" rtlCol="0">
            <a:spAutoFit/>
          </a:bodyPr>
          <a:lstStyle/>
          <a:p>
            <a:endParaRPr lang="en-US" dirty="0">
              <a:latin typeface="Century Gothic" panose="020B0502020202020204" pitchFamily="34" charset="0"/>
            </a:endParaRPr>
          </a:p>
        </p:txBody>
      </p:sp>
      <p:sp>
        <p:nvSpPr>
          <p:cNvPr id="5" name="TextBox 2">
            <a:extLst>
              <a:ext uri="{FF2B5EF4-FFF2-40B4-BE49-F238E27FC236}">
                <a16:creationId xmlns:a16="http://schemas.microsoft.com/office/drawing/2014/main" id="{6B09BD9F-431C-5D4E-8366-EFBA759B6DD2}"/>
              </a:ext>
            </a:extLst>
          </p:cNvPr>
          <p:cNvSpPr txBox="1">
            <a:spLocks noChangeArrowheads="1"/>
          </p:cNvSpPr>
          <p:nvPr/>
        </p:nvSpPr>
        <p:spPr bwMode="auto">
          <a:xfrm>
            <a:off x="0" y="29498"/>
            <a:ext cx="8145178" cy="830997"/>
          </a:xfrm>
          <a:prstGeom prst="rect">
            <a:avLst/>
          </a:prstGeom>
          <a:noFill/>
          <a:ln w="9525">
            <a:noFill/>
            <a:miter lim="800000"/>
            <a:headEnd/>
            <a:tailEnd/>
          </a:ln>
        </p:spPr>
        <p:txBody>
          <a:bodyPr wrap="none">
            <a:prstTxWarp prst="textNoShape">
              <a:avLst/>
            </a:prstTxWarp>
            <a:spAutoFit/>
          </a:bodyPr>
          <a:lstStyle/>
          <a:p>
            <a:r>
              <a:rPr lang="en-US" sz="4800" dirty="0">
                <a:solidFill>
                  <a:schemeClr val="tx2">
                    <a:lumMod val="75000"/>
                  </a:schemeClr>
                </a:solidFill>
                <a:latin typeface="Century Gothic" panose="020B0502020202020204" pitchFamily="34" charset="0"/>
              </a:rPr>
              <a:t>illuminating dark pathways</a:t>
            </a:r>
          </a:p>
        </p:txBody>
      </p:sp>
      <p:sp>
        <p:nvSpPr>
          <p:cNvPr id="4" name="Rectangle 3">
            <a:extLst>
              <a:ext uri="{FF2B5EF4-FFF2-40B4-BE49-F238E27FC236}">
                <a16:creationId xmlns:a16="http://schemas.microsoft.com/office/drawing/2014/main" id="{6D2DA696-E88A-B245-BA7F-F9347ADAF471}"/>
              </a:ext>
            </a:extLst>
          </p:cNvPr>
          <p:cNvSpPr/>
          <p:nvPr/>
        </p:nvSpPr>
        <p:spPr>
          <a:xfrm>
            <a:off x="0" y="5894234"/>
            <a:ext cx="12192000" cy="997300"/>
          </a:xfrm>
          <a:prstGeom prst="rect">
            <a:avLst/>
          </a:prstGeom>
          <a:solidFill>
            <a:srgbClr val="DBE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4">
            <a:extLst>
              <a:ext uri="{FF2B5EF4-FFF2-40B4-BE49-F238E27FC236}">
                <a16:creationId xmlns:a16="http://schemas.microsoft.com/office/drawing/2014/main" id="{FAE97C12-D464-774F-ADF2-680741F5A3BC}"/>
              </a:ext>
            </a:extLst>
          </p:cNvPr>
          <p:cNvSpPr>
            <a:spLocks noChangeArrowheads="1"/>
          </p:cNvSpPr>
          <p:nvPr/>
        </p:nvSpPr>
        <p:spPr bwMode="auto">
          <a:xfrm>
            <a:off x="0" y="6069718"/>
            <a:ext cx="3111749" cy="646331"/>
          </a:xfrm>
          <a:prstGeom prst="rect">
            <a:avLst/>
          </a:prstGeom>
          <a:noFill/>
          <a:ln w="9525">
            <a:noFill/>
            <a:miter lim="800000"/>
            <a:headEnd/>
            <a:tailEnd/>
          </a:ln>
        </p:spPr>
        <p:txBody>
          <a:bodyPr wrap="none">
            <a:prstTxWarp prst="textNoShape">
              <a:avLst/>
            </a:prstTxWarp>
            <a:spAutoFit/>
          </a:bodyPr>
          <a:lstStyle/>
          <a:p>
            <a:r>
              <a:rPr lang="en-US" sz="1200" dirty="0">
                <a:latin typeface="Century Gothic" panose="020B0502020202020204" pitchFamily="34" charset="0"/>
              </a:rPr>
              <a:t>Michael T McManus</a:t>
            </a:r>
          </a:p>
          <a:p>
            <a:r>
              <a:rPr lang="en-US" sz="1200" dirty="0">
                <a:latin typeface="Century Gothic" panose="020B0502020202020204" pitchFamily="34" charset="0"/>
              </a:rPr>
              <a:t>Professor, Stella Coates Endowed Chair</a:t>
            </a:r>
          </a:p>
          <a:p>
            <a:r>
              <a:rPr lang="en-US" sz="1200" dirty="0">
                <a:latin typeface="Century Gothic" panose="020B0502020202020204" pitchFamily="34" charset="0"/>
              </a:rPr>
              <a:t>University of California, San Francisco</a:t>
            </a:r>
          </a:p>
        </p:txBody>
      </p:sp>
      <p:sp>
        <p:nvSpPr>
          <p:cNvPr id="3" name="Rectangle 2">
            <a:extLst>
              <a:ext uri="{FF2B5EF4-FFF2-40B4-BE49-F238E27FC236}">
                <a16:creationId xmlns:a16="http://schemas.microsoft.com/office/drawing/2014/main" id="{DC2C018C-0741-4840-8D4B-6E822DB0A687}"/>
              </a:ext>
            </a:extLst>
          </p:cNvPr>
          <p:cNvSpPr/>
          <p:nvPr/>
        </p:nvSpPr>
        <p:spPr>
          <a:xfrm>
            <a:off x="34280" y="922485"/>
            <a:ext cx="9109720" cy="353943"/>
          </a:xfrm>
          <a:prstGeom prst="rect">
            <a:avLst/>
          </a:prstGeom>
        </p:spPr>
        <p:txBody>
          <a:bodyPr wrap="square">
            <a:spAutoFit/>
          </a:bodyPr>
          <a:lstStyle/>
          <a:p>
            <a:r>
              <a:rPr lang="en-US" sz="1700" dirty="0">
                <a:solidFill>
                  <a:schemeClr val="bg1"/>
                </a:solidFill>
                <a:latin typeface="Century Gothic" panose="020B0502020202020204" pitchFamily="34" charset="0"/>
              </a:rPr>
              <a:t>Systematic Functional Genomics Platforms to Solve Fundamentally Difficult Problems</a:t>
            </a:r>
          </a:p>
        </p:txBody>
      </p:sp>
      <p:pic>
        <p:nvPicPr>
          <p:cNvPr id="11" name="Picture 10">
            <a:extLst>
              <a:ext uri="{FF2B5EF4-FFF2-40B4-BE49-F238E27FC236}">
                <a16:creationId xmlns:a16="http://schemas.microsoft.com/office/drawing/2014/main" id="{30EEAFEF-EEA1-414B-A8DE-05D79EA1BE28}"/>
              </a:ext>
            </a:extLst>
          </p:cNvPr>
          <p:cNvPicPr>
            <a:picLocks noChangeAspect="1"/>
          </p:cNvPicPr>
          <p:nvPr/>
        </p:nvPicPr>
        <p:blipFill>
          <a:blip r:embed="rId4"/>
          <a:stretch>
            <a:fillRect/>
          </a:stretch>
        </p:blipFill>
        <p:spPr>
          <a:xfrm>
            <a:off x="5859488" y="5163888"/>
            <a:ext cx="1279955" cy="1587500"/>
          </a:xfrm>
          <a:prstGeom prst="rect">
            <a:avLst/>
          </a:prstGeom>
        </p:spPr>
      </p:pic>
      <p:pic>
        <p:nvPicPr>
          <p:cNvPr id="10" name="Picture 9">
            <a:extLst>
              <a:ext uri="{FF2B5EF4-FFF2-40B4-BE49-F238E27FC236}">
                <a16:creationId xmlns:a16="http://schemas.microsoft.com/office/drawing/2014/main" id="{7386E99F-A33B-8248-8217-5388FA0D987C}"/>
              </a:ext>
            </a:extLst>
          </p:cNvPr>
          <p:cNvPicPr>
            <a:picLocks noChangeAspect="1"/>
          </p:cNvPicPr>
          <p:nvPr/>
        </p:nvPicPr>
        <p:blipFill>
          <a:blip r:embed="rId5"/>
          <a:stretch>
            <a:fillRect/>
          </a:stretch>
        </p:blipFill>
        <p:spPr>
          <a:xfrm>
            <a:off x="10060363" y="5157897"/>
            <a:ext cx="1270000" cy="1587500"/>
          </a:xfrm>
          <a:prstGeom prst="rect">
            <a:avLst/>
          </a:prstGeom>
        </p:spPr>
      </p:pic>
      <p:pic>
        <p:nvPicPr>
          <p:cNvPr id="12" name="Picture 11">
            <a:extLst>
              <a:ext uri="{FF2B5EF4-FFF2-40B4-BE49-F238E27FC236}">
                <a16:creationId xmlns:a16="http://schemas.microsoft.com/office/drawing/2014/main" id="{0C16731A-4898-0149-9339-0E3A918EF368}"/>
              </a:ext>
            </a:extLst>
          </p:cNvPr>
          <p:cNvPicPr>
            <a:picLocks noChangeAspect="1"/>
          </p:cNvPicPr>
          <p:nvPr/>
        </p:nvPicPr>
        <p:blipFill>
          <a:blip r:embed="rId6"/>
          <a:stretch>
            <a:fillRect/>
          </a:stretch>
        </p:blipFill>
        <p:spPr>
          <a:xfrm>
            <a:off x="8663391" y="5171445"/>
            <a:ext cx="1270000" cy="1587500"/>
          </a:xfrm>
          <a:prstGeom prst="rect">
            <a:avLst/>
          </a:prstGeom>
        </p:spPr>
      </p:pic>
      <p:pic>
        <p:nvPicPr>
          <p:cNvPr id="16" name="Picture 15">
            <a:extLst>
              <a:ext uri="{FF2B5EF4-FFF2-40B4-BE49-F238E27FC236}">
                <a16:creationId xmlns:a16="http://schemas.microsoft.com/office/drawing/2014/main" id="{E81B17C0-9E5B-4C4F-B1DC-27EBD6DD6B19}"/>
              </a:ext>
            </a:extLst>
          </p:cNvPr>
          <p:cNvPicPr>
            <a:picLocks noChangeAspect="1"/>
          </p:cNvPicPr>
          <p:nvPr/>
        </p:nvPicPr>
        <p:blipFill>
          <a:blip r:embed="rId7"/>
          <a:stretch>
            <a:fillRect/>
          </a:stretch>
        </p:blipFill>
        <p:spPr>
          <a:xfrm>
            <a:off x="7266417" y="5163888"/>
            <a:ext cx="1270000" cy="1587500"/>
          </a:xfrm>
          <a:prstGeom prst="rect">
            <a:avLst/>
          </a:prstGeom>
        </p:spPr>
      </p:pic>
      <p:pic>
        <p:nvPicPr>
          <p:cNvPr id="21" name="Picture 20">
            <a:extLst>
              <a:ext uri="{FF2B5EF4-FFF2-40B4-BE49-F238E27FC236}">
                <a16:creationId xmlns:a16="http://schemas.microsoft.com/office/drawing/2014/main" id="{8BB9DB59-2E80-D04C-AE4B-54059F872835}"/>
              </a:ext>
            </a:extLst>
          </p:cNvPr>
          <p:cNvPicPr>
            <a:picLocks noChangeAspect="1"/>
          </p:cNvPicPr>
          <p:nvPr/>
        </p:nvPicPr>
        <p:blipFill>
          <a:blip r:embed="rId8"/>
          <a:stretch>
            <a:fillRect/>
          </a:stretch>
        </p:blipFill>
        <p:spPr>
          <a:xfrm>
            <a:off x="4462514" y="5163888"/>
            <a:ext cx="1270000" cy="1587500"/>
          </a:xfrm>
          <a:prstGeom prst="rect">
            <a:avLst/>
          </a:prstGeom>
        </p:spPr>
      </p:pic>
      <p:pic>
        <p:nvPicPr>
          <p:cNvPr id="22" name="Picture 21">
            <a:extLst>
              <a:ext uri="{FF2B5EF4-FFF2-40B4-BE49-F238E27FC236}">
                <a16:creationId xmlns:a16="http://schemas.microsoft.com/office/drawing/2014/main" id="{F4E7B03C-88EA-F84E-B251-E209BAFCE14B}"/>
              </a:ext>
            </a:extLst>
          </p:cNvPr>
          <p:cNvPicPr>
            <a:picLocks noChangeAspect="1"/>
          </p:cNvPicPr>
          <p:nvPr/>
        </p:nvPicPr>
        <p:blipFill>
          <a:blip r:embed="rId9"/>
          <a:stretch>
            <a:fillRect/>
          </a:stretch>
        </p:blipFill>
        <p:spPr>
          <a:xfrm>
            <a:off x="3065540" y="5163888"/>
            <a:ext cx="1270000" cy="1587500"/>
          </a:xfrm>
          <a:prstGeom prst="rect">
            <a:avLst/>
          </a:prstGeom>
        </p:spPr>
      </p:pic>
    </p:spTree>
    <p:extLst>
      <p:ext uri="{BB962C8B-B14F-4D97-AF65-F5344CB8AC3E}">
        <p14:creationId xmlns:p14="http://schemas.microsoft.com/office/powerpoint/2010/main" val="342009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40815-A8A7-644C-BF04-3D82C104C5C8}"/>
              </a:ext>
            </a:extLst>
          </p:cNvPr>
          <p:cNvPicPr>
            <a:picLocks noChangeAspect="1"/>
          </p:cNvPicPr>
          <p:nvPr/>
        </p:nvPicPr>
        <p:blipFill rotWithShape="1">
          <a:blip r:embed="rId3"/>
          <a:srcRect r="27852"/>
          <a:stretch/>
        </p:blipFill>
        <p:spPr>
          <a:xfrm>
            <a:off x="-1" y="14090"/>
            <a:ext cx="12192001" cy="6843910"/>
          </a:xfrm>
          <a:prstGeom prst="rect">
            <a:avLst/>
          </a:prstGeom>
        </p:spPr>
      </p:pic>
      <p:sp>
        <p:nvSpPr>
          <p:cNvPr id="6" name="Rectangle 5">
            <a:extLst>
              <a:ext uri="{FF2B5EF4-FFF2-40B4-BE49-F238E27FC236}">
                <a16:creationId xmlns:a16="http://schemas.microsoft.com/office/drawing/2014/main" id="{BE2ADD12-9ED0-8342-868C-C7B62F0C33C8}"/>
              </a:ext>
            </a:extLst>
          </p:cNvPr>
          <p:cNvSpPr/>
          <p:nvPr/>
        </p:nvSpPr>
        <p:spPr>
          <a:xfrm>
            <a:off x="-1" y="14090"/>
            <a:ext cx="12192001" cy="1072082"/>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9A1DC53-D4F0-9646-AB2C-377FFB9F5526}"/>
              </a:ext>
            </a:extLst>
          </p:cNvPr>
          <p:cNvSpPr/>
          <p:nvPr/>
        </p:nvSpPr>
        <p:spPr>
          <a:xfrm>
            <a:off x="111679" y="14090"/>
            <a:ext cx="9262427" cy="646331"/>
          </a:xfrm>
          <a:prstGeom prst="rect">
            <a:avLst/>
          </a:prstGeom>
        </p:spPr>
        <p:txBody>
          <a:bodyPr wrap="square">
            <a:spAutoFit/>
          </a:bodyPr>
          <a:lstStyle/>
          <a:p>
            <a:r>
              <a:rPr lang="en-US" sz="3600" dirty="0">
                <a:solidFill>
                  <a:srgbClr val="558ED5"/>
                </a:solidFill>
                <a:latin typeface="Century Gothic" panose="020B0502020202020204" pitchFamily="34" charset="0"/>
                <a:cs typeface="Helvetica"/>
              </a:rPr>
              <a:t>The Pandemic</a:t>
            </a:r>
          </a:p>
        </p:txBody>
      </p:sp>
      <p:sp>
        <p:nvSpPr>
          <p:cNvPr id="8" name="Rectangle 7">
            <a:extLst>
              <a:ext uri="{FF2B5EF4-FFF2-40B4-BE49-F238E27FC236}">
                <a16:creationId xmlns:a16="http://schemas.microsoft.com/office/drawing/2014/main" id="{5D2D4D31-F2FD-254B-BF5D-378E32437A30}"/>
              </a:ext>
            </a:extLst>
          </p:cNvPr>
          <p:cNvSpPr/>
          <p:nvPr/>
        </p:nvSpPr>
        <p:spPr>
          <a:xfrm>
            <a:off x="97408" y="562952"/>
            <a:ext cx="2242922" cy="523220"/>
          </a:xfrm>
          <a:prstGeom prst="rect">
            <a:avLst/>
          </a:prstGeom>
        </p:spPr>
        <p:txBody>
          <a:bodyPr wrap="none">
            <a:spAutoFit/>
          </a:bodyPr>
          <a:lstStyle/>
          <a:p>
            <a:r>
              <a:rPr lang="en-US" sz="2800" dirty="0">
                <a:solidFill>
                  <a:schemeClr val="bg1">
                    <a:lumMod val="50000"/>
                  </a:schemeClr>
                </a:solidFill>
                <a:latin typeface="Century Gothic" panose="020B0502020202020204" pitchFamily="34" charset="0"/>
              </a:rPr>
              <a:t>SARS-CoV-2</a:t>
            </a:r>
          </a:p>
        </p:txBody>
      </p:sp>
    </p:spTree>
    <p:extLst>
      <p:ext uri="{BB962C8B-B14F-4D97-AF65-F5344CB8AC3E}">
        <p14:creationId xmlns:p14="http://schemas.microsoft.com/office/powerpoint/2010/main" val="336656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72D3A-6C30-7549-A36E-56FEFFE6F443}"/>
              </a:ext>
            </a:extLst>
          </p:cNvPr>
          <p:cNvPicPr>
            <a:picLocks noChangeAspect="1"/>
          </p:cNvPicPr>
          <p:nvPr/>
        </p:nvPicPr>
        <p:blipFill rotWithShape="1">
          <a:blip r:embed="rId3"/>
          <a:srcRect l="14792" t="18082" r="37361"/>
          <a:stretch/>
        </p:blipFill>
        <p:spPr>
          <a:xfrm>
            <a:off x="7268754" y="1217451"/>
            <a:ext cx="4923247" cy="5617940"/>
          </a:xfrm>
          <a:prstGeom prst="rect">
            <a:avLst/>
          </a:prstGeom>
        </p:spPr>
      </p:pic>
      <p:sp>
        <p:nvSpPr>
          <p:cNvPr id="7" name="Rectangle 6">
            <a:extLst>
              <a:ext uri="{FF2B5EF4-FFF2-40B4-BE49-F238E27FC236}">
                <a16:creationId xmlns:a16="http://schemas.microsoft.com/office/drawing/2014/main" id="{D9A1DC53-D4F0-9646-AB2C-377FFB9F5526}"/>
              </a:ext>
            </a:extLst>
          </p:cNvPr>
          <p:cNvSpPr/>
          <p:nvPr/>
        </p:nvSpPr>
        <p:spPr>
          <a:xfrm>
            <a:off x="111679" y="14090"/>
            <a:ext cx="9262427" cy="646331"/>
          </a:xfrm>
          <a:prstGeom prst="rect">
            <a:avLst/>
          </a:prstGeom>
        </p:spPr>
        <p:txBody>
          <a:bodyPr wrap="square">
            <a:spAutoFit/>
          </a:bodyPr>
          <a:lstStyle/>
          <a:p>
            <a:r>
              <a:rPr lang="en-US" sz="3600" dirty="0">
                <a:solidFill>
                  <a:srgbClr val="558ED5"/>
                </a:solidFill>
                <a:latin typeface="Century Gothic" panose="020B0502020202020204" pitchFamily="34" charset="0"/>
                <a:cs typeface="Helvetica"/>
              </a:rPr>
              <a:t>working together to promote PRIDE</a:t>
            </a:r>
          </a:p>
        </p:txBody>
      </p:sp>
      <p:sp>
        <p:nvSpPr>
          <p:cNvPr id="8" name="Rectangle 7">
            <a:extLst>
              <a:ext uri="{FF2B5EF4-FFF2-40B4-BE49-F238E27FC236}">
                <a16:creationId xmlns:a16="http://schemas.microsoft.com/office/drawing/2014/main" id="{5D2D4D31-F2FD-254B-BF5D-378E32437A30}"/>
              </a:ext>
            </a:extLst>
          </p:cNvPr>
          <p:cNvSpPr/>
          <p:nvPr/>
        </p:nvSpPr>
        <p:spPr>
          <a:xfrm>
            <a:off x="97408" y="562952"/>
            <a:ext cx="4519186" cy="523220"/>
          </a:xfrm>
          <a:prstGeom prst="rect">
            <a:avLst/>
          </a:prstGeom>
        </p:spPr>
        <p:txBody>
          <a:bodyPr wrap="none">
            <a:spAutoFit/>
          </a:bodyPr>
          <a:lstStyle/>
          <a:p>
            <a:r>
              <a:rPr lang="en-US" sz="2800" dirty="0">
                <a:solidFill>
                  <a:schemeClr val="bg1">
                    <a:lumMod val="50000"/>
                  </a:schemeClr>
                </a:solidFill>
                <a:latin typeface="Century Gothic" panose="020B0502020202020204" pitchFamily="34" charset="0"/>
              </a:rPr>
              <a:t>proud to be part of UCSF</a:t>
            </a:r>
          </a:p>
        </p:txBody>
      </p:sp>
      <p:pic>
        <p:nvPicPr>
          <p:cNvPr id="3" name="Picture 2">
            <a:extLst>
              <a:ext uri="{FF2B5EF4-FFF2-40B4-BE49-F238E27FC236}">
                <a16:creationId xmlns:a16="http://schemas.microsoft.com/office/drawing/2014/main" id="{00F3A545-C413-5846-82B6-82AE516E0196}"/>
              </a:ext>
            </a:extLst>
          </p:cNvPr>
          <p:cNvPicPr>
            <a:picLocks noChangeAspect="1"/>
          </p:cNvPicPr>
          <p:nvPr/>
        </p:nvPicPr>
        <p:blipFill>
          <a:blip r:embed="rId4"/>
          <a:stretch>
            <a:fillRect/>
          </a:stretch>
        </p:blipFill>
        <p:spPr>
          <a:xfrm>
            <a:off x="11552" y="1240060"/>
            <a:ext cx="7460440" cy="5595331"/>
          </a:xfrm>
          <a:prstGeom prst="rect">
            <a:avLst/>
          </a:prstGeom>
        </p:spPr>
      </p:pic>
      <p:sp>
        <p:nvSpPr>
          <p:cNvPr id="5" name="Rectangle 4">
            <a:extLst>
              <a:ext uri="{FF2B5EF4-FFF2-40B4-BE49-F238E27FC236}">
                <a16:creationId xmlns:a16="http://schemas.microsoft.com/office/drawing/2014/main" id="{443AC2D6-72A8-8D48-896C-6D447674FAB6}"/>
              </a:ext>
            </a:extLst>
          </p:cNvPr>
          <p:cNvSpPr/>
          <p:nvPr/>
        </p:nvSpPr>
        <p:spPr>
          <a:xfrm>
            <a:off x="17388" y="6260875"/>
            <a:ext cx="7460441" cy="543867"/>
          </a:xfrm>
          <a:prstGeom prst="rect">
            <a:avLst/>
          </a:prstGeom>
          <a:solidFill>
            <a:schemeClr val="tx1">
              <a:alpha val="34000"/>
            </a:schemeClr>
          </a:solidFill>
        </p:spPr>
        <p:txBody>
          <a:bodyPr wrap="square">
            <a:spAutoFit/>
          </a:bodyPr>
          <a:lstStyle/>
          <a:p>
            <a:r>
              <a:rPr lang="en-US" sz="1467" dirty="0">
                <a:solidFill>
                  <a:schemeClr val="bg1"/>
                </a:solidFill>
                <a:latin typeface="Century Gothic" panose="020B0502020202020204" pitchFamily="34" charset="0"/>
              </a:rPr>
              <a:t>'Racism is a pandemic too': UCSF health care workers join San Francisco protest for George Floyd [</a:t>
            </a:r>
            <a:r>
              <a:rPr lang="en-US" sz="1467" i="1" dirty="0">
                <a:solidFill>
                  <a:schemeClr val="bg1"/>
                </a:solidFill>
                <a:latin typeface="Century Gothic" panose="020B0502020202020204" pitchFamily="34" charset="0"/>
              </a:rPr>
              <a:t>ABC7News</a:t>
            </a:r>
            <a:r>
              <a:rPr lang="en-US" sz="1467"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03157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613DA-E59F-784F-B310-AE1F6355D832}"/>
              </a:ext>
            </a:extLst>
          </p:cNvPr>
          <p:cNvPicPr>
            <a:picLocks noChangeAspect="1"/>
          </p:cNvPicPr>
          <p:nvPr/>
        </p:nvPicPr>
        <p:blipFill>
          <a:blip r:embed="rId2"/>
          <a:stretch>
            <a:fillRect/>
          </a:stretch>
        </p:blipFill>
        <p:spPr>
          <a:xfrm>
            <a:off x="616017" y="108926"/>
            <a:ext cx="10818796" cy="6727938"/>
          </a:xfrm>
          <a:prstGeom prst="rect">
            <a:avLst/>
          </a:prstGeom>
        </p:spPr>
      </p:pic>
    </p:spTree>
    <p:extLst>
      <p:ext uri="{BB962C8B-B14F-4D97-AF65-F5344CB8AC3E}">
        <p14:creationId xmlns:p14="http://schemas.microsoft.com/office/powerpoint/2010/main" val="3728324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6F186F-9686-3243-AF04-2A491527FFE5}"/>
              </a:ext>
            </a:extLst>
          </p:cNvPr>
          <p:cNvPicPr>
            <a:picLocks noChangeAspect="1"/>
          </p:cNvPicPr>
          <p:nvPr/>
        </p:nvPicPr>
        <p:blipFill>
          <a:blip r:embed="rId2"/>
          <a:stretch>
            <a:fillRect/>
          </a:stretch>
        </p:blipFill>
        <p:spPr>
          <a:xfrm>
            <a:off x="2032000" y="901700"/>
            <a:ext cx="8128000" cy="5054600"/>
          </a:xfrm>
          <a:prstGeom prst="rect">
            <a:avLst/>
          </a:prstGeom>
        </p:spPr>
      </p:pic>
      <p:pic>
        <p:nvPicPr>
          <p:cNvPr id="5" name="Picture 4">
            <a:extLst>
              <a:ext uri="{FF2B5EF4-FFF2-40B4-BE49-F238E27FC236}">
                <a16:creationId xmlns:a16="http://schemas.microsoft.com/office/drawing/2014/main" id="{B28D8839-9BCA-4348-BD42-F970732BAE61}"/>
              </a:ext>
            </a:extLst>
          </p:cNvPr>
          <p:cNvPicPr>
            <a:picLocks noChangeAspect="1"/>
          </p:cNvPicPr>
          <p:nvPr/>
        </p:nvPicPr>
        <p:blipFill>
          <a:blip r:embed="rId2"/>
          <a:stretch>
            <a:fillRect/>
          </a:stretch>
        </p:blipFill>
        <p:spPr>
          <a:xfrm>
            <a:off x="866274" y="250257"/>
            <a:ext cx="10430728" cy="6486609"/>
          </a:xfrm>
          <a:prstGeom prst="rect">
            <a:avLst/>
          </a:prstGeom>
        </p:spPr>
      </p:pic>
    </p:spTree>
    <p:extLst>
      <p:ext uri="{BB962C8B-B14F-4D97-AF65-F5344CB8AC3E}">
        <p14:creationId xmlns:p14="http://schemas.microsoft.com/office/powerpoint/2010/main" val="3899850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587</Words>
  <Application>Microsoft Macintosh PowerPoint</Application>
  <PresentationFormat>Widescreen</PresentationFormat>
  <Paragraphs>92</Paragraphs>
  <Slides>13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ＭＳ Ｐゴシック</vt:lpstr>
      <vt:lpstr>Arial</vt:lpstr>
      <vt:lpstr>Calibri</vt:lpstr>
      <vt:lpstr>Calibri Light</vt:lpstr>
      <vt:lpstr>Century Gothic</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Michael</dc:creator>
  <cp:lastModifiedBy>McManus, Michael</cp:lastModifiedBy>
  <cp:revision>16</cp:revision>
  <dcterms:created xsi:type="dcterms:W3CDTF">2020-07-31T01:30:55Z</dcterms:created>
  <dcterms:modified xsi:type="dcterms:W3CDTF">2020-07-31T03:30:08Z</dcterms:modified>
</cp:coreProperties>
</file>