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1"/>
  </p:notesMasterIdLst>
  <p:sldIdLst>
    <p:sldId id="340" r:id="rId2"/>
    <p:sldId id="1243" r:id="rId3"/>
    <p:sldId id="256" r:id="rId4"/>
    <p:sldId id="1284" r:id="rId5"/>
    <p:sldId id="1285" r:id="rId6"/>
    <p:sldId id="1286" r:id="rId7"/>
    <p:sldId id="1287" r:id="rId8"/>
    <p:sldId id="1288" r:id="rId9"/>
    <p:sldId id="125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FFFACA"/>
    <a:srgbClr val="000000"/>
    <a:srgbClr val="21BDFF"/>
    <a:srgbClr val="CE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57" autoAdjust="0"/>
    <p:restoredTop sz="42810" autoAdjust="0"/>
  </p:normalViewPr>
  <p:slideViewPr>
    <p:cSldViewPr snapToGrid="0" snapToObjects="1">
      <p:cViewPr varScale="1">
        <p:scale>
          <a:sx n="64" d="100"/>
          <a:sy n="64" d="100"/>
        </p:scale>
        <p:origin x="5400" y="16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EA197-9B8E-2449-A5A6-B66DF7A6705F}" type="datetimeFigureOut">
              <a:rPr lang="en-US" smtClean="0"/>
              <a:t>6/24/20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81FC6-C8AA-7940-8A7C-E3E266B29C15}" type="slidenum">
              <a:rPr lang="en-US" smtClean="0"/>
              <a:t>‹#›</a:t>
            </a:fld>
            <a:endParaRPr lang="en-US"/>
          </a:p>
        </p:txBody>
      </p:sp>
    </p:spTree>
    <p:extLst>
      <p:ext uri="{BB962C8B-B14F-4D97-AF65-F5344CB8AC3E}">
        <p14:creationId xmlns:p14="http://schemas.microsoft.com/office/powerpoint/2010/main" val="4216394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B7715-041A-405B-9716-817CFD0E6A24}" type="slidenum">
              <a:rPr lang="en-US">
                <a:ea typeface="ＭＳ Ｐゴシック" pitchFamily="5" charset="-128"/>
                <a:cs typeface="ＭＳ Ｐゴシック" pitchFamily="5" charset="-128"/>
              </a:rPr>
              <a:pPr fontAlgn="base">
                <a:spcBef>
                  <a:spcPct val="0"/>
                </a:spcBef>
                <a:spcAft>
                  <a:spcPct val="0"/>
                </a:spcAft>
              </a:pPr>
              <a:t>2</a:t>
            </a:fld>
            <a:endParaRPr lang="en-US">
              <a:ea typeface="ＭＳ Ｐゴシック" pitchFamily="5" charset="-128"/>
              <a:cs typeface="ＭＳ Ｐゴシック" pitchFamily="5" charset="-128"/>
            </a:endParaRPr>
          </a:p>
        </p:txBody>
      </p:sp>
    </p:spTree>
    <p:extLst>
      <p:ext uri="{BB962C8B-B14F-4D97-AF65-F5344CB8AC3E}">
        <p14:creationId xmlns:p14="http://schemas.microsoft.com/office/powerpoint/2010/main" val="426272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Ideas do not come out of the blue. In order to build them you first need to gather the raw materials: facts, concepts, experiences, knowledge, feelings — that’s what ideas are made of. To get all of that, you need an attitude of ongoing curiosity and exploration.</a:t>
            </a:r>
          </a:p>
          <a:p>
            <a:pPr fontAlgn="base"/>
            <a:endParaRPr lang="en-US" sz="1200" b="1"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Creative scientists are </a:t>
            </a:r>
            <a:r>
              <a:rPr lang="en-US" sz="1200" b="0" i="0" u="none" strike="noStrike" kern="1200" dirty="0">
                <a:solidFill>
                  <a:schemeClr val="tx1"/>
                </a:solidFill>
                <a:effectLst/>
                <a:latin typeface="+mn-lt"/>
                <a:ea typeface="+mn-ea"/>
                <a:cs typeface="+mn-cs"/>
              </a:rPr>
              <a:t>relentlessly curious and never limits themselves to a particular area of experience and knowledge. To have ideas is to connect dots. And </a:t>
            </a:r>
            <a:r>
              <a:rPr lang="en-US" sz="1200" b="0" i="0" u="none" strike="noStrike" kern="1200" dirty="0" err="1">
                <a:solidFill>
                  <a:schemeClr val="tx1"/>
                </a:solidFill>
                <a:effectLst/>
                <a:latin typeface="+mn-lt"/>
                <a:ea typeface="+mn-ea"/>
                <a:cs typeface="+mn-cs"/>
              </a:rPr>
              <a:t>youoften</a:t>
            </a:r>
            <a:r>
              <a:rPr lang="en-US" sz="1200" b="0" i="0" u="none" strike="noStrike" kern="1200" dirty="0">
                <a:solidFill>
                  <a:schemeClr val="tx1"/>
                </a:solidFill>
                <a:effectLst/>
                <a:latin typeface="+mn-lt"/>
                <a:ea typeface="+mn-ea"/>
                <a:cs typeface="+mn-cs"/>
              </a:rPr>
              <a:t>  need lots of dots to connect — you need fuel for the formation of new ideas.</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Be curious and alert. </a:t>
            </a:r>
            <a:r>
              <a:rPr lang="en-US" sz="1200" b="0" i="0" kern="1200" dirty="0">
                <a:solidFill>
                  <a:schemeClr val="tx1"/>
                </a:solidFill>
                <a:effectLst/>
                <a:latin typeface="+mn-lt"/>
                <a:ea typeface="+mn-ea"/>
                <a:cs typeface="+mn-cs"/>
              </a:rPr>
              <a:t>Poke around in unknown areas– read broadly. Be like a child, by paying attention to the world and being receptive to it. Rediscover the fun in finding things out.  </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Seek out as many inputs as possible.</a:t>
            </a:r>
            <a:r>
              <a:rPr lang="en-US" sz="1200" b="0" i="0" kern="1200" dirty="0">
                <a:solidFill>
                  <a:schemeClr val="tx1"/>
                </a:solidFill>
                <a:effectLst/>
                <a:latin typeface="+mn-lt"/>
                <a:ea typeface="+mn-ea"/>
                <a:cs typeface="+mn-cs"/>
              </a:rPr>
              <a:t> Talk to scientists, engineers, mathematicians in outside fields. Don’t limit yourself to expert advice. Go to meetings that you shouldn’t go to.  Do not limit yourself to the tried and true. Read different journals from the ones you like. Read literature that “you’ll never use”. </a:t>
            </a:r>
          </a:p>
        </p:txBody>
      </p:sp>
      <p:sp>
        <p:nvSpPr>
          <p:cNvPr id="4" name="Slide Number Placeholder 3"/>
          <p:cNvSpPr>
            <a:spLocks noGrp="1"/>
          </p:cNvSpPr>
          <p:nvPr>
            <p:ph type="sldNum" sz="quarter" idx="5"/>
          </p:nvPr>
        </p:nvSpPr>
        <p:spPr/>
        <p:txBody>
          <a:bodyPr/>
          <a:lstStyle/>
          <a:p>
            <a:fld id="{B3981FC6-C8AA-7940-8A7C-E3E266B29C15}" type="slidenum">
              <a:rPr lang="en-US" smtClean="0"/>
              <a:t>4</a:t>
            </a:fld>
            <a:endParaRPr lang="en-US"/>
          </a:p>
        </p:txBody>
      </p:sp>
    </p:spTree>
    <p:extLst>
      <p:ext uri="{BB962C8B-B14F-4D97-AF65-F5344CB8AC3E}">
        <p14:creationId xmlns:p14="http://schemas.microsoft.com/office/powerpoint/2010/main" val="37552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In 1885, a German mechanical engineer named Karl Benz designed and built the world's first practical automobile powered by an internal-combustion engine. A year later, Benz received the first patent for a gas-fueled car on January 29, 1886. It was a three-wheeler called the Motorwagen or Benz Patent Motorcar.</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There is some debate on ‘who’ actually invented the car… made up of lots of little parts.  Certainly Karl Benz invented an advanced many new parts.  But the invention of a car is actually a combination of different pre-existing parts.</a:t>
            </a:r>
          </a:p>
          <a:p>
            <a:pPr fontAlgn="base"/>
            <a:endParaRPr lang="en-US" sz="1200" b="0" i="0" u="none" strike="noStrike"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Some say that creativity can be defined by taking existing ideas and applying them to a new context.  Like – if I asked you to draw a picture of an animal that doesn’t actually exist.</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A most prominent example of innovating by imitation is Henry Ford’s development of the automobile assembly line—a system Henry Ford copied (and improved) from the Chicago meat processing business.</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When people say someone’s “creative”, they’re usually referring to the Artist. The Artist has ideas mostly by trying new things. An artist applies his imagination by rearranging, turning things upside down, stirring things up. He pursues different approaches and finds unexpected connections. He’s playful; he doesn’t care about what people expect from him.</a:t>
            </a:r>
          </a:p>
          <a:p>
            <a:pPr fontAlgn="base"/>
            <a:endParaRPr lang="en-US" sz="1200" b="0" i="0" u="none" strike="noStrike"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Flex your idea muscles. </a:t>
            </a:r>
            <a:r>
              <a:rPr lang="en-US" sz="1200" b="0" i="0" kern="1200" dirty="0">
                <a:solidFill>
                  <a:schemeClr val="tx1"/>
                </a:solidFill>
                <a:effectLst/>
                <a:latin typeface="+mn-lt"/>
                <a:ea typeface="+mn-ea"/>
                <a:cs typeface="+mn-cs"/>
              </a:rPr>
              <a:t>Write down new ideas as they come to you; it stimulates your brain to generate more and more ideas. </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Play! </a:t>
            </a:r>
            <a:r>
              <a:rPr lang="en-US" sz="1200" b="0" i="0" kern="1200" dirty="0">
                <a:solidFill>
                  <a:schemeClr val="tx1"/>
                </a:solidFill>
                <a:effectLst/>
                <a:latin typeface="+mn-lt"/>
                <a:ea typeface="+mn-ea"/>
                <a:cs typeface="+mn-cs"/>
              </a:rPr>
              <a:t>We all know it: the most efficient way to have new ideas is by having fun. Don’t always take problems too seriously. Entertain yourself and keep your brain fresh and ready.  </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Use your imagination.</a:t>
            </a:r>
            <a:r>
              <a:rPr lang="en-US" sz="1200" b="0" i="0" kern="1200" dirty="0">
                <a:solidFill>
                  <a:schemeClr val="tx1"/>
                </a:solidFill>
                <a:effectLst/>
                <a:latin typeface="+mn-lt"/>
                <a:ea typeface="+mn-ea"/>
                <a:cs typeface="+mn-cs"/>
              </a:rPr>
              <a:t> Leave practicality aside; don’t be afraid to let your imagination run wild and visualize new possibilities. Dare to ask ‘what if’ and watch new realities unfold.</a:t>
            </a:r>
          </a:p>
        </p:txBody>
      </p:sp>
      <p:sp>
        <p:nvSpPr>
          <p:cNvPr id="4" name="Slide Number Placeholder 3"/>
          <p:cNvSpPr>
            <a:spLocks noGrp="1"/>
          </p:cNvSpPr>
          <p:nvPr>
            <p:ph type="sldNum" sz="quarter" idx="5"/>
          </p:nvPr>
        </p:nvSpPr>
        <p:spPr/>
        <p:txBody>
          <a:bodyPr/>
          <a:lstStyle/>
          <a:p>
            <a:fld id="{B3981FC6-C8AA-7940-8A7C-E3E266B29C15}" type="slidenum">
              <a:rPr lang="en-US" smtClean="0"/>
              <a:t>5</a:t>
            </a:fld>
            <a:endParaRPr lang="en-US"/>
          </a:p>
        </p:txBody>
      </p:sp>
    </p:spTree>
    <p:extLst>
      <p:ext uri="{BB962C8B-B14F-4D97-AF65-F5344CB8AC3E}">
        <p14:creationId xmlns:p14="http://schemas.microsoft.com/office/powerpoint/2010/main" val="352554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While an artist dares to invent the impossible, </a:t>
            </a:r>
            <a:r>
              <a:rPr lang="en-US" sz="1200" b="1" i="0" u="none" strike="noStrike" kern="1200" dirty="0">
                <a:solidFill>
                  <a:schemeClr val="tx1"/>
                </a:solidFill>
                <a:effectLst/>
                <a:latin typeface="+mn-lt"/>
                <a:ea typeface="+mn-ea"/>
                <a:cs typeface="+mn-cs"/>
              </a:rPr>
              <a:t>the Judge is all about “getting real”.</a:t>
            </a:r>
            <a:r>
              <a:rPr lang="en-US" sz="1200" b="0" i="0" u="none" strike="noStrike" kern="1200" dirty="0">
                <a:solidFill>
                  <a:schemeClr val="tx1"/>
                </a:solidFill>
                <a:effectLst/>
                <a:latin typeface="+mn-lt"/>
                <a:ea typeface="+mn-ea"/>
                <a:cs typeface="+mn-cs"/>
              </a:rPr>
              <a:t>  A scientists is a staunch devil’s advocate– challenging their own wild ideas and assess if they’re feasible and have a basis.</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The judge questions assumptions; he compares and analyzes. He checks how feasible ideas are. No matter how much the Artist loves an idea, the Judge looks for counterarguments, checks evidence, and makes hard decisions. Combining gut feeling and analytical tools, the judge must only let through feasible ideas.</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The Judge gets a bad reputation — but only because people usually invoke him too early. Killing an idea before the Artist can play with it is a pity; killing it later is oftentimes a necessity.</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Develop critical thinking. </a:t>
            </a:r>
            <a:r>
              <a:rPr lang="en-US" sz="1200" b="0" i="0" kern="1200" dirty="0">
                <a:solidFill>
                  <a:schemeClr val="tx1"/>
                </a:solidFill>
                <a:effectLst/>
                <a:latin typeface="+mn-lt"/>
                <a:ea typeface="+mn-ea"/>
                <a:cs typeface="+mn-cs"/>
              </a:rPr>
              <a:t>Check your assumptions, experimenting with hypotheses, analyzing results and drawing conclusions. Master decision making.  </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Be real. </a:t>
            </a:r>
            <a:r>
              <a:rPr lang="en-US" sz="1200" b="0" i="0" kern="1200" dirty="0">
                <a:solidFill>
                  <a:schemeClr val="tx1"/>
                </a:solidFill>
                <a:effectLst/>
                <a:latin typeface="+mn-lt"/>
                <a:ea typeface="+mn-ea"/>
                <a:cs typeface="+mn-cs"/>
              </a:rPr>
              <a:t>Will the idea give you the return you want? Do you have the resources to make it happen? Are you willing to put the effort to make it happen? Be practical and down-to-earth.  If you are inventing a new technology– ask ‘does it have longevity’?  If you are discovering a new set of biology, ask ‘is it significant’?</a:t>
            </a:r>
          </a:p>
        </p:txBody>
      </p:sp>
      <p:sp>
        <p:nvSpPr>
          <p:cNvPr id="4" name="Slide Number Placeholder 3"/>
          <p:cNvSpPr>
            <a:spLocks noGrp="1"/>
          </p:cNvSpPr>
          <p:nvPr>
            <p:ph type="sldNum" sz="quarter" idx="5"/>
          </p:nvPr>
        </p:nvSpPr>
        <p:spPr/>
        <p:txBody>
          <a:bodyPr/>
          <a:lstStyle/>
          <a:p>
            <a:fld id="{B3981FC6-C8AA-7940-8A7C-E3E266B29C15}" type="slidenum">
              <a:rPr lang="en-US" smtClean="0"/>
              <a:t>6</a:t>
            </a:fld>
            <a:endParaRPr lang="en-US"/>
          </a:p>
        </p:txBody>
      </p:sp>
    </p:spTree>
    <p:extLst>
      <p:ext uri="{BB962C8B-B14F-4D97-AF65-F5344CB8AC3E}">
        <p14:creationId xmlns:p14="http://schemas.microsoft.com/office/powerpoint/2010/main" val="65933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It is one thing to come up with a great idea– and quite another to execute it.  One of the first steps is often to acquire funding.  And for scientists, that usually means writing grants.  Recruiting team members.  Selling your vision.</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As soon as you have an idea ready to be executed you’ll realize the world isn’t set up to accommodate every new idea that comes along. The enemies can be external: competition may be fierce, or people may just don’t “get” your beautiful ideas. Even harder than those, there are more than enough enemies already </a:t>
            </a:r>
            <a:r>
              <a:rPr lang="en-US" sz="1200" b="0" i="1" u="none" strike="noStrike" kern="1200" dirty="0">
                <a:solidFill>
                  <a:schemeClr val="tx1"/>
                </a:solidFill>
                <a:effectLst/>
                <a:latin typeface="+mn-lt"/>
                <a:ea typeface="+mn-ea"/>
                <a:cs typeface="+mn-cs"/>
              </a:rPr>
              <a:t>within you</a:t>
            </a:r>
            <a:r>
              <a:rPr lang="en-US" sz="1200" b="0" i="0" u="none" strike="noStrike" kern="1200" dirty="0">
                <a:solidFill>
                  <a:schemeClr val="tx1"/>
                </a:solidFill>
                <a:effectLst/>
                <a:latin typeface="+mn-lt"/>
                <a:ea typeface="+mn-ea"/>
                <a:cs typeface="+mn-cs"/>
              </a:rPr>
              <a:t>: think resistance, excuses and fear of failure.</a:t>
            </a:r>
          </a:p>
          <a:p>
            <a:pPr fontAlgn="base"/>
            <a:endParaRPr lang="en-US" sz="1200" b="1"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Our job is to make ideas happen.</a:t>
            </a:r>
            <a:r>
              <a:rPr lang="en-US" sz="1200" b="0" i="0" u="none" strike="noStrike" kern="1200" dirty="0">
                <a:solidFill>
                  <a:schemeClr val="tx1"/>
                </a:solidFill>
                <a:effectLst/>
                <a:latin typeface="+mn-lt"/>
                <a:ea typeface="+mn-ea"/>
                <a:cs typeface="+mn-cs"/>
              </a:rPr>
              <a:t> That means remaining productive, developing the resilience and courage to overcome obstacles and, of course, being able to sell your ideas — whatever’s necessary to materialize them.</a:t>
            </a:r>
            <a:endParaRPr lang="en-US" sz="1200" b="1" i="0" u="none" strike="noStrike" kern="1200" dirty="0">
              <a:solidFill>
                <a:schemeClr val="tx1"/>
              </a:solidFill>
              <a:effectLst/>
              <a:latin typeface="+mn-lt"/>
              <a:ea typeface="+mn-ea"/>
              <a:cs typeface="+mn-cs"/>
            </a:endParaRPr>
          </a:p>
          <a:p>
            <a:pPr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3981FC6-C8AA-7940-8A7C-E3E266B29C15}" type="slidenum">
              <a:rPr lang="en-US" smtClean="0"/>
              <a:t>7</a:t>
            </a:fld>
            <a:endParaRPr lang="en-US"/>
          </a:p>
        </p:txBody>
      </p:sp>
    </p:spTree>
    <p:extLst>
      <p:ext uri="{BB962C8B-B14F-4D97-AF65-F5344CB8AC3E}">
        <p14:creationId xmlns:p14="http://schemas.microsoft.com/office/powerpoint/2010/main" val="255932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3981FC6-C8AA-7940-8A7C-E3E266B29C15}" type="slidenum">
              <a:rPr lang="en-US" smtClean="0"/>
              <a:t>8</a:t>
            </a:fld>
            <a:endParaRPr lang="en-US"/>
          </a:p>
        </p:txBody>
      </p:sp>
    </p:spTree>
    <p:extLst>
      <p:ext uri="{BB962C8B-B14F-4D97-AF65-F5344CB8AC3E}">
        <p14:creationId xmlns:p14="http://schemas.microsoft.com/office/powerpoint/2010/main" val="426833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81FC6-C8AA-7940-8A7C-E3E266B29C15}" type="slidenum">
              <a:rPr lang="en-US" smtClean="0"/>
              <a:t>9</a:t>
            </a:fld>
            <a:endParaRPr lang="en-US"/>
          </a:p>
        </p:txBody>
      </p:sp>
    </p:spTree>
    <p:extLst>
      <p:ext uri="{BB962C8B-B14F-4D97-AF65-F5344CB8AC3E}">
        <p14:creationId xmlns:p14="http://schemas.microsoft.com/office/powerpoint/2010/main" val="187948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B1DEE18-3921-EC4F-B853-F0EB5728F34C}"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DEE18-3921-EC4F-B853-F0EB5728F34C}"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DEE18-3921-EC4F-B853-F0EB5728F34C}"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D8BC0-DD67-D540-A010-F2BB70A8C3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DEE18-3921-EC4F-B853-F0EB5728F34C}"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DEE18-3921-EC4F-B853-F0EB5728F34C}"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1DEE18-3921-EC4F-B853-F0EB5728F34C}"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DEE18-3921-EC4F-B853-F0EB5728F34C}" type="datetimeFigureOut">
              <a:rPr lang="en-US" smtClean="0"/>
              <a:t>6/24/20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1DEE18-3921-EC4F-B853-F0EB5728F34C}" type="datetimeFigureOut">
              <a:rPr lang="en-US" smtClean="0"/>
              <a:t>6/24/20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DEE18-3921-EC4F-B853-F0EB5728F34C}" type="datetimeFigureOut">
              <a:rPr lang="en-US" smtClean="0"/>
              <a:t>6/24/20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052935D-C90E-BD40-B136-E73C776E714C}" type="slidenum">
              <a:rPr lang="en-US" altLang="en-US" smtClean="0"/>
              <a:pPr/>
              <a:t>‹#›</a:t>
            </a:fld>
            <a:endParaRPr lang="en-US" alt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1DEE18-3921-EC4F-B853-F0EB5728F34C}"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6A06A-A747-A04C-8FC5-B1F7ED960E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1DEE18-3921-EC4F-B853-F0EB5728F34C}" type="datetimeFigureOut">
              <a:rPr lang="en-US" smtClean="0"/>
              <a:t>6/24/20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CD8BC0-DD67-D540-A010-F2BB70A8C356}" type="slidenum">
              <a:rPr lang="en-US" smtClean="0"/>
              <a:t>‹#›</a:t>
            </a:fld>
            <a:endParaRPr lang="en-US"/>
          </a:p>
        </p:txBody>
      </p:sp>
      <p:sp>
        <p:nvSpPr>
          <p:cNvPr id="7" name="Rectangle 6"/>
          <p:cNvSpPr/>
          <p:nvPr userDrawn="1"/>
        </p:nvSpPr>
        <p:spPr>
          <a:xfrm>
            <a:off x="0" y="-2063"/>
            <a:ext cx="9144000" cy="116364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48132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tiff"/><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tiff"/><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1672" y="3052139"/>
            <a:ext cx="184666"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6D3DBF98-A4E4-8148-8FE7-5396F53AE665}"/>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6431" y="857250"/>
            <a:ext cx="9150432" cy="4954270"/>
          </a:xfrm>
          <a:prstGeom prst="rect">
            <a:avLst/>
          </a:prstGeom>
        </p:spPr>
      </p:pic>
      <p:sp>
        <p:nvSpPr>
          <p:cNvPr id="5" name="TextBox 2">
            <a:extLst>
              <a:ext uri="{FF2B5EF4-FFF2-40B4-BE49-F238E27FC236}">
                <a16:creationId xmlns:a16="http://schemas.microsoft.com/office/drawing/2014/main" id="{6B09BD9F-431C-5D4E-8366-EFBA759B6DD2}"/>
              </a:ext>
            </a:extLst>
          </p:cNvPr>
          <p:cNvSpPr txBox="1">
            <a:spLocks noChangeArrowheads="1"/>
          </p:cNvSpPr>
          <p:nvPr/>
        </p:nvSpPr>
        <p:spPr bwMode="auto">
          <a:xfrm>
            <a:off x="0" y="29496"/>
            <a:ext cx="8961107" cy="1169551"/>
          </a:xfrm>
          <a:prstGeom prst="rect">
            <a:avLst/>
          </a:prstGeom>
          <a:noFill/>
          <a:ln w="9525">
            <a:noFill/>
            <a:miter lim="800000"/>
            <a:headEnd/>
            <a:tailEnd/>
          </a:ln>
        </p:spPr>
        <p:txBody>
          <a:bodyPr wrap="none">
            <a:prstTxWarp prst="textNoShape">
              <a:avLst/>
            </a:prstTxWarp>
            <a:spAutoFit/>
          </a:bodyPr>
          <a:lstStyle/>
          <a:p>
            <a:r>
              <a:rPr lang="en-US" sz="3200" dirty="0">
                <a:solidFill>
                  <a:schemeClr val="tx2">
                    <a:lumMod val="60000"/>
                    <a:lumOff val="40000"/>
                  </a:schemeClr>
                </a:solidFill>
                <a:latin typeface="Century Gothic" panose="020B0502020202020204" pitchFamily="34" charset="0"/>
              </a:rPr>
              <a:t>illuminating the dark matter of the genome</a:t>
            </a:r>
          </a:p>
          <a:p>
            <a:endParaRPr lang="en-US" b="1" dirty="0">
              <a:solidFill>
                <a:srgbClr val="FF0000"/>
              </a:solidFill>
            </a:endParaRPr>
          </a:p>
          <a:p>
            <a:r>
              <a:rPr lang="en-US" sz="2000" i="1" dirty="0">
                <a:solidFill>
                  <a:schemeClr val="bg1"/>
                </a:solidFill>
              </a:rPr>
              <a:t>Systematic Functional Genomics Platforms to Solve Fundamentally Difficult Problems</a:t>
            </a:r>
          </a:p>
        </p:txBody>
      </p:sp>
      <p:sp>
        <p:nvSpPr>
          <p:cNvPr id="7" name="Rectangle 4">
            <a:extLst>
              <a:ext uri="{FF2B5EF4-FFF2-40B4-BE49-F238E27FC236}">
                <a16:creationId xmlns:a16="http://schemas.microsoft.com/office/drawing/2014/main" id="{FAE97C12-D464-774F-ADF2-680741F5A3BC}"/>
              </a:ext>
            </a:extLst>
          </p:cNvPr>
          <p:cNvSpPr>
            <a:spLocks noChangeArrowheads="1"/>
          </p:cNvSpPr>
          <p:nvPr/>
        </p:nvSpPr>
        <p:spPr bwMode="auto">
          <a:xfrm>
            <a:off x="34280" y="5873511"/>
            <a:ext cx="4390946" cy="1015663"/>
          </a:xfrm>
          <a:prstGeom prst="rect">
            <a:avLst/>
          </a:prstGeom>
          <a:noFill/>
          <a:ln w="9525">
            <a:noFill/>
            <a:miter lim="800000"/>
            <a:headEnd/>
            <a:tailEnd/>
          </a:ln>
        </p:spPr>
        <p:txBody>
          <a:bodyPr wrap="none">
            <a:prstTxWarp prst="textNoShape">
              <a:avLst/>
            </a:prstTxWarp>
            <a:spAutoFit/>
          </a:bodyPr>
          <a:lstStyle/>
          <a:p>
            <a:r>
              <a:rPr lang="en-US" sz="2000" dirty="0">
                <a:latin typeface="+mj-lt"/>
              </a:rPr>
              <a:t>Michael T. McManus, PhD</a:t>
            </a:r>
          </a:p>
          <a:p>
            <a:r>
              <a:rPr lang="en-US" sz="2000" dirty="0">
                <a:latin typeface="+mj-lt"/>
              </a:rPr>
              <a:t>Professor, Stella Coates Endowed Chair</a:t>
            </a:r>
          </a:p>
          <a:p>
            <a:r>
              <a:rPr lang="en-US" sz="2000" dirty="0">
                <a:latin typeface="+mj-lt"/>
              </a:rPr>
              <a:t>University of California, San Francisco</a:t>
            </a:r>
          </a:p>
        </p:txBody>
      </p:sp>
      <p:sp>
        <p:nvSpPr>
          <p:cNvPr id="8" name="Rectangle 7">
            <a:extLst>
              <a:ext uri="{FF2B5EF4-FFF2-40B4-BE49-F238E27FC236}">
                <a16:creationId xmlns:a16="http://schemas.microsoft.com/office/drawing/2014/main" id="{3A2B3893-FFEF-3F46-932E-498B77F26773}"/>
              </a:ext>
            </a:extLst>
          </p:cNvPr>
          <p:cNvSpPr/>
          <p:nvPr/>
        </p:nvSpPr>
        <p:spPr>
          <a:xfrm>
            <a:off x="4859504" y="5996621"/>
            <a:ext cx="4284496" cy="769441"/>
          </a:xfrm>
          <a:prstGeom prst="rect">
            <a:avLst/>
          </a:prstGeom>
        </p:spPr>
        <p:txBody>
          <a:bodyPr wrap="square">
            <a:spAutoFit/>
          </a:bodyPr>
          <a:lstStyle/>
          <a:p>
            <a:pPr algn="r"/>
            <a:r>
              <a:rPr lang="en-US" sz="2200" dirty="0" err="1">
                <a:solidFill>
                  <a:schemeClr val="accent5">
                    <a:lumMod val="75000"/>
                  </a:schemeClr>
                </a:solidFill>
                <a:latin typeface="Avenir Roman" panose="02000503020000020003" pitchFamily="2" charset="0"/>
              </a:rPr>
              <a:t>Equinor</a:t>
            </a:r>
            <a:endParaRPr lang="en-US" sz="2200" dirty="0">
              <a:solidFill>
                <a:schemeClr val="accent5">
                  <a:lumMod val="75000"/>
                </a:schemeClr>
              </a:solidFill>
              <a:latin typeface="Avenir Roman" panose="02000503020000020003" pitchFamily="2" charset="0"/>
            </a:endParaRPr>
          </a:p>
          <a:p>
            <a:pPr algn="r"/>
            <a:r>
              <a:rPr lang="en-US" sz="2200" dirty="0">
                <a:solidFill>
                  <a:schemeClr val="accent5">
                    <a:lumMod val="75000"/>
                  </a:schemeClr>
                </a:solidFill>
                <a:latin typeface="Avenir Roman" panose="02000503020000020003" pitchFamily="2" charset="0"/>
              </a:rPr>
              <a:t>November 6, 2019</a:t>
            </a:r>
          </a:p>
        </p:txBody>
      </p:sp>
      <p:pic>
        <p:nvPicPr>
          <p:cNvPr id="9" name="Picture 8">
            <a:extLst>
              <a:ext uri="{FF2B5EF4-FFF2-40B4-BE49-F238E27FC236}">
                <a16:creationId xmlns:a16="http://schemas.microsoft.com/office/drawing/2014/main" id="{9E0CA9D6-9940-8A40-B29D-0637F6CDBA27}"/>
              </a:ext>
            </a:extLst>
          </p:cNvPr>
          <p:cNvPicPr>
            <a:picLocks noChangeAspect="1"/>
          </p:cNvPicPr>
          <p:nvPr/>
        </p:nvPicPr>
        <p:blipFill>
          <a:blip r:embed="rId3" cstate="print">
            <a:alphaModFix amt="14000"/>
            <a:extLst>
              <a:ext uri="{28A0092B-C50C-407E-A947-70E740481C1C}">
                <a14:useLocalDpi xmlns:a14="http://schemas.microsoft.com/office/drawing/2010/main"/>
              </a:ext>
            </a:extLst>
          </a:blip>
          <a:stretch>
            <a:fillRect/>
          </a:stretch>
        </p:blipFill>
        <p:spPr>
          <a:xfrm>
            <a:off x="6073530" y="5592430"/>
            <a:ext cx="1403902" cy="1403902"/>
          </a:xfrm>
          <a:prstGeom prst="rect">
            <a:avLst/>
          </a:prstGeom>
        </p:spPr>
      </p:pic>
    </p:spTree>
    <p:extLst>
      <p:ext uri="{BB962C8B-B14F-4D97-AF65-F5344CB8AC3E}">
        <p14:creationId xmlns:p14="http://schemas.microsoft.com/office/powerpoint/2010/main" val="287225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2B8CA3-C7E9-2F47-BE8A-DBE3B35ACA7D}"/>
              </a:ext>
            </a:extLst>
          </p:cNvPr>
          <p:cNvPicPr>
            <a:picLocks noChangeAspect="1"/>
          </p:cNvPicPr>
          <p:nvPr/>
        </p:nvPicPr>
        <p:blipFill rotWithShape="1">
          <a:blip r:embed="rId3" cstate="print">
            <a:alphaModFix amt="29000"/>
            <a:extLst>
              <a:ext uri="{28A0092B-C50C-407E-A947-70E740481C1C}">
                <a14:useLocalDpi xmlns:a14="http://schemas.microsoft.com/office/drawing/2010/main"/>
              </a:ext>
            </a:extLst>
          </a:blip>
          <a:srcRect/>
          <a:stretch/>
        </p:blipFill>
        <p:spPr>
          <a:xfrm>
            <a:off x="0" y="1077218"/>
            <a:ext cx="9144000" cy="5765542"/>
          </a:xfrm>
          <a:prstGeom prst="rect">
            <a:avLst/>
          </a:prstGeom>
        </p:spPr>
      </p:pic>
      <p:pic>
        <p:nvPicPr>
          <p:cNvPr id="14337" name="Picture 13"/>
          <p:cNvPicPr>
            <a:picLocks noChangeAspect="1"/>
          </p:cNvPicPr>
          <p:nvPr/>
        </p:nvPicPr>
        <p:blipFill>
          <a:blip r:embed="rId4">
            <a:alphaModFix amt="80000"/>
          </a:blip>
          <a:srcRect/>
          <a:stretch>
            <a:fillRect/>
          </a:stretch>
        </p:blipFill>
        <p:spPr bwMode="auto">
          <a:xfrm>
            <a:off x="6066244" y="1097186"/>
            <a:ext cx="3077756" cy="5760814"/>
          </a:xfrm>
          <a:prstGeom prst="rect">
            <a:avLst/>
          </a:prstGeom>
          <a:noFill/>
          <a:ln w="9525">
            <a:noFill/>
            <a:miter lim="800000"/>
            <a:headEnd/>
            <a:tailEnd/>
          </a:ln>
        </p:spPr>
      </p:pic>
      <p:sp>
        <p:nvSpPr>
          <p:cNvPr id="14338" name="Rectangle 3"/>
          <p:cNvSpPr>
            <a:spLocks noChangeArrowheads="1"/>
          </p:cNvSpPr>
          <p:nvPr/>
        </p:nvSpPr>
        <p:spPr bwMode="auto">
          <a:xfrm>
            <a:off x="33820" y="0"/>
            <a:ext cx="8953092" cy="1077218"/>
          </a:xfrm>
          <a:prstGeom prst="rect">
            <a:avLst/>
          </a:prstGeom>
          <a:noFill/>
          <a:ln w="9525">
            <a:noFill/>
            <a:miter lim="800000"/>
            <a:headEnd/>
            <a:tailEnd/>
          </a:ln>
        </p:spPr>
        <p:txBody>
          <a:bodyPr wrap="none">
            <a:prstTxWarp prst="textNoShape">
              <a:avLst/>
            </a:prstTxWarp>
            <a:spAutoFit/>
          </a:bodyPr>
          <a:lstStyle/>
          <a:p>
            <a:r>
              <a:rPr lang="en-US" sz="3600" dirty="0">
                <a:solidFill>
                  <a:srgbClr val="558ED5"/>
                </a:solidFill>
                <a:latin typeface="Century Gothic" panose="020B0502020202020204" pitchFamily="34" charset="0"/>
                <a:cs typeface="Helvetica"/>
              </a:rPr>
              <a:t>from cells to mice to humans</a:t>
            </a:r>
          </a:p>
          <a:p>
            <a:r>
              <a:rPr lang="en-US" sz="2800" dirty="0">
                <a:solidFill>
                  <a:schemeClr val="bg1">
                    <a:lumMod val="50000"/>
                  </a:schemeClr>
                </a:solidFill>
                <a:latin typeface="Century Gothic" panose="020B0502020202020204" pitchFamily="34" charset="0"/>
                <a:cs typeface="Helvetica"/>
              </a:rPr>
              <a:t>developing platforms for orthogonal in vivo studies</a:t>
            </a:r>
          </a:p>
        </p:txBody>
      </p:sp>
      <p:pic>
        <p:nvPicPr>
          <p:cNvPr id="5" name="Picture 4" descr="maps.png">
            <a:extLst>
              <a:ext uri="{FF2B5EF4-FFF2-40B4-BE49-F238E27FC236}">
                <a16:creationId xmlns:a16="http://schemas.microsoft.com/office/drawing/2014/main" id="{217842A9-2CE4-5D48-83AC-6199EB2354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820" y="1082857"/>
            <a:ext cx="5842324" cy="5759903"/>
          </a:xfrm>
          <a:prstGeom prst="rect">
            <a:avLst/>
          </a:prstGeom>
        </p:spPr>
      </p:pic>
      <p:pic>
        <p:nvPicPr>
          <p:cNvPr id="6" name="Picture 5">
            <a:hlinkClick r:id="" action="ppaction://hlinkshowjump?jump=lastslide"/>
            <a:extLst>
              <a:ext uri="{FF2B5EF4-FFF2-40B4-BE49-F238E27FC236}">
                <a16:creationId xmlns:a16="http://schemas.microsoft.com/office/drawing/2014/main" id="{CF4E8829-2C07-9A40-8457-8A806B651151}"/>
              </a:ext>
            </a:extLst>
          </p:cNvPr>
          <p:cNvPicPr>
            <a:picLocks noChangeAspect="1"/>
          </p:cNvPicPr>
          <p:nvPr/>
        </p:nvPicPr>
        <p:blipFill>
          <a:blip r:embed="rId6"/>
          <a:stretch>
            <a:fillRect/>
          </a:stretch>
        </p:blipFill>
        <p:spPr>
          <a:xfrm>
            <a:off x="104878" y="6393424"/>
            <a:ext cx="396568" cy="396568"/>
          </a:xfrm>
          <a:prstGeom prst="rect">
            <a:avLst/>
          </a:prstGeom>
        </p:spPr>
      </p:pic>
    </p:spTree>
    <p:extLst>
      <p:ext uri="{BB962C8B-B14F-4D97-AF65-F5344CB8AC3E}">
        <p14:creationId xmlns:p14="http://schemas.microsoft.com/office/powerpoint/2010/main" val="226902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65296-9D01-BB47-AC68-EA80AC2ADC9F}"/>
              </a:ext>
            </a:extLst>
          </p:cNvPr>
          <p:cNvPicPr>
            <a:picLocks noChangeAspect="1"/>
          </p:cNvPicPr>
          <p:nvPr/>
        </p:nvPicPr>
        <p:blipFill>
          <a:blip r:embed="rId2"/>
          <a:stretch>
            <a:fillRect/>
          </a:stretch>
        </p:blipFill>
        <p:spPr>
          <a:xfrm>
            <a:off x="288758" y="1138362"/>
            <a:ext cx="8642111" cy="5677667"/>
          </a:xfrm>
          <a:prstGeom prst="rect">
            <a:avLst/>
          </a:prstGeom>
        </p:spPr>
      </p:pic>
      <p:sp>
        <p:nvSpPr>
          <p:cNvPr id="3" name="TextBox 2">
            <a:extLst>
              <a:ext uri="{FF2B5EF4-FFF2-40B4-BE49-F238E27FC236}">
                <a16:creationId xmlns:a16="http://schemas.microsoft.com/office/drawing/2014/main" id="{8711191B-A2A8-644E-AD0F-CE8ACEE85416}"/>
              </a:ext>
            </a:extLst>
          </p:cNvPr>
          <p:cNvSpPr txBox="1">
            <a:spLocks noChangeArrowheads="1"/>
          </p:cNvSpPr>
          <p:nvPr/>
        </p:nvSpPr>
        <p:spPr bwMode="auto">
          <a:xfrm>
            <a:off x="0" y="134159"/>
            <a:ext cx="9015610" cy="954107"/>
          </a:xfrm>
          <a:prstGeom prst="rect">
            <a:avLst/>
          </a:prstGeom>
          <a:noFill/>
          <a:ln w="9525">
            <a:noFill/>
            <a:miter lim="800000"/>
            <a:headEnd/>
            <a:tailEnd/>
          </a:ln>
        </p:spPr>
        <p:txBody>
          <a:bodyPr wrap="none">
            <a:prstTxWarp prst="textNoShape">
              <a:avLst/>
            </a:prstTxWarp>
            <a:spAutoFit/>
          </a:bodyPr>
          <a:lstStyle/>
          <a:p>
            <a:r>
              <a:rPr lang="en-US" sz="3200" dirty="0">
                <a:solidFill>
                  <a:srgbClr val="0070C0"/>
                </a:solidFill>
                <a:latin typeface="Century Gothic" panose="020B0502020202020204" pitchFamily="34" charset="0"/>
              </a:rPr>
              <a:t>McManus Lab</a:t>
            </a:r>
          </a:p>
          <a:p>
            <a:r>
              <a:rPr lang="en-US" sz="2400" dirty="0">
                <a:solidFill>
                  <a:schemeClr val="tx2">
                    <a:lumMod val="60000"/>
                    <a:lumOff val="40000"/>
                  </a:schemeClr>
                </a:solidFill>
                <a:latin typeface="Century Gothic" panose="020B0502020202020204" pitchFamily="34" charset="0"/>
              </a:rPr>
              <a:t>solving fundamentally difficult problems in complex disease</a:t>
            </a:r>
          </a:p>
        </p:txBody>
      </p:sp>
    </p:spTree>
    <p:extLst>
      <p:ext uri="{BB962C8B-B14F-4D97-AF65-F5344CB8AC3E}">
        <p14:creationId xmlns:p14="http://schemas.microsoft.com/office/powerpoint/2010/main" val="240054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C39C86E-15AF-804C-AC6F-65832D2DE99D}"/>
              </a:ext>
            </a:extLst>
          </p:cNvPr>
          <p:cNvSpPr/>
          <p:nvPr/>
        </p:nvSpPr>
        <p:spPr>
          <a:xfrm>
            <a:off x="32274" y="19440"/>
            <a:ext cx="9144000" cy="1068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latin typeface="Century Gothic" panose="020B0502020202020204" pitchFamily="34" charset="0"/>
            </a:endParaRPr>
          </a:p>
        </p:txBody>
      </p:sp>
      <p:sp>
        <p:nvSpPr>
          <p:cNvPr id="49" name="Rectangle 48">
            <a:extLst>
              <a:ext uri="{FF2B5EF4-FFF2-40B4-BE49-F238E27FC236}">
                <a16:creationId xmlns:a16="http://schemas.microsoft.com/office/drawing/2014/main" id="{3BDAF2A3-480B-9448-B8F6-C5306BA7ED39}"/>
              </a:ext>
            </a:extLst>
          </p:cNvPr>
          <p:cNvSpPr/>
          <p:nvPr/>
        </p:nvSpPr>
        <p:spPr>
          <a:xfrm>
            <a:off x="-32274" y="20029"/>
            <a:ext cx="7601761" cy="615553"/>
          </a:xfrm>
          <a:prstGeom prst="rect">
            <a:avLst/>
          </a:prstGeom>
        </p:spPr>
        <p:txBody>
          <a:bodyPr wrap="none">
            <a:spAutoFit/>
          </a:bodyPr>
          <a:lstStyle/>
          <a:p>
            <a:r>
              <a:rPr lang="en-US" sz="3400" dirty="0">
                <a:solidFill>
                  <a:srgbClr val="558ED5"/>
                </a:solidFill>
                <a:latin typeface="Century Gothic" panose="020B0502020202020204" pitchFamily="34" charset="0"/>
                <a:cs typeface="Helvetica"/>
              </a:rPr>
              <a:t>multidisciplinary innovative science</a:t>
            </a:r>
          </a:p>
        </p:txBody>
      </p:sp>
      <p:sp>
        <p:nvSpPr>
          <p:cNvPr id="50" name="Rectangle 49">
            <a:extLst>
              <a:ext uri="{FF2B5EF4-FFF2-40B4-BE49-F238E27FC236}">
                <a16:creationId xmlns:a16="http://schemas.microsoft.com/office/drawing/2014/main" id="{1310DE80-889D-E143-B853-8419342005F4}"/>
              </a:ext>
            </a:extLst>
          </p:cNvPr>
          <p:cNvSpPr/>
          <p:nvPr/>
        </p:nvSpPr>
        <p:spPr>
          <a:xfrm>
            <a:off x="45654" y="559088"/>
            <a:ext cx="3874779" cy="553998"/>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creativity in science</a:t>
            </a:r>
          </a:p>
        </p:txBody>
      </p:sp>
      <p:sp>
        <p:nvSpPr>
          <p:cNvPr id="8" name="Rectangle 7">
            <a:extLst>
              <a:ext uri="{FF2B5EF4-FFF2-40B4-BE49-F238E27FC236}">
                <a16:creationId xmlns:a16="http://schemas.microsoft.com/office/drawing/2014/main" id="{8C9956A9-5D12-B74E-AE97-E4F65138EA4D}"/>
              </a:ext>
            </a:extLst>
          </p:cNvPr>
          <p:cNvSpPr/>
          <p:nvPr/>
        </p:nvSpPr>
        <p:spPr>
          <a:xfrm>
            <a:off x="230327" y="1547896"/>
            <a:ext cx="4742004"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curiosity and exploration</a:t>
            </a:r>
          </a:p>
          <a:p>
            <a:r>
              <a:rPr lang="en-US" sz="2400" dirty="0">
                <a:solidFill>
                  <a:srgbClr val="0070C0"/>
                </a:solidFill>
                <a:latin typeface="Century Gothic" panose="020B0502020202020204" pitchFamily="34" charset="0"/>
              </a:rPr>
              <a:t>read broadly, seek input</a:t>
            </a:r>
          </a:p>
        </p:txBody>
      </p:sp>
      <p:pic>
        <p:nvPicPr>
          <p:cNvPr id="3" name="Picture 2">
            <a:extLst>
              <a:ext uri="{FF2B5EF4-FFF2-40B4-BE49-F238E27FC236}">
                <a16:creationId xmlns:a16="http://schemas.microsoft.com/office/drawing/2014/main" id="{6DB5FAAC-FE33-4E48-9CF6-7292EBA9D10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5024849" y="2626954"/>
            <a:ext cx="3874416" cy="3804484"/>
          </a:xfrm>
          <a:prstGeom prst="rect">
            <a:avLst/>
          </a:prstGeom>
        </p:spPr>
      </p:pic>
    </p:spTree>
    <p:extLst>
      <p:ext uri="{BB962C8B-B14F-4D97-AF65-F5344CB8AC3E}">
        <p14:creationId xmlns:p14="http://schemas.microsoft.com/office/powerpoint/2010/main" val="146268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C39C86E-15AF-804C-AC6F-65832D2DE99D}"/>
              </a:ext>
            </a:extLst>
          </p:cNvPr>
          <p:cNvSpPr/>
          <p:nvPr/>
        </p:nvSpPr>
        <p:spPr>
          <a:xfrm>
            <a:off x="32274" y="19440"/>
            <a:ext cx="9144000" cy="1068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latin typeface="Century Gothic" panose="020B0502020202020204" pitchFamily="34" charset="0"/>
            </a:endParaRPr>
          </a:p>
        </p:txBody>
      </p:sp>
      <p:sp>
        <p:nvSpPr>
          <p:cNvPr id="49" name="Rectangle 48">
            <a:extLst>
              <a:ext uri="{FF2B5EF4-FFF2-40B4-BE49-F238E27FC236}">
                <a16:creationId xmlns:a16="http://schemas.microsoft.com/office/drawing/2014/main" id="{3BDAF2A3-480B-9448-B8F6-C5306BA7ED39}"/>
              </a:ext>
            </a:extLst>
          </p:cNvPr>
          <p:cNvSpPr/>
          <p:nvPr/>
        </p:nvSpPr>
        <p:spPr>
          <a:xfrm>
            <a:off x="-32274" y="20029"/>
            <a:ext cx="7601761" cy="615553"/>
          </a:xfrm>
          <a:prstGeom prst="rect">
            <a:avLst/>
          </a:prstGeom>
        </p:spPr>
        <p:txBody>
          <a:bodyPr wrap="none">
            <a:spAutoFit/>
          </a:bodyPr>
          <a:lstStyle/>
          <a:p>
            <a:r>
              <a:rPr lang="en-US" sz="3400" dirty="0">
                <a:solidFill>
                  <a:srgbClr val="558ED5"/>
                </a:solidFill>
                <a:latin typeface="Century Gothic" panose="020B0502020202020204" pitchFamily="34" charset="0"/>
                <a:cs typeface="Helvetica"/>
              </a:rPr>
              <a:t>multidisciplinary innovative science</a:t>
            </a:r>
          </a:p>
        </p:txBody>
      </p:sp>
      <p:sp>
        <p:nvSpPr>
          <p:cNvPr id="50" name="Rectangle 49">
            <a:extLst>
              <a:ext uri="{FF2B5EF4-FFF2-40B4-BE49-F238E27FC236}">
                <a16:creationId xmlns:a16="http://schemas.microsoft.com/office/drawing/2014/main" id="{1310DE80-889D-E143-B853-8419342005F4}"/>
              </a:ext>
            </a:extLst>
          </p:cNvPr>
          <p:cNvSpPr/>
          <p:nvPr/>
        </p:nvSpPr>
        <p:spPr>
          <a:xfrm>
            <a:off x="45654" y="559088"/>
            <a:ext cx="3874779" cy="553998"/>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creativity in science</a:t>
            </a:r>
          </a:p>
        </p:txBody>
      </p:sp>
      <p:sp>
        <p:nvSpPr>
          <p:cNvPr id="9" name="Rectangle 8">
            <a:extLst>
              <a:ext uri="{FF2B5EF4-FFF2-40B4-BE49-F238E27FC236}">
                <a16:creationId xmlns:a16="http://schemas.microsoft.com/office/drawing/2014/main" id="{0AE0F730-F993-A045-8C9C-EB70F241C088}"/>
              </a:ext>
            </a:extLst>
          </p:cNvPr>
          <p:cNvSpPr/>
          <p:nvPr/>
        </p:nvSpPr>
        <p:spPr>
          <a:xfrm>
            <a:off x="230327" y="1471570"/>
            <a:ext cx="7082388"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playful destruction and construction</a:t>
            </a:r>
          </a:p>
          <a:p>
            <a:r>
              <a:rPr lang="en-US" sz="2400" dirty="0">
                <a:solidFill>
                  <a:srgbClr val="0070C0"/>
                </a:solidFill>
                <a:latin typeface="Century Gothic" panose="020B0502020202020204" pitchFamily="34" charset="0"/>
              </a:rPr>
              <a:t>question everything, ask ‘what if’</a:t>
            </a:r>
          </a:p>
        </p:txBody>
      </p:sp>
      <p:pic>
        <p:nvPicPr>
          <p:cNvPr id="12" name="Picture 11">
            <a:extLst>
              <a:ext uri="{FF2B5EF4-FFF2-40B4-BE49-F238E27FC236}">
                <a16:creationId xmlns:a16="http://schemas.microsoft.com/office/drawing/2014/main" id="{88EEA850-8AC8-B64C-B3D0-2CC9BF2BB50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5024849" y="2588904"/>
            <a:ext cx="3874416" cy="3804484"/>
          </a:xfrm>
          <a:prstGeom prst="rect">
            <a:avLst/>
          </a:prstGeom>
        </p:spPr>
      </p:pic>
      <p:sp>
        <p:nvSpPr>
          <p:cNvPr id="3" name="Rectangle 2">
            <a:extLst>
              <a:ext uri="{FF2B5EF4-FFF2-40B4-BE49-F238E27FC236}">
                <a16:creationId xmlns:a16="http://schemas.microsoft.com/office/drawing/2014/main" id="{9ACD99FC-D684-8B43-8C75-5CEB8F349B5E}"/>
              </a:ext>
            </a:extLst>
          </p:cNvPr>
          <p:cNvSpPr/>
          <p:nvPr/>
        </p:nvSpPr>
        <p:spPr>
          <a:xfrm>
            <a:off x="2760785" y="6581001"/>
            <a:ext cx="6682154" cy="276999"/>
          </a:xfrm>
          <a:prstGeom prst="rect">
            <a:avLst/>
          </a:prstGeom>
        </p:spPr>
        <p:txBody>
          <a:bodyPr wrap="square">
            <a:spAutoFit/>
          </a:bodyPr>
          <a:lstStyle/>
          <a:p>
            <a:r>
              <a:rPr lang="en-US" sz="1200" dirty="0">
                <a:solidFill>
                  <a:srgbClr val="282828"/>
                </a:solidFill>
                <a:latin typeface="Georgia" panose="02040502050405020303" pitchFamily="18" charset="0"/>
              </a:rPr>
              <a:t> Inventor Karl Benz seated on the 1885 Benz Motorwagen. </a:t>
            </a:r>
            <a:r>
              <a:rPr lang="en-US" sz="1200" dirty="0" err="1">
                <a:solidFill>
                  <a:srgbClr val="282828"/>
                </a:solidFill>
                <a:latin typeface="Georgia" panose="02040502050405020303" pitchFamily="18" charset="0"/>
              </a:rPr>
              <a:t>Bettmann</a:t>
            </a:r>
            <a:r>
              <a:rPr lang="en-US" sz="1200" dirty="0">
                <a:solidFill>
                  <a:srgbClr val="282828"/>
                </a:solidFill>
                <a:latin typeface="Georgia" panose="02040502050405020303" pitchFamily="18" charset="0"/>
              </a:rPr>
              <a:t> Archive / Getty Images</a:t>
            </a:r>
            <a:endParaRPr lang="en-US" sz="1200" dirty="0"/>
          </a:p>
        </p:txBody>
      </p:sp>
    </p:spTree>
    <p:extLst>
      <p:ext uri="{BB962C8B-B14F-4D97-AF65-F5344CB8AC3E}">
        <p14:creationId xmlns:p14="http://schemas.microsoft.com/office/powerpoint/2010/main" val="300338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C39C86E-15AF-804C-AC6F-65832D2DE99D}"/>
              </a:ext>
            </a:extLst>
          </p:cNvPr>
          <p:cNvSpPr/>
          <p:nvPr/>
        </p:nvSpPr>
        <p:spPr>
          <a:xfrm>
            <a:off x="32274" y="19440"/>
            <a:ext cx="9144000" cy="1068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latin typeface="Century Gothic" panose="020B0502020202020204" pitchFamily="34" charset="0"/>
            </a:endParaRPr>
          </a:p>
        </p:txBody>
      </p:sp>
      <p:sp>
        <p:nvSpPr>
          <p:cNvPr id="49" name="Rectangle 48">
            <a:extLst>
              <a:ext uri="{FF2B5EF4-FFF2-40B4-BE49-F238E27FC236}">
                <a16:creationId xmlns:a16="http://schemas.microsoft.com/office/drawing/2014/main" id="{3BDAF2A3-480B-9448-B8F6-C5306BA7ED39}"/>
              </a:ext>
            </a:extLst>
          </p:cNvPr>
          <p:cNvSpPr/>
          <p:nvPr/>
        </p:nvSpPr>
        <p:spPr>
          <a:xfrm>
            <a:off x="-32274" y="20029"/>
            <a:ext cx="7601761" cy="615553"/>
          </a:xfrm>
          <a:prstGeom prst="rect">
            <a:avLst/>
          </a:prstGeom>
        </p:spPr>
        <p:txBody>
          <a:bodyPr wrap="none">
            <a:spAutoFit/>
          </a:bodyPr>
          <a:lstStyle/>
          <a:p>
            <a:r>
              <a:rPr lang="en-US" sz="3400" dirty="0">
                <a:solidFill>
                  <a:srgbClr val="558ED5"/>
                </a:solidFill>
                <a:latin typeface="Century Gothic" panose="020B0502020202020204" pitchFamily="34" charset="0"/>
                <a:cs typeface="Helvetica"/>
              </a:rPr>
              <a:t>multidisciplinary innovative science</a:t>
            </a:r>
          </a:p>
        </p:txBody>
      </p:sp>
      <p:sp>
        <p:nvSpPr>
          <p:cNvPr id="50" name="Rectangle 49">
            <a:extLst>
              <a:ext uri="{FF2B5EF4-FFF2-40B4-BE49-F238E27FC236}">
                <a16:creationId xmlns:a16="http://schemas.microsoft.com/office/drawing/2014/main" id="{1310DE80-889D-E143-B853-8419342005F4}"/>
              </a:ext>
            </a:extLst>
          </p:cNvPr>
          <p:cNvSpPr/>
          <p:nvPr/>
        </p:nvSpPr>
        <p:spPr>
          <a:xfrm>
            <a:off x="45654" y="559088"/>
            <a:ext cx="3874779" cy="553998"/>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creativity in science</a:t>
            </a:r>
          </a:p>
        </p:txBody>
      </p:sp>
      <p:sp>
        <p:nvSpPr>
          <p:cNvPr id="10" name="Rectangle 9">
            <a:extLst>
              <a:ext uri="{FF2B5EF4-FFF2-40B4-BE49-F238E27FC236}">
                <a16:creationId xmlns:a16="http://schemas.microsoft.com/office/drawing/2014/main" id="{BE51D790-32AE-F64C-9F0A-42710A334845}"/>
              </a:ext>
            </a:extLst>
          </p:cNvPr>
          <p:cNvSpPr/>
          <p:nvPr/>
        </p:nvSpPr>
        <p:spPr>
          <a:xfrm>
            <a:off x="230327" y="1573111"/>
            <a:ext cx="5347939"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argument and debate</a:t>
            </a:r>
            <a:endParaRPr lang="en-US" sz="4000" dirty="0">
              <a:solidFill>
                <a:schemeClr val="bg1">
                  <a:lumMod val="50000"/>
                </a:schemeClr>
              </a:solidFill>
              <a:latin typeface="Century Gothic" panose="020B0502020202020204" pitchFamily="34" charset="0"/>
            </a:endParaRPr>
          </a:p>
          <a:p>
            <a:r>
              <a:rPr lang="en-US" sz="2400" dirty="0">
                <a:solidFill>
                  <a:srgbClr val="0070C0"/>
                </a:solidFill>
                <a:latin typeface="Century Gothic" panose="020B0502020202020204" pitchFamily="34" charset="0"/>
              </a:rPr>
              <a:t>critically challenge your own ideas</a:t>
            </a:r>
            <a:endParaRPr lang="en-US" sz="2400" dirty="0">
              <a:solidFill>
                <a:schemeClr val="bg1">
                  <a:lumMod val="50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C12DEC35-A6F9-F746-A79B-90C2F4AF44D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5033913" y="2626954"/>
            <a:ext cx="3960770" cy="3804484"/>
          </a:xfrm>
          <a:prstGeom prst="rect">
            <a:avLst/>
          </a:prstGeom>
        </p:spPr>
      </p:pic>
    </p:spTree>
    <p:extLst>
      <p:ext uri="{BB962C8B-B14F-4D97-AF65-F5344CB8AC3E}">
        <p14:creationId xmlns:p14="http://schemas.microsoft.com/office/powerpoint/2010/main" val="136928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C39C86E-15AF-804C-AC6F-65832D2DE99D}"/>
              </a:ext>
            </a:extLst>
          </p:cNvPr>
          <p:cNvSpPr/>
          <p:nvPr/>
        </p:nvSpPr>
        <p:spPr>
          <a:xfrm>
            <a:off x="32274" y="19440"/>
            <a:ext cx="9144000" cy="1068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latin typeface="Century Gothic" panose="020B0502020202020204" pitchFamily="34" charset="0"/>
            </a:endParaRPr>
          </a:p>
        </p:txBody>
      </p:sp>
      <p:sp>
        <p:nvSpPr>
          <p:cNvPr id="49" name="Rectangle 48">
            <a:extLst>
              <a:ext uri="{FF2B5EF4-FFF2-40B4-BE49-F238E27FC236}">
                <a16:creationId xmlns:a16="http://schemas.microsoft.com/office/drawing/2014/main" id="{3BDAF2A3-480B-9448-B8F6-C5306BA7ED39}"/>
              </a:ext>
            </a:extLst>
          </p:cNvPr>
          <p:cNvSpPr/>
          <p:nvPr/>
        </p:nvSpPr>
        <p:spPr>
          <a:xfrm>
            <a:off x="-32274" y="20029"/>
            <a:ext cx="7601761" cy="615553"/>
          </a:xfrm>
          <a:prstGeom prst="rect">
            <a:avLst/>
          </a:prstGeom>
        </p:spPr>
        <p:txBody>
          <a:bodyPr wrap="none">
            <a:spAutoFit/>
          </a:bodyPr>
          <a:lstStyle/>
          <a:p>
            <a:r>
              <a:rPr lang="en-US" sz="3400" dirty="0">
                <a:solidFill>
                  <a:srgbClr val="558ED5"/>
                </a:solidFill>
                <a:latin typeface="Century Gothic" panose="020B0502020202020204" pitchFamily="34" charset="0"/>
                <a:cs typeface="Helvetica"/>
              </a:rPr>
              <a:t>multidisciplinary innovative science</a:t>
            </a:r>
          </a:p>
        </p:txBody>
      </p:sp>
      <p:sp>
        <p:nvSpPr>
          <p:cNvPr id="50" name="Rectangle 49">
            <a:extLst>
              <a:ext uri="{FF2B5EF4-FFF2-40B4-BE49-F238E27FC236}">
                <a16:creationId xmlns:a16="http://schemas.microsoft.com/office/drawing/2014/main" id="{1310DE80-889D-E143-B853-8419342005F4}"/>
              </a:ext>
            </a:extLst>
          </p:cNvPr>
          <p:cNvSpPr/>
          <p:nvPr/>
        </p:nvSpPr>
        <p:spPr>
          <a:xfrm>
            <a:off x="45654" y="559088"/>
            <a:ext cx="3874779" cy="553998"/>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creativity in science</a:t>
            </a:r>
          </a:p>
        </p:txBody>
      </p:sp>
      <p:sp>
        <p:nvSpPr>
          <p:cNvPr id="11" name="Rectangle 10">
            <a:extLst>
              <a:ext uri="{FF2B5EF4-FFF2-40B4-BE49-F238E27FC236}">
                <a16:creationId xmlns:a16="http://schemas.microsoft.com/office/drawing/2014/main" id="{AF0DE94D-D20D-5D4B-B044-9169ABF9A493}"/>
              </a:ext>
            </a:extLst>
          </p:cNvPr>
          <p:cNvSpPr/>
          <p:nvPr/>
        </p:nvSpPr>
        <p:spPr>
          <a:xfrm>
            <a:off x="230327" y="1525036"/>
            <a:ext cx="6176691"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champion your ideas</a:t>
            </a:r>
            <a:endParaRPr lang="en-US" sz="2400" dirty="0">
              <a:solidFill>
                <a:schemeClr val="bg1">
                  <a:lumMod val="50000"/>
                </a:schemeClr>
              </a:solidFill>
              <a:latin typeface="Century Gothic" panose="020B0502020202020204" pitchFamily="34" charset="0"/>
            </a:endParaRPr>
          </a:p>
          <a:p>
            <a:r>
              <a:rPr lang="en-US" sz="2400" dirty="0">
                <a:solidFill>
                  <a:srgbClr val="0070C0"/>
                </a:solidFill>
                <a:latin typeface="Century Gothic" panose="020B0502020202020204" pitchFamily="34" charset="0"/>
              </a:rPr>
              <a:t>paint your canvas, overcome resistance</a:t>
            </a:r>
            <a:endParaRPr lang="en-US" sz="2400" dirty="0">
              <a:solidFill>
                <a:schemeClr val="bg1">
                  <a:lumMod val="50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FA28FF99-1E26-134C-8928-B3FCB5B0D42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5024486" y="2604094"/>
            <a:ext cx="3874779" cy="3804484"/>
          </a:xfrm>
          <a:prstGeom prst="rect">
            <a:avLst/>
          </a:prstGeom>
        </p:spPr>
      </p:pic>
    </p:spTree>
    <p:extLst>
      <p:ext uri="{BB962C8B-B14F-4D97-AF65-F5344CB8AC3E}">
        <p14:creationId xmlns:p14="http://schemas.microsoft.com/office/powerpoint/2010/main" val="248261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C39C86E-15AF-804C-AC6F-65832D2DE99D}"/>
              </a:ext>
            </a:extLst>
          </p:cNvPr>
          <p:cNvSpPr/>
          <p:nvPr/>
        </p:nvSpPr>
        <p:spPr>
          <a:xfrm>
            <a:off x="32274" y="19440"/>
            <a:ext cx="9144000" cy="1068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latin typeface="Century Gothic" panose="020B0502020202020204" pitchFamily="34" charset="0"/>
            </a:endParaRPr>
          </a:p>
        </p:txBody>
      </p:sp>
      <p:sp>
        <p:nvSpPr>
          <p:cNvPr id="49" name="Rectangle 48">
            <a:extLst>
              <a:ext uri="{FF2B5EF4-FFF2-40B4-BE49-F238E27FC236}">
                <a16:creationId xmlns:a16="http://schemas.microsoft.com/office/drawing/2014/main" id="{3BDAF2A3-480B-9448-B8F6-C5306BA7ED39}"/>
              </a:ext>
            </a:extLst>
          </p:cNvPr>
          <p:cNvSpPr/>
          <p:nvPr/>
        </p:nvSpPr>
        <p:spPr>
          <a:xfrm>
            <a:off x="-32274" y="20029"/>
            <a:ext cx="7601761" cy="615553"/>
          </a:xfrm>
          <a:prstGeom prst="rect">
            <a:avLst/>
          </a:prstGeom>
        </p:spPr>
        <p:txBody>
          <a:bodyPr wrap="none">
            <a:spAutoFit/>
          </a:bodyPr>
          <a:lstStyle/>
          <a:p>
            <a:r>
              <a:rPr lang="en-US" sz="3400" dirty="0">
                <a:solidFill>
                  <a:srgbClr val="558ED5"/>
                </a:solidFill>
                <a:latin typeface="Century Gothic" panose="020B0502020202020204" pitchFamily="34" charset="0"/>
                <a:cs typeface="Helvetica"/>
              </a:rPr>
              <a:t>multidisciplinary innovative science</a:t>
            </a:r>
          </a:p>
        </p:txBody>
      </p:sp>
      <p:sp>
        <p:nvSpPr>
          <p:cNvPr id="50" name="Rectangle 49">
            <a:extLst>
              <a:ext uri="{FF2B5EF4-FFF2-40B4-BE49-F238E27FC236}">
                <a16:creationId xmlns:a16="http://schemas.microsoft.com/office/drawing/2014/main" id="{1310DE80-889D-E143-B853-8419342005F4}"/>
              </a:ext>
            </a:extLst>
          </p:cNvPr>
          <p:cNvSpPr/>
          <p:nvPr/>
        </p:nvSpPr>
        <p:spPr>
          <a:xfrm>
            <a:off x="45654" y="559088"/>
            <a:ext cx="3874779" cy="553998"/>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creativity in science</a:t>
            </a:r>
          </a:p>
        </p:txBody>
      </p:sp>
      <p:sp>
        <p:nvSpPr>
          <p:cNvPr id="8" name="Rectangle 7">
            <a:extLst>
              <a:ext uri="{FF2B5EF4-FFF2-40B4-BE49-F238E27FC236}">
                <a16:creationId xmlns:a16="http://schemas.microsoft.com/office/drawing/2014/main" id="{8C9956A9-5D12-B74E-AE97-E4F65138EA4D}"/>
              </a:ext>
            </a:extLst>
          </p:cNvPr>
          <p:cNvSpPr/>
          <p:nvPr/>
        </p:nvSpPr>
        <p:spPr>
          <a:xfrm>
            <a:off x="230327" y="1547896"/>
            <a:ext cx="4742004"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curiosity and exploration</a:t>
            </a:r>
          </a:p>
          <a:p>
            <a:r>
              <a:rPr lang="en-US" sz="2400" dirty="0">
                <a:solidFill>
                  <a:srgbClr val="0070C0"/>
                </a:solidFill>
                <a:latin typeface="Century Gothic" panose="020B0502020202020204" pitchFamily="34" charset="0"/>
              </a:rPr>
              <a:t>read broadly, seek input</a:t>
            </a:r>
          </a:p>
        </p:txBody>
      </p:sp>
      <p:sp>
        <p:nvSpPr>
          <p:cNvPr id="9" name="Rectangle 8">
            <a:extLst>
              <a:ext uri="{FF2B5EF4-FFF2-40B4-BE49-F238E27FC236}">
                <a16:creationId xmlns:a16="http://schemas.microsoft.com/office/drawing/2014/main" id="{0AE0F730-F993-A045-8C9C-EB70F241C088}"/>
              </a:ext>
            </a:extLst>
          </p:cNvPr>
          <p:cNvSpPr/>
          <p:nvPr/>
        </p:nvSpPr>
        <p:spPr>
          <a:xfrm>
            <a:off x="230327" y="2765304"/>
            <a:ext cx="7082388"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playful destruction and construction</a:t>
            </a:r>
          </a:p>
          <a:p>
            <a:r>
              <a:rPr lang="en-US" sz="2400" dirty="0">
                <a:solidFill>
                  <a:srgbClr val="0070C0"/>
                </a:solidFill>
                <a:latin typeface="Century Gothic" panose="020B0502020202020204" pitchFamily="34" charset="0"/>
              </a:rPr>
              <a:t>question everything, ask ‘what if’</a:t>
            </a:r>
          </a:p>
        </p:txBody>
      </p:sp>
      <p:sp>
        <p:nvSpPr>
          <p:cNvPr id="10" name="Rectangle 9">
            <a:extLst>
              <a:ext uri="{FF2B5EF4-FFF2-40B4-BE49-F238E27FC236}">
                <a16:creationId xmlns:a16="http://schemas.microsoft.com/office/drawing/2014/main" id="{BE51D790-32AE-F64C-9F0A-42710A334845}"/>
              </a:ext>
            </a:extLst>
          </p:cNvPr>
          <p:cNvSpPr/>
          <p:nvPr/>
        </p:nvSpPr>
        <p:spPr>
          <a:xfrm>
            <a:off x="230327" y="3982712"/>
            <a:ext cx="5347939"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argument and debate</a:t>
            </a:r>
            <a:endParaRPr lang="en-US" sz="4000" dirty="0">
              <a:solidFill>
                <a:schemeClr val="bg1">
                  <a:lumMod val="50000"/>
                </a:schemeClr>
              </a:solidFill>
              <a:latin typeface="Century Gothic" panose="020B0502020202020204" pitchFamily="34" charset="0"/>
            </a:endParaRPr>
          </a:p>
          <a:p>
            <a:r>
              <a:rPr lang="en-US" sz="2400" dirty="0">
                <a:solidFill>
                  <a:srgbClr val="0070C0"/>
                </a:solidFill>
                <a:latin typeface="Century Gothic" panose="020B0502020202020204" pitchFamily="34" charset="0"/>
              </a:rPr>
              <a:t>critically challenge your own ideas</a:t>
            </a:r>
            <a:endParaRPr lang="en-US" sz="2400" dirty="0">
              <a:solidFill>
                <a:schemeClr val="bg1">
                  <a:lumMod val="50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AF0DE94D-D20D-5D4B-B044-9169ABF9A493}"/>
              </a:ext>
            </a:extLst>
          </p:cNvPr>
          <p:cNvSpPr/>
          <p:nvPr/>
        </p:nvSpPr>
        <p:spPr>
          <a:xfrm>
            <a:off x="230327" y="5200120"/>
            <a:ext cx="6176691" cy="923330"/>
          </a:xfrm>
          <a:prstGeom prst="rect">
            <a:avLst/>
          </a:prstGeom>
        </p:spPr>
        <p:txBody>
          <a:bodyPr wrap="none">
            <a:spAutoFit/>
          </a:bodyPr>
          <a:lstStyle/>
          <a:p>
            <a:r>
              <a:rPr lang="en-US" sz="3000" dirty="0">
                <a:solidFill>
                  <a:schemeClr val="bg1">
                    <a:lumMod val="50000"/>
                  </a:schemeClr>
                </a:solidFill>
                <a:latin typeface="Century Gothic" panose="020B0502020202020204" pitchFamily="34" charset="0"/>
              </a:rPr>
              <a:t>champion your ideas</a:t>
            </a:r>
            <a:endParaRPr lang="en-US" sz="2400" dirty="0">
              <a:solidFill>
                <a:schemeClr val="bg1">
                  <a:lumMod val="50000"/>
                </a:schemeClr>
              </a:solidFill>
              <a:latin typeface="Century Gothic" panose="020B0502020202020204" pitchFamily="34" charset="0"/>
            </a:endParaRPr>
          </a:p>
          <a:p>
            <a:r>
              <a:rPr lang="en-US" sz="2400" dirty="0">
                <a:solidFill>
                  <a:srgbClr val="0070C0"/>
                </a:solidFill>
                <a:latin typeface="Century Gothic" panose="020B0502020202020204" pitchFamily="34" charset="0"/>
              </a:rPr>
              <a:t>paint your canvas, overcome resistance</a:t>
            </a:r>
            <a:endParaRPr lang="en-US" sz="24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32637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9680" y="0"/>
            <a:ext cx="9284914" cy="1015663"/>
          </a:xfrm>
          <a:prstGeom prst="rect">
            <a:avLst/>
          </a:prstGeom>
          <a:noFill/>
          <a:ln w="9525">
            <a:noFill/>
            <a:miter lim="800000"/>
            <a:headEnd/>
            <a:tailEnd/>
          </a:ln>
        </p:spPr>
        <p:txBody>
          <a:bodyPr wrap="none">
            <a:prstTxWarp prst="textNoShape">
              <a:avLst/>
            </a:prstTxWarp>
            <a:spAutoFit/>
          </a:bodyPr>
          <a:lstStyle/>
          <a:p>
            <a:r>
              <a:rPr lang="en-US" sz="3400" dirty="0">
                <a:solidFill>
                  <a:srgbClr val="558ED5"/>
                </a:solidFill>
                <a:latin typeface="Century Gothic" panose="020B0502020202020204" pitchFamily="34" charset="0"/>
              </a:rPr>
              <a:t>illuminating the dark matter of the genome</a:t>
            </a:r>
          </a:p>
          <a:p>
            <a:r>
              <a:rPr lang="en-US" sz="2600" dirty="0">
                <a:solidFill>
                  <a:srgbClr val="7F7F7F"/>
                </a:solidFill>
                <a:latin typeface="Century Gothic" panose="020B0502020202020204" pitchFamily="34" charset="0"/>
                <a:ea typeface="Helvetica" charset="0"/>
                <a:cs typeface="Helvetica" charset="0"/>
              </a:rPr>
              <a:t>McManus Lab at University of California, San Francisco</a:t>
            </a:r>
          </a:p>
        </p:txBody>
      </p:sp>
      <p:pic>
        <p:nvPicPr>
          <p:cNvPr id="3" name="Picture 2">
            <a:extLst>
              <a:ext uri="{FF2B5EF4-FFF2-40B4-BE49-F238E27FC236}">
                <a16:creationId xmlns:a16="http://schemas.microsoft.com/office/drawing/2014/main" id="{2D14BD60-0F61-C94D-92D8-0C29779BF1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59596" y="5680238"/>
            <a:ext cx="2774975" cy="1150469"/>
          </a:xfrm>
          <a:prstGeom prst="rect">
            <a:avLst/>
          </a:prstGeom>
        </p:spPr>
      </p:pic>
      <p:pic>
        <p:nvPicPr>
          <p:cNvPr id="7" name="Picture 6">
            <a:extLst>
              <a:ext uri="{FF2B5EF4-FFF2-40B4-BE49-F238E27FC236}">
                <a16:creationId xmlns:a16="http://schemas.microsoft.com/office/drawing/2014/main" id="{628314A8-79DE-6849-BE77-7BB189D55E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37167" y="5900207"/>
            <a:ext cx="2922081" cy="899102"/>
          </a:xfrm>
          <a:prstGeom prst="rect">
            <a:avLst/>
          </a:prstGeom>
        </p:spPr>
      </p:pic>
      <p:pic>
        <p:nvPicPr>
          <p:cNvPr id="9" name="Picture 8" descr="maps.png">
            <a:extLst>
              <a:ext uri="{FF2B5EF4-FFF2-40B4-BE49-F238E27FC236}">
                <a16:creationId xmlns:a16="http://schemas.microsoft.com/office/drawing/2014/main" id="{55375036-4C1E-EA41-A99A-A34BC6CB42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751" y="4667783"/>
            <a:ext cx="2193875" cy="2162924"/>
          </a:xfrm>
          <a:prstGeom prst="rect">
            <a:avLst/>
          </a:prstGeom>
        </p:spPr>
      </p:pic>
      <p:sp>
        <p:nvSpPr>
          <p:cNvPr id="5" name="Text Box 7"/>
          <p:cNvSpPr txBox="1">
            <a:spLocks noChangeArrowheads="1"/>
          </p:cNvSpPr>
          <p:nvPr/>
        </p:nvSpPr>
        <p:spPr bwMode="auto">
          <a:xfrm>
            <a:off x="84751" y="1242936"/>
            <a:ext cx="2451614" cy="3416320"/>
          </a:xfrm>
          <a:prstGeom prst="rect">
            <a:avLst/>
          </a:prstGeom>
          <a:solidFill>
            <a:srgbClr val="FBFFF3"/>
          </a:solidFill>
          <a:ln w="9525">
            <a:solidFill>
              <a:schemeClr val="accent1"/>
            </a:solidFill>
            <a:miter lim="800000"/>
            <a:headEnd/>
            <a:tailEnd/>
          </a:ln>
        </p:spPr>
        <p:txBody>
          <a:bodyPr wrap="square" anchor="ctr">
            <a:prstTxWarp prst="textNoShape">
              <a:avLst/>
            </a:prstTxWarp>
            <a:spAutoFit/>
          </a:bodyPr>
          <a:lstStyle/>
          <a:p>
            <a:r>
              <a:rPr lang="en-US" b="1" dirty="0">
                <a:latin typeface="Century Gothic" panose="020B0502020202020204" pitchFamily="34" charset="0"/>
              </a:rPr>
              <a:t>McManus Lab</a:t>
            </a:r>
          </a:p>
          <a:p>
            <a:r>
              <a:rPr lang="en-US" dirty="0">
                <a:latin typeface="Century Gothic" panose="020B0502020202020204" pitchFamily="34" charset="0"/>
              </a:rPr>
              <a:t>Gabriel </a:t>
            </a:r>
            <a:r>
              <a:rPr lang="en-US" dirty="0" err="1">
                <a:latin typeface="Century Gothic" panose="020B0502020202020204" pitchFamily="34" charset="0"/>
              </a:rPr>
              <a:t>Eades</a:t>
            </a:r>
            <a:endParaRPr lang="en-US" dirty="0">
              <a:latin typeface="Century Gothic" panose="020B0502020202020204" pitchFamily="34" charset="0"/>
            </a:endParaRPr>
          </a:p>
          <a:p>
            <a:r>
              <a:rPr lang="en-US" dirty="0" err="1">
                <a:latin typeface="Century Gothic" panose="020B0502020202020204" pitchFamily="34" charset="0"/>
              </a:rPr>
              <a:t>Yuhao</a:t>
            </a:r>
            <a:r>
              <a:rPr lang="en-US" dirty="0">
                <a:latin typeface="Century Gothic" panose="020B0502020202020204" pitchFamily="34" charset="0"/>
              </a:rPr>
              <a:t> Wang</a:t>
            </a:r>
          </a:p>
          <a:p>
            <a:r>
              <a:rPr lang="en-US" dirty="0">
                <a:latin typeface="Century Gothic" panose="020B0502020202020204" pitchFamily="34" charset="0"/>
              </a:rPr>
              <a:t>Olga </a:t>
            </a:r>
            <a:r>
              <a:rPr lang="en-US" dirty="0" err="1">
                <a:latin typeface="Century Gothic" panose="020B0502020202020204" pitchFamily="34" charset="0"/>
              </a:rPr>
              <a:t>Gulyaeva</a:t>
            </a:r>
            <a:endParaRPr lang="en-US" dirty="0">
              <a:latin typeface="Century Gothic" panose="020B0502020202020204" pitchFamily="34" charset="0"/>
            </a:endParaRPr>
          </a:p>
          <a:p>
            <a:r>
              <a:rPr lang="en-US" dirty="0">
                <a:latin typeface="Century Gothic" panose="020B0502020202020204" pitchFamily="34" charset="0"/>
              </a:rPr>
              <a:t>Jana </a:t>
            </a:r>
            <a:r>
              <a:rPr lang="en-US" dirty="0" err="1">
                <a:latin typeface="Century Gothic" panose="020B0502020202020204" pitchFamily="34" charset="0"/>
              </a:rPr>
              <a:t>Gagacheva</a:t>
            </a:r>
            <a:endParaRPr lang="en-US" dirty="0">
              <a:latin typeface="Century Gothic" panose="020B0502020202020204" pitchFamily="34" charset="0"/>
            </a:endParaRPr>
          </a:p>
          <a:p>
            <a:r>
              <a:rPr lang="en-US" dirty="0">
                <a:latin typeface="Century Gothic" panose="020B0502020202020204" pitchFamily="34" charset="0"/>
              </a:rPr>
              <a:t>Neil Tay</a:t>
            </a:r>
          </a:p>
          <a:p>
            <a:r>
              <a:rPr lang="en-US" dirty="0">
                <a:latin typeface="Century Gothic" panose="020B0502020202020204" pitchFamily="34" charset="0"/>
              </a:rPr>
              <a:t>Adrienne Davis</a:t>
            </a:r>
          </a:p>
          <a:p>
            <a:r>
              <a:rPr lang="en-US" dirty="0">
                <a:latin typeface="Century Gothic" panose="020B0502020202020204" pitchFamily="34" charset="0"/>
              </a:rPr>
              <a:t>Hannah Gruner</a:t>
            </a:r>
          </a:p>
          <a:p>
            <a:r>
              <a:rPr lang="en-US" dirty="0">
                <a:latin typeface="Century Gothic" panose="020B0502020202020204" pitchFamily="34" charset="0"/>
              </a:rPr>
              <a:t>Stefan Oberlin</a:t>
            </a:r>
          </a:p>
          <a:p>
            <a:r>
              <a:rPr lang="en-US" dirty="0">
                <a:latin typeface="Century Gothic" panose="020B0502020202020204" pitchFamily="34" charset="0"/>
              </a:rPr>
              <a:t>Christian Tran</a:t>
            </a:r>
          </a:p>
          <a:p>
            <a:r>
              <a:rPr lang="en-US" dirty="0">
                <a:latin typeface="Century Gothic" panose="020B0502020202020204" pitchFamily="34" charset="0"/>
              </a:rPr>
              <a:t>Tiffany Juan</a:t>
            </a:r>
          </a:p>
          <a:p>
            <a:r>
              <a:rPr lang="en-US" dirty="0" err="1">
                <a:latin typeface="Century Gothic" panose="020B0502020202020204" pitchFamily="34" charset="0"/>
              </a:rPr>
              <a:t>Juntaro</a:t>
            </a:r>
            <a:r>
              <a:rPr lang="en-US" dirty="0">
                <a:latin typeface="Century Gothic" panose="020B0502020202020204" pitchFamily="34" charset="0"/>
              </a:rPr>
              <a:t> </a:t>
            </a:r>
            <a:r>
              <a:rPr lang="en-US" dirty="0" err="1">
                <a:latin typeface="Century Gothic" panose="020B0502020202020204" pitchFamily="34" charset="0"/>
              </a:rPr>
              <a:t>Matsuzaki</a:t>
            </a:r>
            <a:endParaRPr lang="en-US" dirty="0">
              <a:latin typeface="Century Gothic" panose="020B0502020202020204" pitchFamily="34" charset="0"/>
            </a:endParaRPr>
          </a:p>
        </p:txBody>
      </p:sp>
      <p:pic>
        <p:nvPicPr>
          <p:cNvPr id="14" name="Picture 13">
            <a:extLst>
              <a:ext uri="{FF2B5EF4-FFF2-40B4-BE49-F238E27FC236}">
                <a16:creationId xmlns:a16="http://schemas.microsoft.com/office/drawing/2014/main" id="{784B07F6-DA6D-9A4E-8F1F-C53CAECB79F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59596" y="1299191"/>
            <a:ext cx="2093441" cy="1118502"/>
          </a:xfrm>
          <a:prstGeom prst="rect">
            <a:avLst/>
          </a:prstGeom>
          <a:ln>
            <a:noFill/>
          </a:ln>
        </p:spPr>
      </p:pic>
      <p:pic>
        <p:nvPicPr>
          <p:cNvPr id="8" name="Picture 7" descr="A close up of a flower&#13;&#10;&#13;&#10;Description automatically generated">
            <a:extLst>
              <a:ext uri="{FF2B5EF4-FFF2-40B4-BE49-F238E27FC236}">
                <a16:creationId xmlns:a16="http://schemas.microsoft.com/office/drawing/2014/main" id="{928A17CD-A8B9-1F49-85B7-EE2F40EB8FB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32252" y="2805834"/>
            <a:ext cx="1974290" cy="2467863"/>
          </a:xfrm>
          <a:prstGeom prst="rect">
            <a:avLst/>
          </a:prstGeom>
        </p:spPr>
      </p:pic>
      <p:pic>
        <p:nvPicPr>
          <p:cNvPr id="11" name="Picture 10">
            <a:extLst>
              <a:ext uri="{FF2B5EF4-FFF2-40B4-BE49-F238E27FC236}">
                <a16:creationId xmlns:a16="http://schemas.microsoft.com/office/drawing/2014/main" id="{7FE02423-B4C6-1641-B2E9-C646BD45D26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32913" y="1276553"/>
            <a:ext cx="3224813" cy="1105916"/>
          </a:xfrm>
          <a:prstGeom prst="rect">
            <a:avLst/>
          </a:prstGeom>
        </p:spPr>
      </p:pic>
      <p:pic>
        <p:nvPicPr>
          <p:cNvPr id="13" name="Picture 12" descr="2009.10.26-Korman-01.jpg">
            <a:extLst>
              <a:ext uri="{FF2B5EF4-FFF2-40B4-BE49-F238E27FC236}">
                <a16:creationId xmlns:a16="http://schemas.microsoft.com/office/drawing/2014/main" id="{67CFA4EE-7ACD-EF4F-BA44-4F25DC9335F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63426" y="4278208"/>
            <a:ext cx="1989049" cy="1105243"/>
          </a:xfrm>
          <a:prstGeom prst="rect">
            <a:avLst/>
          </a:prstGeom>
        </p:spPr>
      </p:pic>
      <p:pic>
        <p:nvPicPr>
          <p:cNvPr id="6" name="Picture 5">
            <a:extLst>
              <a:ext uri="{FF2B5EF4-FFF2-40B4-BE49-F238E27FC236}">
                <a16:creationId xmlns:a16="http://schemas.microsoft.com/office/drawing/2014/main" id="{206D73C8-3251-DA43-9B3C-DE592418A9ED}"/>
              </a:ext>
            </a:extLst>
          </p:cNvPr>
          <p:cNvPicPr>
            <a:picLocks noChangeAspect="1"/>
          </p:cNvPicPr>
          <p:nvPr/>
        </p:nvPicPr>
        <p:blipFill>
          <a:blip r:embed="rId10"/>
          <a:stretch>
            <a:fillRect/>
          </a:stretch>
        </p:blipFill>
        <p:spPr>
          <a:xfrm>
            <a:off x="3511843" y="2766820"/>
            <a:ext cx="2682388" cy="1198133"/>
          </a:xfrm>
          <a:prstGeom prst="rect">
            <a:avLst/>
          </a:prstGeom>
        </p:spPr>
      </p:pic>
    </p:spTree>
    <p:extLst>
      <p:ext uri="{BB962C8B-B14F-4D97-AF65-F5344CB8AC3E}">
        <p14:creationId xmlns:p14="http://schemas.microsoft.com/office/powerpoint/2010/main" val="100117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32200</TotalTime>
  <Words>1159</Words>
  <Application>Microsoft Macintosh PowerPoint</Application>
  <PresentationFormat>On-screen Show (4:3)</PresentationFormat>
  <Paragraphs>96</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Ｐゴシック</vt:lpstr>
      <vt:lpstr>Arial</vt:lpstr>
      <vt:lpstr>Avenir Roman</vt:lpstr>
      <vt:lpstr>Calibri</vt:lpstr>
      <vt:lpstr>Calibri Light</vt:lpstr>
      <vt:lpstr>Century Gothic</vt:lpstr>
      <vt:lpstr>Georgia</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 McManus</dc:creator>
  <cp:lastModifiedBy>McManus, Michael</cp:lastModifiedBy>
  <cp:revision>891</cp:revision>
  <dcterms:created xsi:type="dcterms:W3CDTF">2014-04-02T00:19:28Z</dcterms:created>
  <dcterms:modified xsi:type="dcterms:W3CDTF">2020-06-24T18:32:33Z</dcterms:modified>
</cp:coreProperties>
</file>