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9"/>
  </p:notesMasterIdLst>
  <p:sldIdLst>
    <p:sldId id="1302" r:id="rId2"/>
    <p:sldId id="1276" r:id="rId3"/>
    <p:sldId id="1307" r:id="rId4"/>
    <p:sldId id="1259" r:id="rId5"/>
    <p:sldId id="1304" r:id="rId6"/>
    <p:sldId id="1297" r:id="rId7"/>
    <p:sldId id="260" r:id="rId8"/>
    <p:sldId id="1303" r:id="rId9"/>
    <p:sldId id="1301" r:id="rId10"/>
    <p:sldId id="1300" r:id="rId11"/>
    <p:sldId id="1305" r:id="rId12"/>
    <p:sldId id="1306" r:id="rId13"/>
    <p:sldId id="1299" r:id="rId14"/>
    <p:sldId id="1273" r:id="rId15"/>
    <p:sldId id="1249" r:id="rId16"/>
    <p:sldId id="1295" r:id="rId17"/>
    <p:sldId id="126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364"/>
    <a:srgbClr val="FFFACA"/>
    <a:srgbClr val="0070C0"/>
    <a:srgbClr val="0D0D0D"/>
    <a:srgbClr val="FAFFE8"/>
    <a:srgbClr val="FFFF66"/>
    <a:srgbClr val="FFFFF4"/>
    <a:srgbClr val="FBFFF3"/>
    <a:srgbClr val="CE0000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9" autoAdjust="0"/>
    <p:restoredTop sz="93473" autoAdjust="0"/>
  </p:normalViewPr>
  <p:slideViewPr>
    <p:cSldViewPr snapToGrid="0" snapToObjects="1">
      <p:cViewPr varScale="1">
        <p:scale>
          <a:sx n="149" d="100"/>
          <a:sy n="149" d="100"/>
        </p:scale>
        <p:origin x="23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7-CB42-B1A7-5DB9C00FE494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7-CB42-B1A7-5DB9C00FE494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7-CB42-B1A7-5DB9C00FE494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C7-CB42-B1A7-5DB9C00FE494}"/>
              </c:ext>
            </c:extLst>
          </c:dPt>
          <c:dPt>
            <c:idx val="4"/>
            <c:bubble3D val="0"/>
            <c:explosion val="6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C7-CB42-B1A7-5DB9C00FE494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EB46-8B88-605490C7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0.73993</cdr:x>
      <cdr:y>0.39032</cdr:y>
    </cdr:from>
    <cdr:to>
      <cdr:x>1</cdr:x>
      <cdr:y>0.4812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157221" y="1586270"/>
          <a:ext cx="146115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A5A5A5"/>
              </a:solidFill>
              <a:latin typeface="Avenir Roman" panose="02000503020000020003" pitchFamily="2" charset="0"/>
            </a:rPr>
            <a:t>JC/Seminars</a:t>
          </a:r>
          <a:endParaRPr lang="en-US" b="1" dirty="0">
            <a:solidFill>
              <a:srgbClr val="A5A5A5"/>
            </a:solidFill>
          </a:endParaRPr>
        </a:p>
      </cdr:txBody>
    </cdr:sp>
  </cdr:relSizeAnchor>
  <cdr:relSizeAnchor xmlns:cdr="http://schemas.openxmlformats.org/drawingml/2006/chartDrawing">
    <cdr:from>
      <cdr:x>0.76816</cdr:x>
      <cdr:y>0.63398</cdr:y>
    </cdr:from>
    <cdr:to>
      <cdr:x>1</cdr:x>
      <cdr:y>0.72486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979506" y="2576494"/>
          <a:ext cx="14686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 Roman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0.68004</cdr:x>
      <cdr:y>0.49992</cdr:y>
    </cdr:from>
    <cdr:to>
      <cdr:x>0.78372</cdr:x>
      <cdr:y>0.68317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5750350" y="2031688"/>
          <a:ext cx="876693" cy="744717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4F9EA197-9B8E-2449-A5A6-B66DF7A6705F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B3981FC6-C8AA-7940-8A7C-E3E266B29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9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George Peabody Library (Baltimore)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19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358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866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10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3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5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0" dirty="0">
                <a:solidFill>
                  <a:srgbClr val="333332"/>
                </a:solidFill>
                <a:latin typeface="Century Gothic" panose="020B0502020202020204" pitchFamily="34" charset="0"/>
              </a:rPr>
              <a:t>Start with an objective</a:t>
            </a:r>
          </a:p>
          <a:p>
            <a:pPr fontAlgn="base"/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Think of the resulting action, </a:t>
            </a:r>
            <a:r>
              <a:rPr lang="en-US" b="0" dirty="0" err="1">
                <a:solidFill>
                  <a:srgbClr val="3A3F42"/>
                </a:solidFill>
                <a:latin typeface="Century Gothic" panose="020B0502020202020204" pitchFamily="34" charset="0"/>
              </a:rPr>
              <a:t>ie</a:t>
            </a:r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 your goal.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 how to Sail.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Learning the tools to help navigate the sea of data will help you sail faster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Keep it regular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Digesting smaller amounts of data avoids </a:t>
            </a:r>
            <a:r>
              <a:rPr lang="en-US" b="0" i="0" dirty="0" err="1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consttipation</a:t>
            </a:r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7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7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96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583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sz="2100" b="0" i="0">
                <a:latin typeface="Century Gothic" panose="020B0502020202020204" pitchFamily="34" charset="0"/>
              </a:defRPr>
            </a:lvl2pPr>
            <a:lvl3pPr>
              <a:defRPr sz="1800" b="0" i="0">
                <a:latin typeface="Century Gothic" panose="020B0502020202020204" pitchFamily="34" charset="0"/>
              </a:defRPr>
            </a:lvl3pPr>
            <a:lvl4pPr>
              <a:defRPr sz="1500" b="0" i="0">
                <a:latin typeface="Century Gothic" panose="020B0502020202020204" pitchFamily="34" charset="0"/>
              </a:defRPr>
            </a:lvl4pPr>
            <a:lvl5pPr>
              <a:defRPr sz="1500" b="0" i="0">
                <a:latin typeface="Century Gothic" panose="020B0502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052935D-C90E-BD40-B136-E73C776E714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2063"/>
            <a:ext cx="9144000" cy="1163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wario.com/" TargetMode="External"/><Relationship Id="rId3" Type="http://schemas.openxmlformats.org/officeDocument/2006/relationships/hyperlink" Target="https://www.nlm.nih.gov/bsd/viewlet/myncbi/jourup/index.html" TargetMode="External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adcube.com/" TargetMode="External"/><Relationship Id="rId5" Type="http://schemas.openxmlformats.org/officeDocument/2006/relationships/hyperlink" Target="https://www.storkapp.me/" TargetMode="External"/><Relationship Id="rId10" Type="http://schemas.openxmlformats.org/officeDocument/2006/relationships/hyperlink" Target="https://projectreporter.nih.gov/reporter.cfm" TargetMode="External"/><Relationship Id="rId4" Type="http://schemas.openxmlformats.org/officeDocument/2006/relationships/hyperlink" Target="https://meta.org/" TargetMode="External"/><Relationship Id="rId9" Type="http://schemas.openxmlformats.org/officeDocument/2006/relationships/hyperlink" Target="https://help.altmetric.com/support/solutions/articles/6000154370-saved-search-panel-subscribe-to-email-report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dnote.com/" TargetMode="External"/><Relationship Id="rId13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12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nlm.nih.gov/bsd/viewlet/myncbi/jourup/jourup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lm.nih.gov/oet/ed/pubmed/events/2019_09.html" TargetMode="External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5" Type="http://schemas.openxmlformats.org/officeDocument/2006/relationships/image" Target="../media/image15.jpg"/><Relationship Id="rId10" Type="http://schemas.openxmlformats.org/officeDocument/2006/relationships/hyperlink" Target="https://apps.webofknowledge.com/" TargetMode="External"/><Relationship Id="rId4" Type="http://schemas.openxmlformats.org/officeDocument/2006/relationships/hyperlink" Target="https://meta.org/" TargetMode="External"/><Relationship Id="rId9" Type="http://schemas.openxmlformats.org/officeDocument/2006/relationships/image" Target="../media/image12.jpg"/><Relationship Id="rId14" Type="http://schemas.openxmlformats.org/officeDocument/2006/relationships/hyperlink" Target="https://twitter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nlm.nih.gov/bsd/disted/pubmedtutorial/cover.html" TargetMode="External"/><Relationship Id="rId7" Type="http://schemas.openxmlformats.org/officeDocument/2006/relationships/hyperlink" Target="https://www.ncbi.nlm.nih.gov/pmc/articles/PMC6013132/pdf/jmla-106-399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paperpile.com/g/google-scholar-guide/" TargetMode="External"/><Relationship Id="rId4" Type="http://schemas.openxmlformats.org/officeDocument/2006/relationships/hyperlink" Target="http://clarivate.libguides.com/ho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ebofknowledge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17FFD-2CAD-4842-8AD5-72E49357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D722F-9603-C24F-A371-15C85161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how to catch the wave and enjoy the ride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45DA18-0794-F741-AB62-12DAC2607AEE}"/>
              </a:ext>
            </a:extLst>
          </p:cNvPr>
          <p:cNvGrpSpPr/>
          <p:nvPr/>
        </p:nvGrpSpPr>
        <p:grpSpPr>
          <a:xfrm>
            <a:off x="99001" y="5681383"/>
            <a:ext cx="3865038" cy="1115268"/>
            <a:chOff x="16910" y="5242926"/>
            <a:chExt cx="3865038" cy="111526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6603B5-4CDA-6F43-A8D5-F2D214958FFE}"/>
                </a:ext>
              </a:extLst>
            </p:cNvPr>
            <p:cNvSpPr/>
            <p:nvPr/>
          </p:nvSpPr>
          <p:spPr>
            <a:xfrm>
              <a:off x="16910" y="5242926"/>
              <a:ext cx="3865038" cy="1115268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F4074255-F0C6-F947-8416-8C6E772F9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7" y="5250198"/>
              <a:ext cx="3849131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Michael T McManus, PhD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University of California, San Francisco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Mentoring Workshop Lab Meeting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 January 17</a:t>
              </a:r>
              <a:r>
                <a:rPr lang="en-US" sz="1600" baseline="300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,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09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which database should I use?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PubMed, Web of Science, or Google Scholar?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B4B5B3-45BA-4041-A77B-E9A50753B9BE}"/>
              </a:ext>
            </a:extLst>
          </p:cNvPr>
          <p:cNvSpPr/>
          <p:nvPr/>
        </p:nvSpPr>
        <p:spPr>
          <a:xfrm>
            <a:off x="477370" y="2083400"/>
            <a:ext cx="79472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Both PubMed and Web of Science are human-curated databases.  Google Scholar is not.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Web of Science and Google Scholar track the most citations.  PubMed tracks citations only for PubMed Central articles. 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Google Scholar searches full text of articles but PubMed and Web of Science search only the citation, abstract, and tagging information.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4B615-3135-2748-BA36-255A0F744EF3}"/>
              </a:ext>
            </a:extLst>
          </p:cNvPr>
          <p:cNvSpPr/>
          <p:nvPr/>
        </p:nvSpPr>
        <p:spPr>
          <a:xfrm>
            <a:off x="176284" y="1395643"/>
            <a:ext cx="480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55364"/>
                </a:solidFill>
                <a:latin typeface="Century Gothic" panose="020B0502020202020204" pitchFamily="34" charset="0"/>
              </a:rPr>
              <a:t>it depends on what you are trying to do!</a:t>
            </a:r>
            <a:endParaRPr lang="en-US" dirty="0">
              <a:solidFill>
                <a:srgbClr val="C55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17242"/>
            <a:ext cx="91101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email alerts help you stay on top of emerging data</a:t>
            </a:r>
            <a:endParaRPr lang="en-US" altLang="en-US" sz="2800" dirty="0"/>
          </a:p>
          <a:p>
            <a:pPr lvl="0"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once you have caught the wave, enjoy surfing 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389963" y="1894628"/>
            <a:ext cx="6261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1: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NCBI alerts</a:t>
            </a:r>
            <a:endParaRPr lang="en-US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search terms to automatically deliver results to your email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389964" y="3122141"/>
            <a:ext cx="667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2: ETOCS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get your favorite journal contents the day that they are published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389964" y="4349654"/>
            <a:ext cx="79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3: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Stork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Readcube/Papers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etc</a:t>
            </a:r>
            <a:endParaRPr lang="en-US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 semantics and machine learning to search and map biomedical research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C70-BC66-5046-99BA-18120B826EA3}"/>
              </a:ext>
            </a:extLst>
          </p:cNvPr>
          <p:cNvSpPr txBox="1"/>
          <p:nvPr/>
        </p:nvSpPr>
        <p:spPr>
          <a:xfrm>
            <a:off x="389963" y="5577167"/>
            <a:ext cx="6849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4: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Alerts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Awario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Altimetric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NIH Reporter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etc</a:t>
            </a:r>
            <a:endParaRPr lang="en-US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 just monitor journals– listen to social media, news feeds, etc.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96033-C216-054B-A019-A3BA68147FCF}"/>
              </a:ext>
            </a:extLst>
          </p:cNvPr>
          <p:cNvSpPr/>
          <p:nvPr/>
        </p:nvSpPr>
        <p:spPr>
          <a:xfrm>
            <a:off x="33820" y="1419371"/>
            <a:ext cx="275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55364"/>
                </a:solidFill>
                <a:latin typeface="Century Gothic" panose="020B0502020202020204" pitchFamily="34" charset="0"/>
              </a:rPr>
              <a:t>here are some options:</a:t>
            </a:r>
            <a:endParaRPr lang="en-US" dirty="0">
              <a:solidFill>
                <a:srgbClr val="C55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93277"/>
            <a:ext cx="91101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email alerts help you stay on top of emerging data</a:t>
            </a:r>
            <a:endParaRPr lang="en-US" altLang="en-US" sz="2800" dirty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avoid these common mistakes</a:t>
            </a:r>
            <a:endParaRPr lang="en-US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484093" y="1940517"/>
            <a:ext cx="6625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1: using the wrong keywords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broad terms like ‘microRNA’ or ’CRISPR’ will drown you with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484093" y="3095118"/>
            <a:ext cx="56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2: focusing only on journal articles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journal articles are only a fraction of the available data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484093" y="4249719"/>
            <a:ext cx="7074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3: limiting searches to only subject keywords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citation alerts, authors, grants/fellowships, conferences, seminars, </a:t>
            </a:r>
            <a:r>
              <a:rPr lang="en-US" alt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r>
              <a:rPr lang="en-US" sz="16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96033-C216-054B-A019-A3BA68147FCF}"/>
              </a:ext>
            </a:extLst>
          </p:cNvPr>
          <p:cNvSpPr/>
          <p:nvPr/>
        </p:nvSpPr>
        <p:spPr>
          <a:xfrm>
            <a:off x="269144" y="1480649"/>
            <a:ext cx="493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55364"/>
                </a:solidFill>
                <a:latin typeface="Century Gothic" panose="020B0502020202020204" pitchFamily="34" charset="0"/>
              </a:rPr>
              <a:t>learn how to best use these powerful tools.</a:t>
            </a:r>
            <a:endParaRPr lang="en-US" i="1" dirty="0">
              <a:solidFill>
                <a:srgbClr val="C553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E158A-877C-4D4D-886E-C7CFD8186DA0}"/>
              </a:ext>
            </a:extLst>
          </p:cNvPr>
          <p:cNvSpPr txBox="1"/>
          <p:nvPr/>
        </p:nvSpPr>
        <p:spPr>
          <a:xfrm>
            <a:off x="455239" y="5404321"/>
            <a:ext cx="80313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4: ignoring your results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frequently missing your searches and feeds will give you a false sense of security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8C4AAE13-2A0C-D44A-8396-4084C197F9ED}"/>
              </a:ext>
            </a:extLst>
          </p:cNvPr>
          <p:cNvGrpSpPr/>
          <p:nvPr/>
        </p:nvGrpSpPr>
        <p:grpSpPr>
          <a:xfrm>
            <a:off x="73067" y="1942358"/>
            <a:ext cx="8993714" cy="2805675"/>
            <a:chOff x="73067" y="1942358"/>
            <a:chExt cx="8993714" cy="2805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2D67A7-9FF2-AF45-BFF5-F4FFDEBEC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97432" y="1942358"/>
              <a:ext cx="1151666" cy="143958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9C864E-9F11-7149-9EF8-8A87E5851F87}"/>
                </a:ext>
              </a:extLst>
            </p:cNvPr>
            <p:cNvSpPr/>
            <p:nvPr/>
          </p:nvSpPr>
          <p:spPr>
            <a:xfrm>
              <a:off x="1388200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Neil Tay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C2D74A38-BEB3-4542-A431-49C63322793D}"/>
                </a:ext>
              </a:extLst>
            </p:cNvPr>
            <p:cNvSpPr/>
            <p:nvPr/>
          </p:nvSpPr>
          <p:spPr>
            <a:xfrm>
              <a:off x="1711047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1A9E63-D71D-F84F-B21C-0F43CD903DA8}"/>
                </a:ext>
              </a:extLst>
            </p:cNvPr>
            <p:cNvSpPr/>
            <p:nvPr/>
          </p:nvSpPr>
          <p:spPr>
            <a:xfrm>
              <a:off x="1572740" y="4378701"/>
              <a:ext cx="7825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Century Gothic" panose="020B0502020202020204" pitchFamily="34" charset="0"/>
                  <a:hlinkClick r:id="rId4"/>
                </a:rPr>
                <a:t>Meta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BC2904-4603-3C47-98F2-09047F117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365" y="1942358"/>
              <a:ext cx="1151666" cy="14395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B79170-AC25-0E4E-936A-2DE10922A429}"/>
                </a:ext>
              </a:extLst>
            </p:cNvPr>
            <p:cNvSpPr/>
            <p:nvPr/>
          </p:nvSpPr>
          <p:spPr>
            <a:xfrm>
              <a:off x="91133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Olga </a:t>
              </a:r>
              <a:r>
                <a:rPr lang="en-US" sz="1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Gulyaeva</a:t>
              </a:r>
              <a:endParaRPr lang="en-US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04B1A8F6-4F47-6147-85BF-12C5BCC83DF4}"/>
                </a:ext>
              </a:extLst>
            </p:cNvPr>
            <p:cNvSpPr/>
            <p:nvPr/>
          </p:nvSpPr>
          <p:spPr>
            <a:xfrm>
              <a:off x="379466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FD2D6E-6441-D246-9621-447ED271EB1C}"/>
                </a:ext>
              </a:extLst>
            </p:cNvPr>
            <p:cNvSpPr/>
            <p:nvPr/>
          </p:nvSpPr>
          <p:spPr>
            <a:xfrm>
              <a:off x="73067" y="4378701"/>
              <a:ext cx="1144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B0F0"/>
                  </a:solidFill>
                  <a:latin typeface="Century Gothic" panose="020B0502020202020204" pitchFamily="34" charset="0"/>
                  <a:hlinkClick r:id="rId6"/>
                </a:rPr>
                <a:t>Pubmed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F2D4BD-8EEE-CB49-8CAD-3041B76B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94499" y="1942358"/>
              <a:ext cx="1151666" cy="143958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D0EB2C-1438-9448-97EB-0BDE1F0D5097}"/>
                </a:ext>
              </a:extLst>
            </p:cNvPr>
            <p:cNvSpPr/>
            <p:nvPr/>
          </p:nvSpPr>
          <p:spPr>
            <a:xfrm>
              <a:off x="2692899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Gabriel </a:t>
              </a:r>
              <a:r>
                <a:rPr lang="en-US" sz="1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Eades</a:t>
              </a:r>
              <a:endParaRPr lang="en-US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19D44A23-898B-C74D-A4E8-362AFB379401}"/>
                </a:ext>
              </a:extLst>
            </p:cNvPr>
            <p:cNvSpPr/>
            <p:nvPr/>
          </p:nvSpPr>
          <p:spPr>
            <a:xfrm>
              <a:off x="3042628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32CD9-89B4-7643-B8ED-D2BFD73CA7CD}"/>
                </a:ext>
              </a:extLst>
            </p:cNvPr>
            <p:cNvSpPr/>
            <p:nvPr/>
          </p:nvSpPr>
          <p:spPr>
            <a:xfrm>
              <a:off x="2749675" y="4378701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Century Gothic" panose="020B0502020202020204" pitchFamily="34" charset="0"/>
                  <a:hlinkClick r:id="rId8"/>
                </a:rPr>
                <a:t>Endnote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865A83-7E80-ED48-AD2C-2F0D09311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23911" y="1942358"/>
              <a:ext cx="1151666" cy="14395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254EF6-C3C8-0945-B04A-6F568DA32523}"/>
                </a:ext>
              </a:extLst>
            </p:cNvPr>
            <p:cNvSpPr/>
            <p:nvPr/>
          </p:nvSpPr>
          <p:spPr>
            <a:xfrm>
              <a:off x="4014679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Hannah Gruner</a:t>
              </a:r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ECE3A3CB-F942-C24F-ABAE-E581981F324B}"/>
                </a:ext>
              </a:extLst>
            </p:cNvPr>
            <p:cNvSpPr/>
            <p:nvPr/>
          </p:nvSpPr>
          <p:spPr>
            <a:xfrm>
              <a:off x="4378589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90DFCC-829A-514B-A0C9-F031C266159D}"/>
                </a:ext>
              </a:extLst>
            </p:cNvPr>
            <p:cNvSpPr/>
            <p:nvPr/>
          </p:nvSpPr>
          <p:spPr>
            <a:xfrm>
              <a:off x="4278307" y="4378701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Century Gothic" panose="020B0502020202020204" pitchFamily="34" charset="0"/>
                  <a:hlinkClick r:id="rId10"/>
                </a:rPr>
                <a:t>WOS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6D2851-1A96-FA4B-8A5D-0880FA9D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18046" y="1942358"/>
              <a:ext cx="1151666" cy="143958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60999-B733-A046-85AF-B1969C8585A2}"/>
                </a:ext>
              </a:extLst>
            </p:cNvPr>
            <p:cNvSpPr/>
            <p:nvPr/>
          </p:nvSpPr>
          <p:spPr>
            <a:xfrm>
              <a:off x="6616446" y="2981830"/>
              <a:ext cx="1151666" cy="400110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Juntaro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Matsuzaki</a:t>
              </a:r>
              <a:endParaRPr lang="en-US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7EBEE08D-8A4F-B74C-A9E7-A65A8A217823}"/>
                </a:ext>
              </a:extLst>
            </p:cNvPr>
            <p:cNvSpPr/>
            <p:nvPr/>
          </p:nvSpPr>
          <p:spPr>
            <a:xfrm>
              <a:off x="6967222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AD9537-9362-6D4A-90AB-746335990A0B}"/>
                </a:ext>
              </a:extLst>
            </p:cNvPr>
            <p:cNvSpPr/>
            <p:nvPr/>
          </p:nvSpPr>
          <p:spPr>
            <a:xfrm>
              <a:off x="6728806" y="4378701"/>
              <a:ext cx="10134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Century Gothic" panose="020B0502020202020204" pitchFamily="34" charset="0"/>
                  <a:hlinkClick r:id="rId12"/>
                </a:rPr>
                <a:t>Scholar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F3CD50-C773-B64F-B69D-AEBE4186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15115" y="1942358"/>
              <a:ext cx="1151666" cy="143958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337680-90FE-7D40-8DC2-23E50487ADF1}"/>
                </a:ext>
              </a:extLst>
            </p:cNvPr>
            <p:cNvSpPr/>
            <p:nvPr/>
          </p:nvSpPr>
          <p:spPr>
            <a:xfrm>
              <a:off x="7905883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Stefan Oberlin</a:t>
              </a: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2706638D-1FE2-BF49-9453-39455AEFD7DB}"/>
                </a:ext>
              </a:extLst>
            </p:cNvPr>
            <p:cNvSpPr/>
            <p:nvPr/>
          </p:nvSpPr>
          <p:spPr>
            <a:xfrm>
              <a:off x="8230824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C815ED4-C849-694D-8F57-70E8ABF75CCC}"/>
                </a:ext>
              </a:extLst>
            </p:cNvPr>
            <p:cNvSpPr/>
            <p:nvPr/>
          </p:nvSpPr>
          <p:spPr>
            <a:xfrm>
              <a:off x="8066504" y="4378701"/>
              <a:ext cx="898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hlinkClick r:id="rId14"/>
                </a:rPr>
                <a:t>Twitter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9C5ED69-BCDF-2845-9152-1A43B2A9F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20978" y="1944356"/>
              <a:ext cx="1150067" cy="143758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A1C427-1650-0E41-BC86-769BE47AC38F}"/>
                </a:ext>
              </a:extLst>
            </p:cNvPr>
            <p:cNvSpPr/>
            <p:nvPr/>
          </p:nvSpPr>
          <p:spPr>
            <a:xfrm>
              <a:off x="5311746" y="3135719"/>
              <a:ext cx="1151666" cy="246221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Yuhao</a:t>
              </a: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Wang</a:t>
              </a: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A52F6C5F-D7A7-4240-8E69-6F2E2620200F}"/>
                </a:ext>
              </a:extLst>
            </p:cNvPr>
            <p:cNvSpPr/>
            <p:nvPr/>
          </p:nvSpPr>
          <p:spPr>
            <a:xfrm>
              <a:off x="5611334" y="3738283"/>
              <a:ext cx="524436" cy="5580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BB1CDB-7585-7E4D-B5AB-10627391E567}"/>
                </a:ext>
              </a:extLst>
            </p:cNvPr>
            <p:cNvSpPr/>
            <p:nvPr/>
          </p:nvSpPr>
          <p:spPr>
            <a:xfrm>
              <a:off x="5479052" y="4378701"/>
              <a:ext cx="7906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Century Gothic" panose="020B0502020202020204" pitchFamily="34" charset="0"/>
                  <a:hlinkClick r:id="rId16"/>
                </a:rPr>
                <a:t>Alerts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Rectangle 3">
            <a:extLst>
              <a:ext uri="{FF2B5EF4-FFF2-40B4-BE49-F238E27FC236}">
                <a16:creationId xmlns:a16="http://schemas.microsoft.com/office/drawing/2014/main" id="{6BD825B1-25EB-F047-A851-6BE3889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proposed mini-workshops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hands-on, how-to, help-is-here</a:t>
            </a:r>
          </a:p>
        </p:txBody>
      </p:sp>
    </p:spTree>
    <p:extLst>
      <p:ext uri="{BB962C8B-B14F-4D97-AF65-F5344CB8AC3E}">
        <p14:creationId xmlns:p14="http://schemas.microsoft.com/office/powerpoint/2010/main" val="277366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75EE9D59-4EDC-4D47-8924-B859C15AC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further reading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5BF46B-B98D-9E4E-B42E-904DC9E55C49}"/>
              </a:ext>
            </a:extLst>
          </p:cNvPr>
          <p:cNvSpPr/>
          <p:nvPr/>
        </p:nvSpPr>
        <p:spPr>
          <a:xfrm>
            <a:off x="4343139" y="1331412"/>
            <a:ext cx="2784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PUBMED Tutorial</a:t>
            </a:r>
            <a:endParaRPr lang="en-US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3C5E-E325-4B46-869C-CED9CDDF1E01}"/>
              </a:ext>
            </a:extLst>
          </p:cNvPr>
          <p:cNvSpPr/>
          <p:nvPr/>
        </p:nvSpPr>
        <p:spPr>
          <a:xfrm>
            <a:off x="4343139" y="1945316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of Science Tutorial</a:t>
            </a:r>
            <a:endParaRPr lang="en-US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C34963-4765-6D41-95F0-AE2EA981C3C6}"/>
              </a:ext>
            </a:extLst>
          </p:cNvPr>
          <p:cNvSpPr/>
          <p:nvPr/>
        </p:nvSpPr>
        <p:spPr>
          <a:xfrm>
            <a:off x="4343139" y="2559221"/>
            <a:ext cx="3073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Scholar Tutorial</a:t>
            </a:r>
            <a:endParaRPr lang="en-US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495157-844A-444A-A025-D5DE9BD6B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59" y="1294920"/>
            <a:ext cx="3628465" cy="1904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A8306-1225-2542-A467-3207517D7F19}"/>
              </a:ext>
            </a:extLst>
          </p:cNvPr>
          <p:cNvSpPr/>
          <p:nvPr/>
        </p:nvSpPr>
        <p:spPr>
          <a:xfrm>
            <a:off x="4343139" y="4067962"/>
            <a:ext cx="4800861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CHOOSING THE RIGHT CITATION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MANAGEMENT TOOL: ENDNOTE, MENDELEY, REFWORKS, OR ZOTERO</a:t>
            </a:r>
            <a:endParaRPr lang="en-US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D83C-1675-584F-9EB5-8BC0048C2D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2" r="20924"/>
          <a:stretch/>
        </p:blipFill>
        <p:spPr>
          <a:xfrm>
            <a:off x="289159" y="3764125"/>
            <a:ext cx="3628465" cy="19035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D1F2E1-5FFD-A44E-A946-BE5266BF0175}"/>
              </a:ext>
            </a:extLst>
          </p:cNvPr>
          <p:cNvSpPr/>
          <p:nvPr/>
        </p:nvSpPr>
        <p:spPr>
          <a:xfrm>
            <a:off x="279076" y="6231928"/>
            <a:ext cx="8619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*other resources are available in this slide deck (i.e. slide 9 and 11)… as clickable links</a:t>
            </a:r>
            <a:endParaRPr lang="en-US" sz="1600" i="1" dirty="0">
              <a:solidFill>
                <a:srgbClr val="C55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3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02FFA0-1CC7-8244-A4D4-6447AC2869FD}"/>
              </a:ext>
            </a:extLst>
          </p:cNvPr>
          <p:cNvSpPr/>
          <p:nvPr/>
        </p:nvSpPr>
        <p:spPr>
          <a:xfrm>
            <a:off x="220133" y="1429573"/>
            <a:ext cx="8580990" cy="5167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Century Gothic" panose="020B0502020202020204" pitchFamily="34" charset="0"/>
              </a:rPr>
              <a:t>How To Stay On Top Of The Literature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How To Interview A Candidate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How To Prepare A Winning Poster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When, Where, And How To Publish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Imposter Syndrome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The Art Of Collaboration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Mentoring A Rotation Student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Effective Time Management</a:t>
            </a:r>
          </a:p>
          <a:p>
            <a:pPr marL="457200" lvl="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How To Give A Winning Elevator Pitch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strike="sngStrike" dirty="0">
                <a:latin typeface="Century Gothic" panose="020B0502020202020204" pitchFamily="34" charset="0"/>
              </a:rPr>
              <a:t>Positive Psychology  and Reinforcement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1744F1D-70C6-C743-8B90-6F6F0FC82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mentoring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past and future topics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B46AD3-601B-7343-9835-096ACA927304}"/>
              </a:ext>
            </a:extLst>
          </p:cNvPr>
          <p:cNvSpPr/>
          <p:nvPr/>
        </p:nvSpPr>
        <p:spPr>
          <a:xfrm>
            <a:off x="220133" y="1429573"/>
            <a:ext cx="7406152" cy="604157"/>
          </a:xfrm>
          <a:prstGeom prst="roundRect">
            <a:avLst/>
          </a:prstGeom>
          <a:solidFill>
            <a:srgbClr val="92D050">
              <a:alpha val="43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81EFA-F0AB-C740-AE07-1582E547D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996" y="2046745"/>
            <a:ext cx="5263280" cy="36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5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02FFA0-1CC7-8244-A4D4-6447AC2869FD}"/>
              </a:ext>
            </a:extLst>
          </p:cNvPr>
          <p:cNvSpPr/>
          <p:nvPr/>
        </p:nvSpPr>
        <p:spPr>
          <a:xfrm>
            <a:off x="185927" y="1177406"/>
            <a:ext cx="8580990" cy="568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Using Your Environment To Advance Your Career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strike="sngStrike" dirty="0">
                <a:latin typeface="Century Gothic" panose="020B0502020202020204" pitchFamily="34" charset="0"/>
              </a:rPr>
              <a:t>Networking Strategies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References: managing your discovered research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Reviewing Manuscripts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Staying Sane During Your </a:t>
            </a:r>
            <a:r>
              <a:rPr lang="en-US" sz="2600" dirty="0" err="1">
                <a:latin typeface="Century Gothic" panose="020B0502020202020204" pitchFamily="34" charset="0"/>
              </a:rPr>
              <a:t>Phd</a:t>
            </a:r>
            <a:r>
              <a:rPr lang="en-US" sz="2600" dirty="0">
                <a:latin typeface="Century Gothic" panose="020B0502020202020204" pitchFamily="34" charset="0"/>
              </a:rPr>
              <a:t>/Postdoc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The Mona Lisa Effect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Achieving Work-Life Balance 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Writing Letters: One For Every Purpose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Reviewing Fellowships And Grants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Making an Impact Through Your Science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Writing A Winning Fellowship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1744F1D-70C6-C743-8B90-6F6F0FC82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mentoring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past and future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54588-60A9-3F4E-A080-0BCEA6D83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996" y="2046745"/>
            <a:ext cx="5263280" cy="36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D43DAE-BFCE-1E47-84B5-8E16ABE3F259}"/>
              </a:ext>
            </a:extLst>
          </p:cNvPr>
          <p:cNvSpPr/>
          <p:nvPr/>
        </p:nvSpPr>
        <p:spPr>
          <a:xfrm>
            <a:off x="304722" y="1200021"/>
            <a:ext cx="7865532" cy="5191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strike="sngStrike" dirty="0">
                <a:latin typeface="Century Gothic" panose="020B0502020202020204" pitchFamily="34" charset="0"/>
              </a:rPr>
              <a:t>Creating A Beautiful Figure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Scientific Career Choices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Choosing A Scientific Home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strike="sngStrike" dirty="0">
                <a:latin typeface="Century Gothic" panose="020B0502020202020204" pitchFamily="34" charset="0"/>
              </a:rPr>
              <a:t>Difficult Conversations</a:t>
            </a:r>
            <a:endParaRPr lang="en-US" sz="26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Blow Them Away With Your Talk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Giving Solid Feedback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What Is Luck In Science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Mid-Postdoc/</a:t>
            </a:r>
            <a:r>
              <a:rPr lang="en-US" sz="2600" dirty="0" err="1">
                <a:latin typeface="Century Gothic" panose="020B0502020202020204" pitchFamily="34" charset="0"/>
              </a:rPr>
              <a:t>Phd</a:t>
            </a:r>
            <a:r>
              <a:rPr lang="en-US" sz="2600" dirty="0">
                <a:latin typeface="Century Gothic" panose="020B0502020202020204" pitchFamily="34" charset="0"/>
              </a:rPr>
              <a:t> Crisis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Acing Your Interview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How To Create a Star Academic/Industry CV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8AF6C79-B799-894F-A994-F51D673EE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mentoring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past and future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E3B65-CFD8-2A45-8C81-037B5E1CD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996" y="2046745"/>
            <a:ext cx="5263280" cy="36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stk19951boj.png">
            <a:extLst>
              <a:ext uri="{FF2B5EF4-FFF2-40B4-BE49-F238E27FC236}">
                <a16:creationId xmlns:a16="http://schemas.microsoft.com/office/drawing/2014/main" id="{E82C76D6-83A5-2B4F-8832-7355A6D1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C8A17C5-49D9-1749-BB7C-7E694E1B31F8}"/>
              </a:ext>
            </a:extLst>
          </p:cNvPr>
          <p:cNvSpPr/>
          <p:nvPr/>
        </p:nvSpPr>
        <p:spPr>
          <a:xfrm>
            <a:off x="1021976" y="3012141"/>
            <a:ext cx="7019365" cy="732865"/>
          </a:xfrm>
          <a:custGeom>
            <a:avLst/>
            <a:gdLst>
              <a:gd name="connsiteX0" fmla="*/ 0 w 7019365"/>
              <a:gd name="connsiteY0" fmla="*/ 0 h 732865"/>
              <a:gd name="connsiteX1" fmla="*/ 7019365 w 7019365"/>
              <a:gd name="connsiteY1" fmla="*/ 0 h 732865"/>
              <a:gd name="connsiteX2" fmla="*/ 7019365 w 7019365"/>
              <a:gd name="connsiteY2" fmla="*/ 732865 h 732865"/>
              <a:gd name="connsiteX3" fmla="*/ 4329953 w 7019365"/>
              <a:gd name="connsiteY3" fmla="*/ 732865 h 732865"/>
              <a:gd name="connsiteX4" fmla="*/ 4040841 w 7019365"/>
              <a:gd name="connsiteY4" fmla="*/ 443753 h 732865"/>
              <a:gd name="connsiteX5" fmla="*/ 3899648 w 7019365"/>
              <a:gd name="connsiteY5" fmla="*/ 443753 h 732865"/>
              <a:gd name="connsiteX6" fmla="*/ 20171 w 7019365"/>
              <a:gd name="connsiteY6" fmla="*/ 443753 h 732865"/>
              <a:gd name="connsiteX7" fmla="*/ 0 w 7019365"/>
              <a:gd name="connsiteY7" fmla="*/ 0 h 7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9365" h="732865">
                <a:moveTo>
                  <a:pt x="0" y="0"/>
                </a:moveTo>
                <a:lnTo>
                  <a:pt x="7019365" y="0"/>
                </a:lnTo>
                <a:lnTo>
                  <a:pt x="7019365" y="732865"/>
                </a:lnTo>
                <a:lnTo>
                  <a:pt x="4329953" y="732865"/>
                </a:lnTo>
                <a:lnTo>
                  <a:pt x="4040841" y="443753"/>
                </a:lnTo>
                <a:lnTo>
                  <a:pt x="3899648" y="443753"/>
                </a:lnTo>
                <a:lnTo>
                  <a:pt x="20171" y="443753"/>
                </a:lnTo>
                <a:lnTo>
                  <a:pt x="0" y="0"/>
                </a:lnTo>
                <a:close/>
              </a:path>
            </a:pathLst>
          </a:custGeom>
          <a:solidFill>
            <a:srgbClr val="FFF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ACA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591B2-47F9-5844-88F6-0DD28800F09B}"/>
              </a:ext>
            </a:extLst>
          </p:cNvPr>
          <p:cNvGrpSpPr/>
          <p:nvPr/>
        </p:nvGrpSpPr>
        <p:grpSpPr>
          <a:xfrm>
            <a:off x="1335508" y="3064569"/>
            <a:ext cx="6612158" cy="4064000"/>
            <a:chOff x="1593129" y="1503363"/>
            <a:chExt cx="6612158" cy="4064000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1CD29FAC-E732-A147-8EED-8F1248AC0B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8332686"/>
                </p:ext>
              </p:extLst>
            </p:nvPr>
          </p:nvGraphicFramePr>
          <p:xfrm>
            <a:off x="1593129" y="1503363"/>
            <a:ext cx="6334812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72D7B-05D4-CE45-9BBA-A1D75C042FB7}"/>
                </a:ext>
              </a:extLst>
            </p:cNvPr>
            <p:cNvSpPr/>
            <p:nvPr/>
          </p:nvSpPr>
          <p:spPr>
            <a:xfrm>
              <a:off x="5407726" y="1815901"/>
              <a:ext cx="2797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Reading/Writing Papers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FF38E-AAF1-8E41-9C8F-1F1ADB75343F}"/>
                </a:ext>
              </a:extLst>
            </p:cNvPr>
            <p:cNvSpPr/>
            <p:nvPr/>
          </p:nvSpPr>
          <p:spPr>
            <a:xfrm>
              <a:off x="6106636" y="2497771"/>
              <a:ext cx="2098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Various Meetings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B8718F-C79E-6B4F-9E10-FF52241F1F69}"/>
                </a:ext>
              </a:extLst>
            </p:cNvPr>
            <p:cNvSpPr/>
            <p:nvPr/>
          </p:nvSpPr>
          <p:spPr>
            <a:xfrm>
              <a:off x="4059900" y="3606831"/>
              <a:ext cx="1535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Experiments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39AED-CF51-E349-BB7B-5C7E007AEFAA}"/>
              </a:ext>
            </a:extLst>
          </p:cNvPr>
          <p:cNvSpPr/>
          <p:nvPr/>
        </p:nvSpPr>
        <p:spPr>
          <a:xfrm>
            <a:off x="121444" y="1584944"/>
            <a:ext cx="65660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where does the time go?</a:t>
            </a:r>
          </a:p>
          <a:p>
            <a:r>
              <a:rPr lang="en-US" sz="2800" i="1" dirty="0">
                <a:solidFill>
                  <a:srgbClr val="00B0F0"/>
                </a:solidFill>
                <a:latin typeface="Century Gothic" panose="020B0502020202020204" pitchFamily="34" charset="0"/>
              </a:rPr>
              <a:t>time is your most precious resource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1B27-1C3C-CB48-A759-CC7E2E3C8FD2}"/>
              </a:ext>
            </a:extLst>
          </p:cNvPr>
          <p:cNvSpPr/>
          <p:nvPr/>
        </p:nvSpPr>
        <p:spPr>
          <a:xfrm>
            <a:off x="1127465" y="2954445"/>
            <a:ext cx="68355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~4 hours per week = your path to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394FE-EE2F-3248-A5AD-DE549F1ED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making the </a:t>
            </a:r>
            <a:r>
              <a:rPr lang="en-US" sz="28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time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to build knowledge and ideas</a:t>
            </a:r>
          </a:p>
        </p:txBody>
      </p:sp>
    </p:spTree>
    <p:extLst>
      <p:ext uri="{BB962C8B-B14F-4D97-AF65-F5344CB8AC3E}">
        <p14:creationId xmlns:p14="http://schemas.microsoft.com/office/powerpoint/2010/main" val="141185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imagine 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571499" y="2615515"/>
            <a:ext cx="791359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</a:p>
          <a:p>
            <a:r>
              <a:rPr lang="en-US" dirty="0">
                <a:latin typeface="Century Gothic" panose="020B0502020202020204" pitchFamily="34" charset="0"/>
              </a:rPr>
              <a:t>The gut wrenching feeling when you come across a paper that impacts your work.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discover that the paper is months or even years old.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feeling when (on an interview seminar), a colleague asks how your work differs from another </a:t>
            </a:r>
            <a:r>
              <a:rPr lang="en-US" i="1" dirty="0">
                <a:latin typeface="Century Gothic" panose="020B0502020202020204" pitchFamily="34" charset="0"/>
              </a:rPr>
              <a:t>very</a:t>
            </a:r>
            <a:r>
              <a:rPr lang="en-US" dirty="0">
                <a:latin typeface="Century Gothic" panose="020B0502020202020204" pitchFamily="34" charset="0"/>
              </a:rPr>
              <a:t> similar research program.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realize that you actually don’t know the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Discovering that your whole research approach is fundamentally flawed, or perhaps antiquated.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find out that others have developed solutions to your approach… after you’ve spent months or years on your project.</a:t>
            </a:r>
          </a:p>
        </p:txBody>
      </p:sp>
    </p:spTree>
    <p:extLst>
      <p:ext uri="{BB962C8B-B14F-4D97-AF65-F5344CB8AC3E}">
        <p14:creationId xmlns:p14="http://schemas.microsoft.com/office/powerpoint/2010/main" val="4163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279376" y="2857563"/>
            <a:ext cx="86190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Case Study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students, nearly identical CVs, one gets a dream postdoc slot, the other doesn’t. 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postdocs, nearly identical CVs, both interview, one gets a job interview, the other doesn’t.  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techs, nearly identical CVs, one excels in the interview, the other doesn’t.  Why?</a:t>
            </a:r>
          </a:p>
        </p:txBody>
      </p:sp>
    </p:spTree>
    <p:extLst>
      <p:ext uri="{BB962C8B-B14F-4D97-AF65-F5344CB8AC3E}">
        <p14:creationId xmlns:p14="http://schemas.microsoft.com/office/powerpoint/2010/main" val="41962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you feel paralyzed?</a:t>
            </a:r>
          </a:p>
        </p:txBody>
      </p:sp>
      <p:pic>
        <p:nvPicPr>
          <p:cNvPr id="5" name="Picture 1" descr="stk19951boj.png">
            <a:extLst>
              <a:ext uri="{FF2B5EF4-FFF2-40B4-BE49-F238E27FC236}">
                <a16:creationId xmlns:a16="http://schemas.microsoft.com/office/drawing/2014/main" id="{ABFE0C6F-9CC8-3F45-8A07-4955247C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3EAAD-819D-9047-A551-E23CD9E7F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" y="1163171"/>
            <a:ext cx="9144000" cy="5702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7877E4-86F8-0644-922B-EDF129B9F3DF}"/>
              </a:ext>
            </a:extLst>
          </p:cNvPr>
          <p:cNvGrpSpPr/>
          <p:nvPr/>
        </p:nvGrpSpPr>
        <p:grpSpPr>
          <a:xfrm>
            <a:off x="4805472" y="5190565"/>
            <a:ext cx="4318811" cy="1337982"/>
            <a:chOff x="16910" y="5242926"/>
            <a:chExt cx="4318811" cy="133798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07BE8A-F48C-4241-9508-7F8AB8899577}"/>
                </a:ext>
              </a:extLst>
            </p:cNvPr>
            <p:cNvSpPr/>
            <p:nvPr/>
          </p:nvSpPr>
          <p:spPr>
            <a:xfrm>
              <a:off x="16910" y="5242926"/>
              <a:ext cx="4114598" cy="1337982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BCE08812-2FE0-7247-AD6B-31D9B4C05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0" y="5532587"/>
              <a:ext cx="43188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you are not alone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6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E0A60-76C5-154A-A85D-14090A0C5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68924"/>
            <a:ext cx="9144000" cy="5689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most successful scientists see this as an </a:t>
            </a:r>
            <a:r>
              <a:rPr lang="en-US" sz="2200" b="1" i="1" dirty="0">
                <a:solidFill>
                  <a:srgbClr val="C55364"/>
                </a:solidFill>
                <a:latin typeface="Century Gothic" panose="020B0502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22564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D308A-50BB-4A46-BE86-E7EA55A54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6301" y="2571750"/>
            <a:ext cx="8945217" cy="428625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3A3FFAEF-2812-1E4F-A2CC-88E8608D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02" y="1310426"/>
            <a:ext cx="8288337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Century Gothic" panose="020B0502020202020204" pitchFamily="34" charset="0"/>
              </a:rPr>
              <a:t>“Genomic research makes it possible to look at biological phenomena on a scale not previously possible: all genes in a genome, all transcripts in a cell, all metabolic processes in a tissue. One feature that all of these approaches share is the production of massive quantities of data. GenBank, for example, now accommodates &gt;10</a:t>
            </a:r>
            <a:r>
              <a:rPr lang="en-US" altLang="en-US" baseline="30000" dirty="0">
                <a:latin typeface="Century Gothic" panose="020B0502020202020204" pitchFamily="34" charset="0"/>
              </a:rPr>
              <a:t>10</a:t>
            </a:r>
            <a:r>
              <a:rPr lang="en-US" altLang="en-US" dirty="0">
                <a:latin typeface="Century Gothic" panose="020B0502020202020204" pitchFamily="34" charset="0"/>
              </a:rPr>
              <a:t> nucleotides of nucleic acid sequence data and continues to more than double in size every year. New technologies for assaying gene expression patterns, protein structure, protein-protein interactions, etc., will provide even more data. How to handle these data, make sense of them, and render them accessible to biologists working on a wide variety of problems is the challenge facing bioinformatics—an emerging field that seeks to integrate computer science with applications derived from molecular biology. </a:t>
            </a:r>
            <a:r>
              <a:rPr lang="en-US" altLang="en-US" dirty="0">
                <a:solidFill>
                  <a:srgbClr val="C55364"/>
                </a:solidFill>
                <a:latin typeface="Century Gothic" panose="020B0502020202020204" pitchFamily="34" charset="0"/>
              </a:rPr>
              <a:t>We are swimming in a rapidly rising sea of data. . . how do we keep from drowning?</a:t>
            </a:r>
            <a:r>
              <a:rPr lang="en-US" altLang="en-US" dirty="0">
                <a:latin typeface="Century Gothic" panose="020B0502020202020204" pitchFamily="34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altLang="en-US" sz="1600" i="1" dirty="0">
                <a:latin typeface="Century Gothic" panose="020B0502020202020204" pitchFamily="34" charset="0"/>
              </a:rPr>
              <a:t>—Roos (2001). </a:t>
            </a:r>
            <a:r>
              <a:rPr lang="en-US" sz="1600" i="1" dirty="0">
                <a:latin typeface="Century Gothic" panose="020B0502020202020204" pitchFamily="34" charset="0"/>
              </a:rPr>
              <a:t>Bioinformatics--Trying to Swim in a Sea of Data. </a:t>
            </a:r>
            <a:r>
              <a:rPr lang="en-US" altLang="en-US" sz="1600" i="1" dirty="0">
                <a:latin typeface="Century Gothic" panose="020B0502020202020204" pitchFamily="34" charset="0"/>
              </a:rPr>
              <a:t>Science. </a:t>
            </a:r>
            <a:r>
              <a:rPr lang="en-US" altLang="en-US" sz="1600" b="1" i="1" dirty="0">
                <a:latin typeface="Century Gothic" panose="020B0502020202020204" pitchFamily="34" charset="0"/>
              </a:rPr>
              <a:t>291</a:t>
            </a:r>
            <a:r>
              <a:rPr lang="en-US" altLang="en-US" sz="1600" i="1" dirty="0">
                <a:latin typeface="Century Gothic" panose="020B0502020202020204" pitchFamily="34" charset="0"/>
              </a:rPr>
              <a:t>:1260 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63139E-45B6-474A-926D-5DDD7FEB4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  <a:endParaRPr lang="en-US" sz="3600" dirty="0">
              <a:solidFill>
                <a:srgbClr val="558ED5"/>
              </a:solidFill>
              <a:latin typeface="Century Gothic" panose="020B0502020202020204" pitchFamily="34" charset="0"/>
              <a:cs typeface="Helvetica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sound familiar?</a:t>
            </a:r>
          </a:p>
        </p:txBody>
      </p:sp>
    </p:spTree>
    <p:extLst>
      <p:ext uri="{BB962C8B-B14F-4D97-AF65-F5344CB8AC3E}">
        <p14:creationId xmlns:p14="http://schemas.microsoft.com/office/powerpoint/2010/main" val="233120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discovery, analytics, reference libraries, and alerts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311278" y="1606924"/>
            <a:ext cx="513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Discover the most relevant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Mining the world’s data to advance your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311277" y="2930338"/>
            <a:ext cx="771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Embracing analytics to decipher and distill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Analyzing data to identify key research, collaborations, funding sources,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311277" y="4253752"/>
            <a:ext cx="7261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Building a reference library to house your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Organizing your collected works to save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C70-BC66-5046-99BA-18120B826EA3}"/>
              </a:ext>
            </a:extLst>
          </p:cNvPr>
          <p:cNvSpPr txBox="1"/>
          <p:nvPr/>
        </p:nvSpPr>
        <p:spPr>
          <a:xfrm>
            <a:off x="311277" y="5577167"/>
            <a:ext cx="883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Creating email alerts to stay on top of emerging data.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Once you have caught the wave, enjoy surfing it.</a:t>
            </a:r>
          </a:p>
        </p:txBody>
      </p:sp>
    </p:spTree>
    <p:extLst>
      <p:ext uri="{BB962C8B-B14F-4D97-AF65-F5344CB8AC3E}">
        <p14:creationId xmlns:p14="http://schemas.microsoft.com/office/powerpoint/2010/main" val="15859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which database do you use?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three popular portals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4C741-00FB-C746-B3E1-C5C8410431E3}"/>
              </a:ext>
            </a:extLst>
          </p:cNvPr>
          <p:cNvSpPr/>
          <p:nvPr/>
        </p:nvSpPr>
        <p:spPr>
          <a:xfrm>
            <a:off x="868285" y="191647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Pubmed</a:t>
            </a:r>
            <a:endParaRPr lang="en-US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ED6AF-EE29-0C4D-9095-BCD9D3671940}"/>
              </a:ext>
            </a:extLst>
          </p:cNvPr>
          <p:cNvSpPr/>
          <p:nvPr/>
        </p:nvSpPr>
        <p:spPr>
          <a:xfrm>
            <a:off x="3286732" y="1912880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Web of Science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9458-4938-8849-8450-44C5E75143F8}"/>
              </a:ext>
            </a:extLst>
          </p:cNvPr>
          <p:cNvSpPr/>
          <p:nvPr/>
        </p:nvSpPr>
        <p:spPr>
          <a:xfrm>
            <a:off x="6363368" y="1912880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Google Scholar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DF901-889B-D44E-AA20-9322B171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892" y="2378138"/>
            <a:ext cx="2831353" cy="2082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88CCD-C7C4-4849-B37C-6F2F67CF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42" y="2378138"/>
            <a:ext cx="2831353" cy="212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0BC3-78C3-3A49-BC58-15C5025FD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2" r="19420"/>
          <a:stretch/>
        </p:blipFill>
        <p:spPr>
          <a:xfrm>
            <a:off x="6205408" y="2378138"/>
            <a:ext cx="2831353" cy="20826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99B4C3-D526-6849-B0B4-B4A68F5A2610}"/>
              </a:ext>
            </a:extLst>
          </p:cNvPr>
          <p:cNvSpPr/>
          <p:nvPr/>
        </p:nvSpPr>
        <p:spPr>
          <a:xfrm>
            <a:off x="3357264" y="4590405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6"/>
              </a:rPr>
              <a:t>https://webofknowledge.com/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6EA53-C9A9-DF4C-B228-CD05B6F5AED4}"/>
              </a:ext>
            </a:extLst>
          </p:cNvPr>
          <p:cNvSpPr/>
          <p:nvPr/>
        </p:nvSpPr>
        <p:spPr>
          <a:xfrm>
            <a:off x="6469968" y="4588104"/>
            <a:ext cx="2302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7"/>
              </a:rPr>
              <a:t>https://scholar.google.com/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886A45-B222-CA40-9703-B591E54304BA}"/>
              </a:ext>
            </a:extLst>
          </p:cNvPr>
          <p:cNvSpPr/>
          <p:nvPr/>
        </p:nvSpPr>
        <p:spPr>
          <a:xfrm>
            <a:off x="12282" y="4588104"/>
            <a:ext cx="3177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8"/>
              </a:rPr>
              <a:t>https://www.ncbi.nlm.nih.gov/pubmed/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03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1291</Words>
  <Application>Microsoft Macintosh PowerPoint</Application>
  <PresentationFormat>On-screen Show (4:3)</PresentationFormat>
  <Paragraphs>179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Avenir Roman</vt:lpstr>
      <vt:lpstr>Calibri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McManus, Michael</dc:creator>
  <cp:lastModifiedBy>Michael T McManus</cp:lastModifiedBy>
  <cp:revision>134</cp:revision>
  <dcterms:created xsi:type="dcterms:W3CDTF">2019-12-06T03:56:27Z</dcterms:created>
  <dcterms:modified xsi:type="dcterms:W3CDTF">2020-01-31T15:43:40Z</dcterms:modified>
</cp:coreProperties>
</file>