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1"/>
  </p:sldMasterIdLst>
  <p:notesMasterIdLst>
    <p:notesMasterId r:id="rId24"/>
  </p:notesMasterIdLst>
  <p:sldIdLst>
    <p:sldId id="535" r:id="rId2"/>
    <p:sldId id="1276" r:id="rId3"/>
    <p:sldId id="1259" r:id="rId4"/>
    <p:sldId id="1260" r:id="rId5"/>
    <p:sldId id="1262" r:id="rId6"/>
    <p:sldId id="1261" r:id="rId7"/>
    <p:sldId id="1272" r:id="rId8"/>
    <p:sldId id="1275" r:id="rId9"/>
    <p:sldId id="1274" r:id="rId10"/>
    <p:sldId id="1263" r:id="rId11"/>
    <p:sldId id="1265" r:id="rId12"/>
    <p:sldId id="1270" r:id="rId13"/>
    <p:sldId id="1268" r:id="rId14"/>
    <p:sldId id="1266" r:id="rId15"/>
    <p:sldId id="1269" r:id="rId16"/>
    <p:sldId id="1264" r:id="rId17"/>
    <p:sldId id="1267" r:id="rId18"/>
    <p:sldId id="1271" r:id="rId19"/>
    <p:sldId id="256" r:id="rId20"/>
    <p:sldId id="1273" r:id="rId21"/>
    <p:sldId id="1278" r:id="rId22"/>
    <p:sldId id="127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CA"/>
    <a:srgbClr val="FEBF02"/>
    <a:srgbClr val="4472C4"/>
    <a:srgbClr val="ED7D31"/>
    <a:srgbClr val="A5A5A5"/>
    <a:srgbClr val="CE0000"/>
    <a:srgbClr val="FBFFF3"/>
    <a:srgbClr val="FAFFE8"/>
    <a:srgbClr val="FFFFF4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08" autoAdjust="0"/>
    <p:restoredTop sz="67423" autoAdjust="0"/>
  </p:normalViewPr>
  <p:slideViewPr>
    <p:cSldViewPr snapToGrid="0" snapToObjects="1">
      <p:cViewPr varScale="1">
        <p:scale>
          <a:sx n="105" d="100"/>
          <a:sy n="105" d="100"/>
        </p:scale>
        <p:origin x="39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15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416847112860896"/>
          <c:y val="0.13976574803149605"/>
          <c:w val="0.41749639107611547"/>
          <c:h val="0.6262445866141732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C7-CB42-B1A7-5DB9C00FE49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CC7-CB42-B1A7-5DB9C00FE49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CC7-CB42-B1A7-5DB9C00FE49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CC7-CB42-B1A7-5DB9C00FE49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CC7-CB42-B1A7-5DB9C00FE494}"/>
              </c:ext>
            </c:extLst>
          </c:dPt>
          <c:cat>
            <c:strRef>
              <c:f>Sheet1!$A$2:$A$6</c:f>
              <c:strCache>
                <c:ptCount val="5"/>
                <c:pt idx="0">
                  <c:v>Reading Papers</c:v>
                </c:pt>
                <c:pt idx="1">
                  <c:v>Seminars and Journal Clubs</c:v>
                </c:pt>
                <c:pt idx="2">
                  <c:v>Meetings</c:v>
                </c:pt>
                <c:pt idx="3">
                  <c:v>Networking</c:v>
                </c:pt>
                <c:pt idx="4">
                  <c:v>Experiments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4</c:v>
                </c:pt>
                <c:pt idx="2">
                  <c:v>2</c:v>
                </c:pt>
                <c:pt idx="3">
                  <c:v>0.5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53-EB46-8B88-605490C754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416847112860896"/>
          <c:y val="0.13976574803149605"/>
          <c:w val="0.41749639107611547"/>
          <c:h val="0.6262445866141732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EFE-9E4D-A1AA-A09B6EF6FA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EFE-9E4D-A1AA-A09B6EF6FA8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EFE-9E4D-A1AA-A09B6EF6FA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EFE-9E4D-A1AA-A09B6EF6FA8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EFE-9E4D-A1AA-A09B6EF6FA89}"/>
              </c:ext>
            </c:extLst>
          </c:dPt>
          <c:cat>
            <c:strRef>
              <c:f>Sheet1!$A$2:$A$6</c:f>
              <c:strCache>
                <c:ptCount val="5"/>
                <c:pt idx="0">
                  <c:v>Reading Papers</c:v>
                </c:pt>
                <c:pt idx="1">
                  <c:v>Seminars and Journal Clubs</c:v>
                </c:pt>
                <c:pt idx="2">
                  <c:v>Meetings</c:v>
                </c:pt>
                <c:pt idx="3">
                  <c:v>Networking</c:v>
                </c:pt>
                <c:pt idx="4">
                  <c:v>Experiments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4</c:v>
                </c:pt>
                <c:pt idx="2">
                  <c:v>2</c:v>
                </c:pt>
                <c:pt idx="3">
                  <c:v>0.5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EFE-9E4D-A1AA-A09B6EF6FA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0.73993</cdr:x>
      <cdr:y>0.39032</cdr:y>
    </cdr:from>
    <cdr:to>
      <cdr:x>1</cdr:x>
      <cdr:y>0.4812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D0E72D7B-05D4-CE45-9BBA-A1D75C042FB7}"/>
            </a:ext>
          </a:extLst>
        </cdr:cNvPr>
        <cdr:cNvSpPr/>
      </cdr:nvSpPr>
      <cdr:spPr>
        <a:xfrm xmlns:a="http://schemas.openxmlformats.org/drawingml/2006/main">
          <a:off x="4157221" y="1586270"/>
          <a:ext cx="1461154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rgbClr val="A5A5A5"/>
              </a:solidFill>
              <a:latin typeface="Avenir Roman" panose="02000503020000020003" pitchFamily="2" charset="0"/>
            </a:rPr>
            <a:t>JC/Seminars</a:t>
          </a:r>
          <a:endParaRPr lang="en-US" b="1" dirty="0">
            <a:solidFill>
              <a:srgbClr val="A5A5A5"/>
            </a:solidFill>
          </a:endParaRPr>
        </a:p>
      </cdr:txBody>
    </cdr:sp>
  </cdr:relSizeAnchor>
  <cdr:relSizeAnchor xmlns:cdr="http://schemas.openxmlformats.org/drawingml/2006/chartDrawing">
    <cdr:from>
      <cdr:x>0.76816</cdr:x>
      <cdr:y>0.63398</cdr:y>
    </cdr:from>
    <cdr:to>
      <cdr:x>1</cdr:x>
      <cdr:y>0.72486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D0E72D7B-05D4-CE45-9BBA-A1D75C042FB7}"/>
            </a:ext>
          </a:extLst>
        </cdr:cNvPr>
        <cdr:cNvSpPr/>
      </cdr:nvSpPr>
      <cdr:spPr>
        <a:xfrm xmlns:a="http://schemas.openxmlformats.org/drawingml/2006/main">
          <a:off x="4979506" y="2576494"/>
          <a:ext cx="1468672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rgbClr val="FEBF02"/>
              </a:solidFill>
              <a:latin typeface="Avenir Roman" panose="02000503020000020003" pitchFamily="2" charset="0"/>
            </a:rPr>
            <a:t>Networking</a:t>
          </a:r>
          <a:endParaRPr lang="en-US" b="1" dirty="0">
            <a:solidFill>
              <a:srgbClr val="FEBF02"/>
            </a:solidFill>
          </a:endParaRPr>
        </a:p>
      </cdr:txBody>
    </cdr:sp>
  </cdr:relSizeAnchor>
  <cdr:relSizeAnchor xmlns:cdr="http://schemas.openxmlformats.org/drawingml/2006/chartDrawing">
    <cdr:from>
      <cdr:x>0.68004</cdr:x>
      <cdr:y>0.49992</cdr:y>
    </cdr:from>
    <cdr:to>
      <cdr:x>0.78372</cdr:x>
      <cdr:y>0.68317</cdr:y>
    </cdr:to>
    <cdr:sp macro="" textlink="">
      <cdr:nvSpPr>
        <cdr:cNvPr id="4" name="Freeform 3">
          <a:extLst xmlns:a="http://schemas.openxmlformats.org/drawingml/2006/main">
            <a:ext uri="{FF2B5EF4-FFF2-40B4-BE49-F238E27FC236}">
              <a16:creationId xmlns:a16="http://schemas.microsoft.com/office/drawing/2014/main" id="{B4D6680B-7297-9A48-9347-DE0D4084C6D0}"/>
            </a:ext>
          </a:extLst>
        </cdr:cNvPr>
        <cdr:cNvSpPr/>
      </cdr:nvSpPr>
      <cdr:spPr>
        <a:xfrm xmlns:a="http://schemas.openxmlformats.org/drawingml/2006/main">
          <a:off x="5750350" y="2031688"/>
          <a:ext cx="876693" cy="744717"/>
        </a:xfrm>
        <a:custGeom xmlns:a="http://schemas.openxmlformats.org/drawingml/2006/main">
          <a:avLst/>
          <a:gdLst>
            <a:gd name="connsiteX0" fmla="*/ 0 w 876693"/>
            <a:gd name="connsiteY0" fmla="*/ 0 h 744717"/>
            <a:gd name="connsiteX1" fmla="*/ 452487 w 876693"/>
            <a:gd name="connsiteY1" fmla="*/ 744717 h 744717"/>
            <a:gd name="connsiteX2" fmla="*/ 876693 w 876693"/>
            <a:gd name="connsiteY2" fmla="*/ 744717 h 744717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876693" h="744717">
              <a:moveTo>
                <a:pt x="0" y="0"/>
              </a:moveTo>
              <a:lnTo>
                <a:pt x="452487" y="744717"/>
              </a:lnTo>
              <a:lnTo>
                <a:pt x="876693" y="744717"/>
              </a:lnTo>
            </a:path>
          </a:pathLst>
        </a:custGeom>
        <a:ln xmlns:a="http://schemas.openxmlformats.org/drawingml/2006/main" w="19050">
          <a:solidFill>
            <a:srgbClr val="FEBF02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0.63747</cdr:x>
      <cdr:y>0.54161</cdr:y>
    </cdr:from>
    <cdr:to>
      <cdr:x>0.86931</cdr:x>
      <cdr:y>0.63249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D0E72D7B-05D4-CE45-9BBA-A1D75C042FB7}"/>
            </a:ext>
          </a:extLst>
        </cdr:cNvPr>
        <cdr:cNvSpPr/>
      </cdr:nvSpPr>
      <cdr:spPr>
        <a:xfrm xmlns:a="http://schemas.openxmlformats.org/drawingml/2006/main">
          <a:off x="4236579" y="967968"/>
          <a:ext cx="1540785" cy="1624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rgbClr val="FEBF02"/>
              </a:solidFill>
              <a:latin typeface="Avenir Roman" panose="02000503020000020003" pitchFamily="2" charset="0"/>
            </a:rPr>
            <a:t>Networking</a:t>
          </a:r>
          <a:endParaRPr lang="en-US" b="1" dirty="0">
            <a:solidFill>
              <a:srgbClr val="FEBF02"/>
            </a:solidFill>
          </a:endParaRPr>
        </a:p>
      </cdr:txBody>
    </cdr:sp>
  </cdr:relSizeAnchor>
  <cdr:relSizeAnchor xmlns:cdr="http://schemas.openxmlformats.org/drawingml/2006/chartDrawing">
    <cdr:from>
      <cdr:x>0.60436</cdr:x>
      <cdr:y>0.51113</cdr:y>
    </cdr:from>
    <cdr:to>
      <cdr:x>0.64255</cdr:x>
      <cdr:y>0.62143</cdr:y>
    </cdr:to>
    <cdr:sp macro="" textlink="">
      <cdr:nvSpPr>
        <cdr:cNvPr id="4" name="Freeform 3">
          <a:extLst xmlns:a="http://schemas.openxmlformats.org/drawingml/2006/main">
            <a:ext uri="{FF2B5EF4-FFF2-40B4-BE49-F238E27FC236}">
              <a16:creationId xmlns:a16="http://schemas.microsoft.com/office/drawing/2014/main" id="{B4D6680B-7297-9A48-9347-DE0D4084C6D0}"/>
            </a:ext>
          </a:extLst>
        </cdr:cNvPr>
        <cdr:cNvSpPr/>
      </cdr:nvSpPr>
      <cdr:spPr>
        <a:xfrm xmlns:a="http://schemas.openxmlformats.org/drawingml/2006/main">
          <a:off x="4016501" y="913498"/>
          <a:ext cx="253841" cy="197133"/>
        </a:xfrm>
        <a:custGeom xmlns:a="http://schemas.openxmlformats.org/drawingml/2006/main">
          <a:avLst/>
          <a:gdLst>
            <a:gd name="connsiteX0" fmla="*/ 0 w 876693"/>
            <a:gd name="connsiteY0" fmla="*/ 0 h 744717"/>
            <a:gd name="connsiteX1" fmla="*/ 452487 w 876693"/>
            <a:gd name="connsiteY1" fmla="*/ 744717 h 744717"/>
            <a:gd name="connsiteX2" fmla="*/ 876693 w 876693"/>
            <a:gd name="connsiteY2" fmla="*/ 744717 h 744717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876693" h="744717">
              <a:moveTo>
                <a:pt x="0" y="0"/>
              </a:moveTo>
              <a:lnTo>
                <a:pt x="452487" y="744717"/>
              </a:lnTo>
              <a:lnTo>
                <a:pt x="876693" y="744717"/>
              </a:lnTo>
            </a:path>
          </a:pathLst>
        </a:custGeom>
        <a:ln xmlns:a="http://schemas.openxmlformats.org/drawingml/2006/main" w="19050">
          <a:solidFill>
            <a:srgbClr val="FEBF02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EA197-9B8E-2449-A5A6-B66DF7A6705F}" type="datetimeFigureOut">
              <a:rPr lang="en-US" smtClean="0"/>
              <a:t>4/11/19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81FC6-C8AA-7940-8A7C-E3E266B29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9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12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16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34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not come off as an elitist, selfish jerk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57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07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83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12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 thing to keep in mind: we’re all in this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627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44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do you think got the job?  Who do you think got the fellowship?  Whose publication review was more favorable?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DB2E2-A4CA-FF4A-B489-709E6FBD20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61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73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57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9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73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story is a parallel and re-</a:t>
            </a:r>
            <a:r>
              <a:rPr lang="en-US" dirty="0" err="1"/>
              <a:t>derivitized</a:t>
            </a:r>
            <a:r>
              <a:rPr lang="en-US" dirty="0"/>
              <a:t> perspective of the Carla Harris dialogue:</a:t>
            </a:r>
          </a:p>
          <a:p>
            <a:endParaRPr lang="en-US" dirty="0"/>
          </a:p>
          <a:p>
            <a:r>
              <a:rPr lang="en-US" dirty="0"/>
              <a:t>It was the Winter of 2009 when I had my first aha moment.  I was asked to serve on a selection committee to identify funding awards for the NIH.  For those of you don’t know how this works, prominent scientists are asked to sit on a ‘study section’,  Here is how it works…</a:t>
            </a:r>
          </a:p>
          <a:p>
            <a:endParaRPr lang="en-US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”I know this scientist.  This is a great application, outstanding,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great analytical and quantitative skills.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superstar."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One reviewer then said,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"Sounds like Joe should go in the top of the pile."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 applicant, Mary Smith.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Halfway through that review, someone said, "Solid application.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Nothing really special, but important work."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reviewer said,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"Sounds like Mary should go in the middle of the pile."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then someone said, "Arnold Smith."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 the reviewer could present Arnold's case,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somebody said, "Disaster. Disaster. This guy doesn't have a clue.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Can't model a set of data."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before the review was complete,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reviewer said,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"Sounds like Arnold should go in the bottom of the pile.”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this moment, I wondered, "Who is going to speak for me?"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is going to speak for me?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was that moment that I realized that this idea of a meritocracy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every organizations sells is really just a myth.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cannot have a 100 percent meritocratic environment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there is a human element involved in the evaluative equation,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by definition,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makes it subjective.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knew at that moment that somebody would have to be behind closed doors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arguing on my behalf,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presenting content in such a way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other decision makers around that table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 answer in my best favor.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think about: </a:t>
            </a:r>
            <a:r>
              <a:rPr lang="en-US" sz="1200" b="1" i="0" u="none" strike="noStrike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“Tuck your head down, get your papers out the door, and everything will work out just fine”.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10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52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89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90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95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02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EE18-3921-EC4F-B853-F0EB5728F34C}" type="datetimeFigureOut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A06A-A747-A04C-8FC5-B1F7ED960E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EE18-3921-EC4F-B853-F0EB5728F34C}" type="datetimeFigureOut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A06A-A747-A04C-8FC5-B1F7ED960E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EE18-3921-EC4F-B853-F0EB5728F34C}" type="datetimeFigureOut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8BC0-DD67-D540-A010-F2BB70A8C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EE18-3921-EC4F-B853-F0EB5728F34C}" type="datetimeFigureOut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A06A-A747-A04C-8FC5-B1F7ED960E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EE18-3921-EC4F-B853-F0EB5728F34C}" type="datetimeFigureOut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A06A-A747-A04C-8FC5-B1F7ED960E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EE18-3921-EC4F-B853-F0EB5728F34C}" type="datetimeFigureOut">
              <a:rPr lang="en-US" smtClean="0"/>
              <a:t>4/11/19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A06A-A747-A04C-8FC5-B1F7ED960E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EE18-3921-EC4F-B853-F0EB5728F34C}" type="datetimeFigureOut">
              <a:rPr lang="en-US" smtClean="0"/>
              <a:t>4/11/19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A06A-A747-A04C-8FC5-B1F7ED960E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EE18-3921-EC4F-B853-F0EB5728F34C}" type="datetimeFigureOut">
              <a:rPr lang="en-US" smtClean="0"/>
              <a:t>4/11/19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A06A-A747-A04C-8FC5-B1F7ED960E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EE18-3921-EC4F-B853-F0EB5728F34C}" type="datetimeFigureOut">
              <a:rPr lang="en-US" smtClean="0"/>
              <a:t>4/11/19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A06A-A747-A04C-8FC5-B1F7ED960E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2935D-C90E-BD40-B136-E73C776E714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EE18-3921-EC4F-B853-F0EB5728F34C}" type="datetimeFigureOut">
              <a:rPr lang="en-US" smtClean="0"/>
              <a:t>4/11/19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A06A-A747-A04C-8FC5-B1F7ED960E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DEE18-3921-EC4F-B853-F0EB5728F34C}" type="datetimeFigureOut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D8BC0-DD67-D540-A010-F2BB70A8C35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-2063"/>
            <a:ext cx="9144000" cy="11636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cmanuslab.ucsf.edu/PiMP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jpeg"/><Relationship Id="rId4" Type="http://schemas.openxmlformats.org/officeDocument/2006/relationships/hyperlink" Target="https://www.sciencemag.org/careers/2015/10/how-network-effectively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ww.ted.com/talks/carla_harris_how_to_find_the_person_who_can_help_you_get_ahead_at_work/transcript?language=en#t-58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rofiles.ucsf.edu/display/188724/network/coauthors/cluster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ticscholar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1"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558ED5"/>
                </a:solidFill>
                <a:latin typeface="Helvetica"/>
                <a:cs typeface="Helvetica"/>
              </a:rPr>
              <a:t>networking for biomedical research scientists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do it today, benefit tomorrow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F99F52-DD30-7B45-98B0-9DBF75DBFB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5589" t="40567" r="8583" b="23750"/>
          <a:stretch/>
        </p:blipFill>
        <p:spPr>
          <a:xfrm>
            <a:off x="0" y="4004732"/>
            <a:ext cx="9150432" cy="2853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8563" r="3180" b="16565"/>
          <a:stretch/>
        </p:blipFill>
        <p:spPr>
          <a:xfrm>
            <a:off x="0" y="1151791"/>
            <a:ext cx="9144000" cy="29014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E2E071-FD62-244F-87DE-ADBC4433DA89}"/>
              </a:ext>
            </a:extLst>
          </p:cNvPr>
          <p:cNvSpPr/>
          <p:nvPr/>
        </p:nvSpPr>
        <p:spPr>
          <a:xfrm>
            <a:off x="0" y="3979331"/>
            <a:ext cx="9150432" cy="677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56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558ED5"/>
                </a:solidFill>
                <a:latin typeface="Helvetica"/>
                <a:cs typeface="Helvetica"/>
              </a:rPr>
              <a:t>networking for biomedical research scientists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adopt a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</a:rPr>
              <a:t>PiMP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F02333-3BD9-C946-9892-D8B0111225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9128" t="6806" r="9227" b="12831"/>
          <a:stretch/>
        </p:blipFill>
        <p:spPr>
          <a:xfrm>
            <a:off x="795867" y="1160980"/>
            <a:ext cx="8204200" cy="5697020"/>
          </a:xfrm>
          <a:prstGeom prst="rect">
            <a:avLst/>
          </a:prstGeom>
        </p:spPr>
      </p:pic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18D4095-E483-5343-8C11-9967E3264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63" y="1213492"/>
            <a:ext cx="7307105" cy="5531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5C1F59-CC5C-0547-85CB-6A9C6106033C}"/>
              </a:ext>
            </a:extLst>
          </p:cNvPr>
          <p:cNvSpPr/>
          <p:nvPr/>
        </p:nvSpPr>
        <p:spPr>
          <a:xfrm>
            <a:off x="4501271" y="6436795"/>
            <a:ext cx="4620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https://mcmanuslab.ucsf.edu/PiMP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5023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558ED5"/>
                </a:solidFill>
                <a:latin typeface="Helvetica"/>
                <a:cs typeface="Helvetica"/>
              </a:rPr>
              <a:t>networking for biomedical research scientists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find your tribe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D859E1-B48D-254F-ABF9-553E5A309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9128" t="6806" r="9227" b="12831"/>
          <a:stretch/>
        </p:blipFill>
        <p:spPr>
          <a:xfrm>
            <a:off x="795867" y="1160980"/>
            <a:ext cx="8204200" cy="56970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C0957F-15AF-C840-80F5-CE52403EBEF1}"/>
              </a:ext>
            </a:extLst>
          </p:cNvPr>
          <p:cNvSpPr/>
          <p:nvPr/>
        </p:nvSpPr>
        <p:spPr>
          <a:xfrm>
            <a:off x="143933" y="1419730"/>
            <a:ext cx="8619068" cy="597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dirty="0">
                <a:solidFill>
                  <a:srgbClr val="FF0000"/>
                </a:solidFill>
                <a:latin typeface="Avenir Roman" panose="02000503020000020003" pitchFamily="2" charset="0"/>
              </a:rPr>
              <a:t>“a flower in the wrong place is a weed”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F8A46B-29BE-C747-9D68-EFD39455C957}"/>
              </a:ext>
            </a:extLst>
          </p:cNvPr>
          <p:cNvSpPr/>
          <p:nvPr/>
        </p:nvSpPr>
        <p:spPr>
          <a:xfrm>
            <a:off x="524932" y="2006710"/>
            <a:ext cx="861906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rPr>
              <a:t>recognize </a:t>
            </a:r>
            <a:r>
              <a:rPr lang="en-US" altLang="en-US" sz="3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rPr>
              <a:t>that</a:t>
            </a:r>
            <a:r>
              <a:rPr lang="en-US" alt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rPr>
              <a:t> </a:t>
            </a:r>
            <a:r>
              <a:rPr lang="en-US" altLang="en-US" sz="3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rPr>
              <a:t>humans are tribal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600" dirty="0">
                <a:latin typeface="Avenir Roman" panose="02000503020000020003" pitchFamily="2" charset="0"/>
              </a:rPr>
              <a:t>circulate among people who do what you do and who are interested in the same things you are interested 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600" dirty="0">
              <a:latin typeface="Avenir Roman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600" dirty="0">
                <a:latin typeface="Avenir Roman" panose="02000503020000020003" pitchFamily="2" charset="0"/>
              </a:rPr>
              <a:t>read what they read, hang out where they hang out, focus your efforts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600" dirty="0">
              <a:latin typeface="Avenir Roman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600" dirty="0">
                <a:latin typeface="Avenir Roman" panose="02000503020000020003" pitchFamily="2" charset="0"/>
              </a:rPr>
              <a:t>join societies and volunteer</a:t>
            </a:r>
          </a:p>
        </p:txBody>
      </p:sp>
    </p:spTree>
    <p:extLst>
      <p:ext uri="{BB962C8B-B14F-4D97-AF65-F5344CB8AC3E}">
        <p14:creationId xmlns:p14="http://schemas.microsoft.com/office/powerpoint/2010/main" val="21239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558ED5"/>
                </a:solidFill>
                <a:latin typeface="Helvetica"/>
                <a:cs typeface="Helvetica"/>
              </a:rPr>
              <a:t>networking for biomedical research scientists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ignore authority, develop yourself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D859E1-B48D-254F-ABF9-553E5A309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9128" t="6806" r="9227" b="12831"/>
          <a:stretch/>
        </p:blipFill>
        <p:spPr>
          <a:xfrm>
            <a:off x="795867" y="1160980"/>
            <a:ext cx="8204200" cy="56970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BD2A0F-0D1D-7F43-9B1A-FF8FC1AAA58D}"/>
              </a:ext>
            </a:extLst>
          </p:cNvPr>
          <p:cNvSpPr/>
          <p:nvPr/>
        </p:nvSpPr>
        <p:spPr>
          <a:xfrm>
            <a:off x="262466" y="1281856"/>
            <a:ext cx="7866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2800" dirty="0">
                <a:solidFill>
                  <a:srgbClr val="FF0000"/>
                </a:solidFill>
                <a:latin typeface="Avenir Book" panose="02000503020000020003" pitchFamily="2" charset="0"/>
              </a:rPr>
              <a:t>“colleagues are interesting, fans are annoying.”</a:t>
            </a:r>
            <a:endParaRPr lang="en-US" sz="2800" b="0" i="0" dirty="0">
              <a:solidFill>
                <a:srgbClr val="FF0000"/>
              </a:solidFill>
              <a:effectLst/>
              <a:latin typeface="Avenir Book" panose="02000503020000020003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6B08C4-7EB4-CB41-8598-19C3E22998B1}"/>
              </a:ext>
            </a:extLst>
          </p:cNvPr>
          <p:cNvSpPr/>
          <p:nvPr/>
        </p:nvSpPr>
        <p:spPr>
          <a:xfrm>
            <a:off x="262466" y="1888838"/>
            <a:ext cx="88815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formulate and discuss your own ideas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hybridize fields and concepts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create your own mantra and logo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develop yourself into an independent scientist</a:t>
            </a:r>
          </a:p>
          <a:p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DON’T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blindly follow the field (unless you want to be a minion)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do incremental science (unless that’s what you really want to do!)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95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558ED5"/>
                </a:solidFill>
                <a:latin typeface="Helvetica"/>
                <a:cs typeface="Helvetica"/>
              </a:rPr>
              <a:t>networking for biomedical research scientists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getting out there…electronically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D859E1-B48D-254F-ABF9-553E5A309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9128" t="6806" r="9227" b="12831"/>
          <a:stretch/>
        </p:blipFill>
        <p:spPr>
          <a:xfrm>
            <a:off x="795867" y="1160980"/>
            <a:ext cx="8204200" cy="56970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643674-3C8B-5249-B4C1-70DABA914D37}"/>
              </a:ext>
            </a:extLst>
          </p:cNvPr>
          <p:cNvSpPr/>
          <p:nvPr/>
        </p:nvSpPr>
        <p:spPr>
          <a:xfrm>
            <a:off x="999751" y="1167935"/>
            <a:ext cx="704564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DO</a:t>
            </a:r>
          </a:p>
          <a:p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  <a:t>use social media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LinkedIn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Twitter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FaceBook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YouTube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Websites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Blogs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DON’T</a:t>
            </a:r>
          </a:p>
          <a:p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  <a:t>use social media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primarily to sponge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to advertise your inability to stay current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542F82-7935-5946-B578-831BA793C47B}"/>
              </a:ext>
            </a:extLst>
          </p:cNvPr>
          <p:cNvSpPr/>
          <p:nvPr/>
        </p:nvSpPr>
        <p:spPr>
          <a:xfrm>
            <a:off x="4366969" y="2561268"/>
            <a:ext cx="4155761" cy="2062103"/>
          </a:xfrm>
          <a:prstGeom prst="rect">
            <a:avLst/>
          </a:prstGeom>
          <a:solidFill>
            <a:srgbClr val="FFFACA"/>
          </a:solidFill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SOCIAL MEDIA: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these are supplemental, not a replacement for professional networking</a:t>
            </a:r>
          </a:p>
        </p:txBody>
      </p:sp>
    </p:spTree>
    <p:extLst>
      <p:ext uri="{BB962C8B-B14F-4D97-AF65-F5344CB8AC3E}">
        <p14:creationId xmlns:p14="http://schemas.microsoft.com/office/powerpoint/2010/main" val="324750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558ED5"/>
                </a:solidFill>
                <a:latin typeface="Helvetica"/>
                <a:cs typeface="Helvetica"/>
              </a:rPr>
              <a:t>networking for biomedical research scientists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conferences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D859E1-B48D-254F-ABF9-553E5A309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9128" t="6806" r="9227" b="12831"/>
          <a:stretch/>
        </p:blipFill>
        <p:spPr>
          <a:xfrm>
            <a:off x="795867" y="1160980"/>
            <a:ext cx="8204200" cy="56970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643674-3C8B-5249-B4C1-70DABA914D37}"/>
              </a:ext>
            </a:extLst>
          </p:cNvPr>
          <p:cNvSpPr/>
          <p:nvPr/>
        </p:nvSpPr>
        <p:spPr>
          <a:xfrm>
            <a:off x="133634" y="1110810"/>
            <a:ext cx="861906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DO</a:t>
            </a:r>
          </a:p>
          <a:p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  <a:t>go to conferences </a:t>
            </a:r>
            <a:r>
              <a:rPr lang="en-US" sz="2800" b="1" i="1" dirty="0">
                <a:solidFill>
                  <a:srgbClr val="0070C0"/>
                </a:solidFill>
              </a:rPr>
              <a:t>primarily </a:t>
            </a:r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  <a:t>to: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connect with specific scientists and colleagues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make and meet new connections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set up collaborations and alliances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get visibility for you, your lab/institution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showcase your science and advocate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DON’T</a:t>
            </a:r>
          </a:p>
          <a:p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  <a:t>go to conferences </a:t>
            </a:r>
            <a:r>
              <a:rPr lang="en-US" sz="2800" b="1" i="1" dirty="0">
                <a:solidFill>
                  <a:srgbClr val="0070C0"/>
                </a:solidFill>
              </a:rPr>
              <a:t>primarily</a:t>
            </a:r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  <a:t>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learn new things</a:t>
            </a:r>
            <a:endParaRPr lang="en-US" sz="28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hang out with your lab, or the same person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vacation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54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558ED5"/>
                </a:solidFill>
                <a:latin typeface="Helvetica"/>
                <a:cs typeface="Helvetica"/>
              </a:rPr>
              <a:t>networking for biomedical research scientists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conferences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D859E1-B48D-254F-ABF9-553E5A309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9128" t="6806" r="9227" b="12831"/>
          <a:stretch/>
        </p:blipFill>
        <p:spPr>
          <a:xfrm>
            <a:off x="795867" y="1160980"/>
            <a:ext cx="8204200" cy="56970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FF801F-5122-344E-A92C-0AE7608D9AEC}"/>
              </a:ext>
            </a:extLst>
          </p:cNvPr>
          <p:cNvSpPr/>
          <p:nvPr/>
        </p:nvSpPr>
        <p:spPr>
          <a:xfrm>
            <a:off x="143932" y="1169828"/>
            <a:ext cx="8619068" cy="597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dirty="0">
                <a:solidFill>
                  <a:srgbClr val="FF0000"/>
                </a:solidFill>
                <a:latin typeface="Avenir Roman" panose="02000503020000020003" pitchFamily="2" charset="0"/>
              </a:rPr>
              <a:t>six simple points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B5CFA4-D703-924F-A600-836CF505B5E2}"/>
              </a:ext>
            </a:extLst>
          </p:cNvPr>
          <p:cNvSpPr/>
          <p:nvPr/>
        </p:nvSpPr>
        <p:spPr>
          <a:xfrm>
            <a:off x="-29066" y="1801905"/>
            <a:ext cx="9370771" cy="4747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50" b="1" dirty="0"/>
              <a:t>1. Have a plan</a:t>
            </a:r>
            <a:r>
              <a:rPr lang="en-US" sz="2750" dirty="0"/>
              <a:t>. Don’t just show up.</a:t>
            </a:r>
          </a:p>
          <a:p>
            <a:endParaRPr lang="en-US" sz="2750" dirty="0"/>
          </a:p>
          <a:p>
            <a:r>
              <a:rPr lang="en-US" sz="2750" b="1" dirty="0"/>
              <a:t>2. Do your homework.</a:t>
            </a:r>
            <a:r>
              <a:rPr lang="en-US" sz="2750" dirty="0"/>
              <a:t> Do your research before the event.</a:t>
            </a:r>
          </a:p>
          <a:p>
            <a:endParaRPr lang="en-US" sz="2750" dirty="0"/>
          </a:p>
          <a:p>
            <a:r>
              <a:rPr lang="en-US" sz="2750" b="1" dirty="0"/>
              <a:t>3. Maximize coffee breaks.</a:t>
            </a:r>
            <a:r>
              <a:rPr lang="en-US" sz="2750" dirty="0"/>
              <a:t> Seek and connect. Introduce. Listen.</a:t>
            </a:r>
          </a:p>
          <a:p>
            <a:endParaRPr lang="en-US" sz="2750" b="1" dirty="0"/>
          </a:p>
          <a:p>
            <a:r>
              <a:rPr lang="en-US" sz="2750" b="1" dirty="0"/>
              <a:t>4. Have your elevator pitch ready</a:t>
            </a:r>
            <a:r>
              <a:rPr lang="en-US" sz="2750" dirty="0"/>
              <a:t>. “What are you working on?”</a:t>
            </a:r>
          </a:p>
          <a:p>
            <a:endParaRPr lang="en-US" sz="2750" b="1" dirty="0"/>
          </a:p>
          <a:p>
            <a:r>
              <a:rPr lang="en-US" sz="2750" b="1" dirty="0"/>
              <a:t>5. Return the favor. </a:t>
            </a:r>
            <a:r>
              <a:rPr lang="en-US" sz="2750" dirty="0"/>
              <a:t>Actively listen and ask questions.</a:t>
            </a:r>
          </a:p>
          <a:p>
            <a:endParaRPr lang="en-US" sz="2750" b="1" dirty="0"/>
          </a:p>
          <a:p>
            <a:r>
              <a:rPr lang="en-US" sz="2750" b="1" dirty="0"/>
              <a:t>6. Follow up and through.</a:t>
            </a:r>
            <a:r>
              <a:rPr lang="en-US" sz="2750" dirty="0"/>
              <a:t> A simple email, within 24 hours</a:t>
            </a:r>
          </a:p>
        </p:txBody>
      </p:sp>
    </p:spTree>
    <p:extLst>
      <p:ext uri="{BB962C8B-B14F-4D97-AF65-F5344CB8AC3E}">
        <p14:creationId xmlns:p14="http://schemas.microsoft.com/office/powerpoint/2010/main" val="231241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558ED5"/>
                </a:solidFill>
                <a:latin typeface="Helvetica"/>
                <a:cs typeface="Helvetica"/>
              </a:rPr>
              <a:t>networking for biomedical research scientists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how to network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D859E1-B48D-254F-ABF9-553E5A309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9128" t="6806" r="9227" b="12831"/>
          <a:stretch/>
        </p:blipFill>
        <p:spPr>
          <a:xfrm>
            <a:off x="795867" y="1160980"/>
            <a:ext cx="8204200" cy="56970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712EF2-B373-1D4A-9AB6-0173CE068638}"/>
              </a:ext>
            </a:extLst>
          </p:cNvPr>
          <p:cNvSpPr/>
          <p:nvPr/>
        </p:nvSpPr>
        <p:spPr>
          <a:xfrm>
            <a:off x="697013" y="2510236"/>
            <a:ext cx="7552266" cy="2123658"/>
          </a:xfrm>
          <a:prstGeom prst="rect">
            <a:avLst/>
          </a:prstGeom>
          <a:solidFill>
            <a:srgbClr val="FFFACA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which conferences, meetings, seminars, journal clubs will you attend this year?</a:t>
            </a:r>
            <a:endParaRPr lang="en-US" sz="4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49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558ED5"/>
                </a:solidFill>
                <a:latin typeface="Helvetica"/>
                <a:cs typeface="Helvetica"/>
              </a:rPr>
              <a:t>networking for biomedical research scientists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when one equals zero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D859E1-B48D-254F-ABF9-553E5A309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9128" t="6806" r="9227" b="12831"/>
          <a:stretch/>
        </p:blipFill>
        <p:spPr>
          <a:xfrm>
            <a:off x="795867" y="1160980"/>
            <a:ext cx="8204200" cy="56970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116700-89EE-2A40-A9A0-5662419E1398}"/>
              </a:ext>
            </a:extLst>
          </p:cNvPr>
          <p:cNvSpPr/>
          <p:nvPr/>
        </p:nvSpPr>
        <p:spPr>
          <a:xfrm>
            <a:off x="345075" y="5252663"/>
            <a:ext cx="8370047" cy="1200329"/>
          </a:xfrm>
          <a:prstGeom prst="rect">
            <a:avLst/>
          </a:prstGeom>
          <a:solidFill>
            <a:srgbClr val="FFFACA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Building a professional relationship much like a romantic one, it takes time.  It takes faith and trust and good communication. 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It takes hard work. It takes consistent effort. </a:t>
            </a:r>
            <a:endParaRPr lang="en-US" sz="2400" i="1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DDC935-5741-6C4B-83E1-776431151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674" y="1973573"/>
            <a:ext cx="4370652" cy="29108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08201D-B976-B94E-BBD3-FDBA042354F3}"/>
              </a:ext>
            </a:extLst>
          </p:cNvPr>
          <p:cNvSpPr/>
          <p:nvPr/>
        </p:nvSpPr>
        <p:spPr>
          <a:xfrm>
            <a:off x="143933" y="1237150"/>
            <a:ext cx="9306926" cy="582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solidFill>
                  <a:srgbClr val="FF0000"/>
                </a:solidFill>
                <a:latin typeface="Avenir Roman" panose="02000503020000020003" pitchFamily="2" charset="0"/>
              </a:rPr>
              <a:t>nobody really does biomedical research alone anymore</a:t>
            </a:r>
          </a:p>
        </p:txBody>
      </p:sp>
    </p:spTree>
    <p:extLst>
      <p:ext uri="{BB962C8B-B14F-4D97-AF65-F5344CB8AC3E}">
        <p14:creationId xmlns:p14="http://schemas.microsoft.com/office/powerpoint/2010/main" val="27632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558ED5"/>
                </a:solidFill>
                <a:latin typeface="Helvetica"/>
                <a:cs typeface="Helvetica"/>
              </a:rPr>
              <a:t>networking for biomedical research scientists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setting your goals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D859E1-B48D-254F-ABF9-553E5A309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9128" t="6806" r="9227" b="12831"/>
          <a:stretch/>
        </p:blipFill>
        <p:spPr>
          <a:xfrm>
            <a:off x="795867" y="1160980"/>
            <a:ext cx="8204200" cy="56970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08201D-B976-B94E-BBD3-FDBA042354F3}"/>
              </a:ext>
            </a:extLst>
          </p:cNvPr>
          <p:cNvSpPr/>
          <p:nvPr/>
        </p:nvSpPr>
        <p:spPr>
          <a:xfrm>
            <a:off x="33820" y="1077218"/>
            <a:ext cx="9306926" cy="582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solidFill>
                  <a:srgbClr val="FF0000"/>
                </a:solidFill>
                <a:latin typeface="Avenir Roman" panose="02000503020000020003" pitchFamily="2" charset="0"/>
              </a:rPr>
              <a:t>good goals are measurable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FC1D3F-A150-4846-9C64-44409BF12D4E}"/>
              </a:ext>
            </a:extLst>
          </p:cNvPr>
          <p:cNvSpPr/>
          <p:nvPr/>
        </p:nvSpPr>
        <p:spPr>
          <a:xfrm>
            <a:off x="143933" y="1659942"/>
            <a:ext cx="861906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EXAMPLES </a:t>
            </a:r>
            <a:r>
              <a:rPr lang="en-US" sz="1200" i="1" dirty="0"/>
              <a:t>(your mileage will vary)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by the end of a conference, establish a real connection with six key people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volunteer to give six talks/year (local or distal)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Tweet/email/connect once a 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write one editorial/letter/blog per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have power lunch/coffee/</a:t>
            </a:r>
            <a:r>
              <a:rPr lang="en-US" sz="2000" dirty="0" err="1"/>
              <a:t>etc</a:t>
            </a:r>
            <a:r>
              <a:rPr lang="en-US" sz="2000" dirty="0"/>
              <a:t> with six colleagues per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attend monthly happy hour and NOT hang out with folks you know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meet with a committee </a:t>
            </a:r>
            <a:r>
              <a:rPr lang="en-US" sz="2000" dirty="0" err="1"/>
              <a:t>menber</a:t>
            </a:r>
            <a:r>
              <a:rPr lang="en-US" sz="2000" dirty="0"/>
              <a:t> or co-mentor every two months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use your IDP, meet with sponsor monthly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678F28A-635A-1444-A0B2-D887422339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1769995"/>
              </p:ext>
            </p:extLst>
          </p:nvPr>
        </p:nvGraphicFramePr>
        <p:xfrm>
          <a:off x="3006105" y="2793798"/>
          <a:ext cx="6645896" cy="1787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7080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FEBE9F-1C26-2A48-81EE-92AF62685F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t="22700" r="31146" b="1340"/>
          <a:stretch/>
        </p:blipFill>
        <p:spPr>
          <a:xfrm>
            <a:off x="-17492" y="1165634"/>
            <a:ext cx="9161492" cy="5682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D111EE-81A0-7444-AB09-15155C62A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r="750" b="7598"/>
          <a:stretch/>
        </p:blipFill>
        <p:spPr>
          <a:xfrm>
            <a:off x="-16557" y="1152948"/>
            <a:ext cx="9180756" cy="569236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41E7761-3BB4-D345-B208-A3F256B1D538}"/>
              </a:ext>
            </a:extLst>
          </p:cNvPr>
          <p:cNvCxnSpPr>
            <a:cxnSpLocks/>
          </p:cNvCxnSpPr>
          <p:nvPr/>
        </p:nvCxnSpPr>
        <p:spPr>
          <a:xfrm>
            <a:off x="2992898" y="1499936"/>
            <a:ext cx="0" cy="403665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D2A8B53-C34A-7345-AEBA-1650CD3553A6}"/>
              </a:ext>
            </a:extLst>
          </p:cNvPr>
          <p:cNvCxnSpPr>
            <a:cxnSpLocks/>
          </p:cNvCxnSpPr>
          <p:nvPr/>
        </p:nvCxnSpPr>
        <p:spPr>
          <a:xfrm>
            <a:off x="7514267" y="1499936"/>
            <a:ext cx="0" cy="411606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B2D450A-0DEC-7041-ADB3-3929FA3D44C5}"/>
              </a:ext>
            </a:extLst>
          </p:cNvPr>
          <p:cNvCxnSpPr>
            <a:cxnSpLocks/>
          </p:cNvCxnSpPr>
          <p:nvPr/>
        </p:nvCxnSpPr>
        <p:spPr>
          <a:xfrm>
            <a:off x="1490588" y="1499936"/>
            <a:ext cx="0" cy="403665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338A4B7-4DD3-A14F-A8CC-B8B563CDF966}"/>
              </a:ext>
            </a:extLst>
          </p:cNvPr>
          <p:cNvCxnSpPr>
            <a:cxnSpLocks/>
            <a:endCxn id="41" idx="2"/>
          </p:cNvCxnSpPr>
          <p:nvPr/>
        </p:nvCxnSpPr>
        <p:spPr>
          <a:xfrm>
            <a:off x="4486004" y="1198675"/>
            <a:ext cx="7217" cy="486158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B8A52B-2385-3843-B14D-909EEF8CCF98}"/>
              </a:ext>
            </a:extLst>
          </p:cNvPr>
          <p:cNvCxnSpPr>
            <a:cxnSpLocks/>
          </p:cNvCxnSpPr>
          <p:nvPr/>
        </p:nvCxnSpPr>
        <p:spPr>
          <a:xfrm>
            <a:off x="5997520" y="1499936"/>
            <a:ext cx="0" cy="403665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6395F67-AF09-4441-BE49-4401CC12BEC5}"/>
              </a:ext>
            </a:extLst>
          </p:cNvPr>
          <p:cNvSpPr/>
          <p:nvPr/>
        </p:nvSpPr>
        <p:spPr>
          <a:xfrm>
            <a:off x="1490588" y="2130949"/>
            <a:ext cx="6023113" cy="276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/>
              <a:cs typeface="Avenir Book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1DC39B-4D78-5744-BF3F-F6832C3E8127}"/>
              </a:ext>
            </a:extLst>
          </p:cNvPr>
          <p:cNvSpPr/>
          <p:nvPr/>
        </p:nvSpPr>
        <p:spPr>
          <a:xfrm>
            <a:off x="1490588" y="2130949"/>
            <a:ext cx="4889058" cy="2767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kept head down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24F53-90D5-984F-913C-3C116A7A4E84}"/>
              </a:ext>
            </a:extLst>
          </p:cNvPr>
          <p:cNvSpPr txBox="1"/>
          <p:nvPr/>
        </p:nvSpPr>
        <p:spPr>
          <a:xfrm>
            <a:off x="61856" y="125460"/>
            <a:ext cx="73436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558ED5"/>
                </a:solidFill>
                <a:latin typeface="Helvetica"/>
                <a:cs typeface="Helvetica"/>
              </a:rPr>
              <a:t>networking for biomedical research scientists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a tale of two scientists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CFD7AB-4888-0A4F-A103-04E23CE79194}"/>
              </a:ext>
            </a:extLst>
          </p:cNvPr>
          <p:cNvSpPr/>
          <p:nvPr/>
        </p:nvSpPr>
        <p:spPr>
          <a:xfrm>
            <a:off x="210140" y="2064400"/>
            <a:ext cx="11998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Joe Arnold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5AA7F4-3F3B-B841-92F5-8CD06C638807}"/>
              </a:ext>
            </a:extLst>
          </p:cNvPr>
          <p:cNvSpPr/>
          <p:nvPr/>
        </p:nvSpPr>
        <p:spPr>
          <a:xfrm>
            <a:off x="7226674" y="1138131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2022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9621456F-F5E4-C24C-8262-0C4F1E467EA4}"/>
              </a:ext>
            </a:extLst>
          </p:cNvPr>
          <p:cNvSpPr/>
          <p:nvPr/>
        </p:nvSpPr>
        <p:spPr>
          <a:xfrm rot="10800000">
            <a:off x="6340122" y="2019693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ABA1A0-8B02-6248-9163-978981045F1E}"/>
              </a:ext>
            </a:extLst>
          </p:cNvPr>
          <p:cNvSpPr/>
          <p:nvPr/>
        </p:nvSpPr>
        <p:spPr>
          <a:xfrm>
            <a:off x="1196296" y="1177978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2018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425AFD5-C4C7-8A4B-BD36-2631FECE89ED}"/>
              </a:ext>
            </a:extLst>
          </p:cNvPr>
          <p:cNvSpPr/>
          <p:nvPr/>
        </p:nvSpPr>
        <p:spPr>
          <a:xfrm>
            <a:off x="2674262" y="1166379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2019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21BDCA-5160-3242-9A27-C247CE41FDA1}"/>
              </a:ext>
            </a:extLst>
          </p:cNvPr>
          <p:cNvSpPr/>
          <p:nvPr/>
        </p:nvSpPr>
        <p:spPr>
          <a:xfrm>
            <a:off x="4188901" y="1165634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2020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39AB95B-9843-9F49-A84D-8D40285E8E6C}"/>
              </a:ext>
            </a:extLst>
          </p:cNvPr>
          <p:cNvSpPr/>
          <p:nvPr/>
        </p:nvSpPr>
        <p:spPr>
          <a:xfrm>
            <a:off x="5712290" y="1152948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2021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F877910-78FE-F842-8533-F59487EC142B}"/>
              </a:ext>
            </a:extLst>
          </p:cNvPr>
          <p:cNvSpPr/>
          <p:nvPr/>
        </p:nvSpPr>
        <p:spPr>
          <a:xfrm>
            <a:off x="7766815" y="2125955"/>
            <a:ext cx="12923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five connections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DE94EA-7AA5-D041-A391-0F0D3ED2ADBF}"/>
              </a:ext>
            </a:extLst>
          </p:cNvPr>
          <p:cNvSpPr/>
          <p:nvPr/>
        </p:nvSpPr>
        <p:spPr>
          <a:xfrm>
            <a:off x="7982951" y="1806806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deliverable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86FAF7B-9288-3340-AA4E-B6800D7D9884}"/>
              </a:ext>
            </a:extLst>
          </p:cNvPr>
          <p:cNvCxnSpPr/>
          <p:nvPr/>
        </p:nvCxnSpPr>
        <p:spPr>
          <a:xfrm>
            <a:off x="7638915" y="2041699"/>
            <a:ext cx="129814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E225C63-35A4-CC4B-BC9E-75424EB8E166}"/>
              </a:ext>
            </a:extLst>
          </p:cNvPr>
          <p:cNvGrpSpPr/>
          <p:nvPr/>
        </p:nvGrpSpPr>
        <p:grpSpPr>
          <a:xfrm>
            <a:off x="198040" y="2612852"/>
            <a:ext cx="8881881" cy="338554"/>
            <a:chOff x="-185226" y="2612851"/>
            <a:chExt cx="11842507" cy="3385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6E9E5C-771A-0447-B4B8-194E5B20FE51}"/>
                </a:ext>
              </a:extLst>
            </p:cNvPr>
            <p:cNvSpPr/>
            <p:nvPr/>
          </p:nvSpPr>
          <p:spPr>
            <a:xfrm>
              <a:off x="1526650" y="2653976"/>
              <a:ext cx="8030817" cy="2767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AF4883-A852-004E-962B-04E986EE52A3}"/>
                </a:ext>
              </a:extLst>
            </p:cNvPr>
            <p:cNvSpPr/>
            <p:nvPr/>
          </p:nvSpPr>
          <p:spPr>
            <a:xfrm>
              <a:off x="1526651" y="2653976"/>
              <a:ext cx="1364011" cy="2767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/>
                  <a:cs typeface="Avenir Book"/>
                </a:rPr>
                <a:t>head down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1F5A3C-CF07-E04E-9A85-120E88545F4A}"/>
                </a:ext>
              </a:extLst>
            </p:cNvPr>
            <p:cNvSpPr/>
            <p:nvPr/>
          </p:nvSpPr>
          <p:spPr>
            <a:xfrm>
              <a:off x="-185226" y="2612851"/>
              <a:ext cx="162266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Mary Smith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C19D197-D321-7D43-AA27-63B9E1C1745E}"/>
                </a:ext>
              </a:extLst>
            </p:cNvPr>
            <p:cNvSpPr/>
            <p:nvPr/>
          </p:nvSpPr>
          <p:spPr>
            <a:xfrm>
              <a:off x="9636470" y="2653976"/>
              <a:ext cx="202081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Book"/>
                  <a:cs typeface="Avenir Book"/>
                </a:rPr>
                <a:t>20 real connections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CAA06D6-879A-4B42-B2FF-5C93861B88A8}"/>
              </a:ext>
            </a:extLst>
          </p:cNvPr>
          <p:cNvSpPr txBox="1"/>
          <p:nvPr/>
        </p:nvSpPr>
        <p:spPr>
          <a:xfrm>
            <a:off x="1481381" y="3197939"/>
            <a:ext cx="6023679" cy="2862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Mary Smith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/>
                <a:cs typeface="Avenir Book"/>
              </a:rPr>
              <a:t>Great student.  Focused on science. Productive, two first author papers, one review.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/>
                <a:cs typeface="Avenir Book"/>
              </a:rPr>
              <a:t>Presented a poster at her first conference in year two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/>
                <a:cs typeface="Avenir Book"/>
              </a:rPr>
              <a:t>Started networking in year two, with defined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/>
                <a:cs typeface="Avenir Book"/>
              </a:rPr>
              <a:t>Began emailing about jobs in the final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125D28-1193-F342-A9AE-4BF6FF1A158D}"/>
              </a:ext>
            </a:extLst>
          </p:cNvPr>
          <p:cNvSpPr txBox="1"/>
          <p:nvPr/>
        </p:nvSpPr>
        <p:spPr>
          <a:xfrm>
            <a:off x="1481381" y="3195269"/>
            <a:ext cx="6023679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Joe Arnold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/>
                <a:cs typeface="Avenir Book"/>
              </a:rPr>
              <a:t>Great student.  Focused on science. Productive, two first author papers, one review.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/>
                <a:cs typeface="Avenir Book"/>
              </a:rPr>
              <a:t>Presented at his first conference in the final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/>
                <a:cs typeface="Avenir Book"/>
              </a:rPr>
              <a:t>Planned a meritocratic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Book"/>
              <a:cs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/>
                <a:cs typeface="Avenir Book"/>
              </a:rPr>
              <a:t>Began emailing about jobs in the final year</a:t>
            </a:r>
          </a:p>
          <a:p>
            <a:r>
              <a:rPr lang="en-US" dirty="0">
                <a:latin typeface="Avenir Book"/>
                <a:cs typeface="Avenir Book"/>
              </a:rPr>
              <a:t> </a:t>
            </a:r>
          </a:p>
        </p:txBody>
      </p:sp>
      <p:sp>
        <p:nvSpPr>
          <p:cNvPr id="51" name="Triangle 50">
            <a:extLst>
              <a:ext uri="{FF2B5EF4-FFF2-40B4-BE49-F238E27FC236}">
                <a16:creationId xmlns:a16="http://schemas.microsoft.com/office/drawing/2014/main" id="{162CBFA8-3169-CB42-AC3E-C10F00815C91}"/>
              </a:ext>
            </a:extLst>
          </p:cNvPr>
          <p:cNvSpPr/>
          <p:nvPr/>
        </p:nvSpPr>
        <p:spPr>
          <a:xfrm rot="10800000">
            <a:off x="6820613" y="2019693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52" name="Triangle 51">
            <a:extLst>
              <a:ext uri="{FF2B5EF4-FFF2-40B4-BE49-F238E27FC236}">
                <a16:creationId xmlns:a16="http://schemas.microsoft.com/office/drawing/2014/main" id="{E2B894E4-5D11-D940-8929-4279A71B0BAA}"/>
              </a:ext>
            </a:extLst>
          </p:cNvPr>
          <p:cNvSpPr/>
          <p:nvPr/>
        </p:nvSpPr>
        <p:spPr>
          <a:xfrm rot="10800000">
            <a:off x="7322618" y="2019693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53" name="Triangle 52">
            <a:extLst>
              <a:ext uri="{FF2B5EF4-FFF2-40B4-BE49-F238E27FC236}">
                <a16:creationId xmlns:a16="http://schemas.microsoft.com/office/drawing/2014/main" id="{2CEE0922-1BE8-DE42-B756-27106DA02BF0}"/>
              </a:ext>
            </a:extLst>
          </p:cNvPr>
          <p:cNvSpPr/>
          <p:nvPr/>
        </p:nvSpPr>
        <p:spPr>
          <a:xfrm rot="10800000">
            <a:off x="7425434" y="2019693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54" name="Triangle 53">
            <a:extLst>
              <a:ext uri="{FF2B5EF4-FFF2-40B4-BE49-F238E27FC236}">
                <a16:creationId xmlns:a16="http://schemas.microsoft.com/office/drawing/2014/main" id="{801419C5-E5A9-C645-8151-9B74DE9C5CA1}"/>
              </a:ext>
            </a:extLst>
          </p:cNvPr>
          <p:cNvSpPr/>
          <p:nvPr/>
        </p:nvSpPr>
        <p:spPr>
          <a:xfrm rot="10800000">
            <a:off x="7206934" y="2019693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66" name="Triangle 65">
            <a:extLst>
              <a:ext uri="{FF2B5EF4-FFF2-40B4-BE49-F238E27FC236}">
                <a16:creationId xmlns:a16="http://schemas.microsoft.com/office/drawing/2014/main" id="{460C0607-45EA-0D4F-97DC-1AD908E58D64}"/>
              </a:ext>
            </a:extLst>
          </p:cNvPr>
          <p:cNvSpPr/>
          <p:nvPr/>
        </p:nvSpPr>
        <p:spPr>
          <a:xfrm rot="10800000">
            <a:off x="2549661" y="2521483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95" name="Triangle 94">
            <a:extLst>
              <a:ext uri="{FF2B5EF4-FFF2-40B4-BE49-F238E27FC236}">
                <a16:creationId xmlns:a16="http://schemas.microsoft.com/office/drawing/2014/main" id="{A668F208-3E04-8648-A17F-A030399A6CEE}"/>
              </a:ext>
            </a:extLst>
          </p:cNvPr>
          <p:cNvSpPr/>
          <p:nvPr/>
        </p:nvSpPr>
        <p:spPr>
          <a:xfrm rot="10800000">
            <a:off x="2849417" y="2521483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96" name="Triangle 95">
            <a:extLst>
              <a:ext uri="{FF2B5EF4-FFF2-40B4-BE49-F238E27FC236}">
                <a16:creationId xmlns:a16="http://schemas.microsoft.com/office/drawing/2014/main" id="{49B78284-9612-A441-9E49-C7D5B46D387C}"/>
              </a:ext>
            </a:extLst>
          </p:cNvPr>
          <p:cNvSpPr/>
          <p:nvPr/>
        </p:nvSpPr>
        <p:spPr>
          <a:xfrm rot="10800000">
            <a:off x="2960600" y="2521483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97" name="Triangle 96">
            <a:extLst>
              <a:ext uri="{FF2B5EF4-FFF2-40B4-BE49-F238E27FC236}">
                <a16:creationId xmlns:a16="http://schemas.microsoft.com/office/drawing/2014/main" id="{D4C94A65-1166-874F-9D14-D443D81EEC88}"/>
              </a:ext>
            </a:extLst>
          </p:cNvPr>
          <p:cNvSpPr/>
          <p:nvPr/>
        </p:nvSpPr>
        <p:spPr>
          <a:xfrm rot="10800000">
            <a:off x="3076325" y="2521483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98" name="Triangle 97">
            <a:extLst>
              <a:ext uri="{FF2B5EF4-FFF2-40B4-BE49-F238E27FC236}">
                <a16:creationId xmlns:a16="http://schemas.microsoft.com/office/drawing/2014/main" id="{B88B55BA-3CF8-B444-9E25-78C63995C63E}"/>
              </a:ext>
            </a:extLst>
          </p:cNvPr>
          <p:cNvSpPr/>
          <p:nvPr/>
        </p:nvSpPr>
        <p:spPr>
          <a:xfrm rot="10800000">
            <a:off x="3277576" y="2521483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99" name="Triangle 98">
            <a:extLst>
              <a:ext uri="{FF2B5EF4-FFF2-40B4-BE49-F238E27FC236}">
                <a16:creationId xmlns:a16="http://schemas.microsoft.com/office/drawing/2014/main" id="{7708DDAC-C6E4-8345-8C99-E84171E5F65B}"/>
              </a:ext>
            </a:extLst>
          </p:cNvPr>
          <p:cNvSpPr/>
          <p:nvPr/>
        </p:nvSpPr>
        <p:spPr>
          <a:xfrm rot="10800000">
            <a:off x="3573757" y="2521483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100" name="Triangle 99">
            <a:extLst>
              <a:ext uri="{FF2B5EF4-FFF2-40B4-BE49-F238E27FC236}">
                <a16:creationId xmlns:a16="http://schemas.microsoft.com/office/drawing/2014/main" id="{766B1842-F6EA-D841-A7C5-90AFFB014CA2}"/>
              </a:ext>
            </a:extLst>
          </p:cNvPr>
          <p:cNvSpPr/>
          <p:nvPr/>
        </p:nvSpPr>
        <p:spPr>
          <a:xfrm rot="10800000">
            <a:off x="3704421" y="2521483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101" name="Triangle 100">
            <a:extLst>
              <a:ext uri="{FF2B5EF4-FFF2-40B4-BE49-F238E27FC236}">
                <a16:creationId xmlns:a16="http://schemas.microsoft.com/office/drawing/2014/main" id="{474BFA8D-710A-3E48-8A71-922C9E0172DE}"/>
              </a:ext>
            </a:extLst>
          </p:cNvPr>
          <p:cNvSpPr/>
          <p:nvPr/>
        </p:nvSpPr>
        <p:spPr>
          <a:xfrm rot="10800000">
            <a:off x="3977708" y="2521483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102" name="Triangle 101">
            <a:extLst>
              <a:ext uri="{FF2B5EF4-FFF2-40B4-BE49-F238E27FC236}">
                <a16:creationId xmlns:a16="http://schemas.microsoft.com/office/drawing/2014/main" id="{CF10C2B1-947A-8A48-B6BD-610CB4EADF0E}"/>
              </a:ext>
            </a:extLst>
          </p:cNvPr>
          <p:cNvSpPr/>
          <p:nvPr/>
        </p:nvSpPr>
        <p:spPr>
          <a:xfrm rot="10800000">
            <a:off x="4368517" y="2521483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103" name="Triangle 102">
            <a:extLst>
              <a:ext uri="{FF2B5EF4-FFF2-40B4-BE49-F238E27FC236}">
                <a16:creationId xmlns:a16="http://schemas.microsoft.com/office/drawing/2014/main" id="{0C72A97C-7F70-0E44-8B0F-762CC812F3E7}"/>
              </a:ext>
            </a:extLst>
          </p:cNvPr>
          <p:cNvSpPr/>
          <p:nvPr/>
        </p:nvSpPr>
        <p:spPr>
          <a:xfrm rot="10800000">
            <a:off x="4875860" y="2521483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104" name="Triangle 103">
            <a:extLst>
              <a:ext uri="{FF2B5EF4-FFF2-40B4-BE49-F238E27FC236}">
                <a16:creationId xmlns:a16="http://schemas.microsoft.com/office/drawing/2014/main" id="{E82C355A-12F2-234B-BDF4-2B014783C49B}"/>
              </a:ext>
            </a:extLst>
          </p:cNvPr>
          <p:cNvSpPr/>
          <p:nvPr/>
        </p:nvSpPr>
        <p:spPr>
          <a:xfrm rot="10800000">
            <a:off x="5329135" y="2521483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105" name="Triangle 104">
            <a:extLst>
              <a:ext uri="{FF2B5EF4-FFF2-40B4-BE49-F238E27FC236}">
                <a16:creationId xmlns:a16="http://schemas.microsoft.com/office/drawing/2014/main" id="{7D96EDA4-A375-BF46-AC7F-904BDFFD466C}"/>
              </a:ext>
            </a:extLst>
          </p:cNvPr>
          <p:cNvSpPr/>
          <p:nvPr/>
        </p:nvSpPr>
        <p:spPr>
          <a:xfrm rot="10800000">
            <a:off x="5440673" y="2521483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106" name="Triangle 105">
            <a:extLst>
              <a:ext uri="{FF2B5EF4-FFF2-40B4-BE49-F238E27FC236}">
                <a16:creationId xmlns:a16="http://schemas.microsoft.com/office/drawing/2014/main" id="{4653C714-DFD2-6A4A-92B7-4465A4D968E6}"/>
              </a:ext>
            </a:extLst>
          </p:cNvPr>
          <p:cNvSpPr/>
          <p:nvPr/>
        </p:nvSpPr>
        <p:spPr>
          <a:xfrm rot="10800000">
            <a:off x="5548809" y="2521483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107" name="Triangle 106">
            <a:extLst>
              <a:ext uri="{FF2B5EF4-FFF2-40B4-BE49-F238E27FC236}">
                <a16:creationId xmlns:a16="http://schemas.microsoft.com/office/drawing/2014/main" id="{7E07B93A-8587-1141-9B98-3E18F340DA12}"/>
              </a:ext>
            </a:extLst>
          </p:cNvPr>
          <p:cNvSpPr/>
          <p:nvPr/>
        </p:nvSpPr>
        <p:spPr>
          <a:xfrm rot="10800000">
            <a:off x="5656945" y="2521483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108" name="Triangle 107">
            <a:extLst>
              <a:ext uri="{FF2B5EF4-FFF2-40B4-BE49-F238E27FC236}">
                <a16:creationId xmlns:a16="http://schemas.microsoft.com/office/drawing/2014/main" id="{422F673F-0623-0142-BE70-469724F98B5C}"/>
              </a:ext>
            </a:extLst>
          </p:cNvPr>
          <p:cNvSpPr/>
          <p:nvPr/>
        </p:nvSpPr>
        <p:spPr>
          <a:xfrm rot="10800000">
            <a:off x="6109558" y="2521484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109" name="Triangle 108">
            <a:extLst>
              <a:ext uri="{FF2B5EF4-FFF2-40B4-BE49-F238E27FC236}">
                <a16:creationId xmlns:a16="http://schemas.microsoft.com/office/drawing/2014/main" id="{F28C6B11-B663-3640-99E7-C1F712B60DE7}"/>
              </a:ext>
            </a:extLst>
          </p:cNvPr>
          <p:cNvSpPr/>
          <p:nvPr/>
        </p:nvSpPr>
        <p:spPr>
          <a:xfrm rot="10800000">
            <a:off x="6395039" y="2521484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110" name="Triangle 109">
            <a:extLst>
              <a:ext uri="{FF2B5EF4-FFF2-40B4-BE49-F238E27FC236}">
                <a16:creationId xmlns:a16="http://schemas.microsoft.com/office/drawing/2014/main" id="{5BDBB7C6-89F6-6E47-8CD9-9C1FCA0AF924}"/>
              </a:ext>
            </a:extLst>
          </p:cNvPr>
          <p:cNvSpPr/>
          <p:nvPr/>
        </p:nvSpPr>
        <p:spPr>
          <a:xfrm rot="10800000">
            <a:off x="6885080" y="2521484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111" name="Triangle 110">
            <a:extLst>
              <a:ext uri="{FF2B5EF4-FFF2-40B4-BE49-F238E27FC236}">
                <a16:creationId xmlns:a16="http://schemas.microsoft.com/office/drawing/2014/main" id="{D028E21F-8EF2-614A-8D7D-2A3FE25F3374}"/>
              </a:ext>
            </a:extLst>
          </p:cNvPr>
          <p:cNvSpPr/>
          <p:nvPr/>
        </p:nvSpPr>
        <p:spPr>
          <a:xfrm rot="10800000">
            <a:off x="7019994" y="2521484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112" name="Triangle 111">
            <a:extLst>
              <a:ext uri="{FF2B5EF4-FFF2-40B4-BE49-F238E27FC236}">
                <a16:creationId xmlns:a16="http://schemas.microsoft.com/office/drawing/2014/main" id="{04A58F9E-E5BD-A145-AB83-8E55460C1D05}"/>
              </a:ext>
            </a:extLst>
          </p:cNvPr>
          <p:cNvSpPr/>
          <p:nvPr/>
        </p:nvSpPr>
        <p:spPr>
          <a:xfrm rot="10800000">
            <a:off x="7146025" y="2521484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114" name="Triangle 113">
            <a:extLst>
              <a:ext uri="{FF2B5EF4-FFF2-40B4-BE49-F238E27FC236}">
                <a16:creationId xmlns:a16="http://schemas.microsoft.com/office/drawing/2014/main" id="{3F3B801E-E6F2-764D-8719-46BFF5D3D9F5}"/>
              </a:ext>
            </a:extLst>
          </p:cNvPr>
          <p:cNvSpPr/>
          <p:nvPr/>
        </p:nvSpPr>
        <p:spPr>
          <a:xfrm rot="10800000">
            <a:off x="7367023" y="2521484"/>
            <a:ext cx="84229" cy="96815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  <a:latin typeface="Avenir Book"/>
              <a:cs typeface="Avenir Book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B87CE-4667-9040-900C-634B57113A67}"/>
              </a:ext>
            </a:extLst>
          </p:cNvPr>
          <p:cNvSpPr txBox="1"/>
          <p:nvPr/>
        </p:nvSpPr>
        <p:spPr>
          <a:xfrm>
            <a:off x="10040471" y="24025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28175BB-8978-BD4D-9C13-E059AE1FE095}"/>
              </a:ext>
            </a:extLst>
          </p:cNvPr>
          <p:cNvGrpSpPr/>
          <p:nvPr/>
        </p:nvGrpSpPr>
        <p:grpSpPr>
          <a:xfrm>
            <a:off x="476250" y="3906574"/>
            <a:ext cx="8239125" cy="1015663"/>
            <a:chOff x="3314882" y="6224457"/>
            <a:chExt cx="6736743" cy="1015663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DB48F768-A46E-8644-9860-F16138FA8128}"/>
                </a:ext>
              </a:extLst>
            </p:cNvPr>
            <p:cNvSpPr/>
            <p:nvPr/>
          </p:nvSpPr>
          <p:spPr>
            <a:xfrm>
              <a:off x="3314882" y="6224457"/>
              <a:ext cx="6702831" cy="707886"/>
            </a:xfrm>
            <a:prstGeom prst="roundRect">
              <a:avLst/>
            </a:prstGeom>
            <a:solidFill>
              <a:srgbClr val="FFFACA">
                <a:alpha val="9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B1E446B-284C-3A42-AADE-D7F494F27B20}"/>
                </a:ext>
              </a:extLst>
            </p:cNvPr>
            <p:cNvSpPr/>
            <p:nvPr/>
          </p:nvSpPr>
          <p:spPr>
            <a:xfrm>
              <a:off x="3628651" y="6224457"/>
              <a:ext cx="642297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venir Roman" panose="02000503020000020003" pitchFamily="2" charset="0"/>
                </a:rPr>
                <a:t>“I’d rather focus on generating data and getting my publications out the door first, rather than waste time networking now”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541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39" grpId="0" animBg="1"/>
      <p:bldP spid="39" grpId="1" animBg="1"/>
      <p:bldP spid="66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stk19951boj.png">
            <a:extLst>
              <a:ext uri="{FF2B5EF4-FFF2-40B4-BE49-F238E27FC236}">
                <a16:creationId xmlns:a16="http://schemas.microsoft.com/office/drawing/2014/main" id="{E82C76D6-83A5-2B4F-8832-7355A6D19B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4" y="1484210"/>
            <a:ext cx="3919603" cy="536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558ED5"/>
                </a:solidFill>
                <a:latin typeface="Helvetica"/>
                <a:cs typeface="Helvetica"/>
              </a:rPr>
              <a:t>networking for biomedical research scientists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making the time to network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D591B2-47F9-5844-88F6-0DD28800F09B}"/>
              </a:ext>
            </a:extLst>
          </p:cNvPr>
          <p:cNvGrpSpPr/>
          <p:nvPr/>
        </p:nvGrpSpPr>
        <p:grpSpPr>
          <a:xfrm>
            <a:off x="1574276" y="2389483"/>
            <a:ext cx="6462305" cy="4064000"/>
            <a:chOff x="1593129" y="1503363"/>
            <a:chExt cx="6462305" cy="4064000"/>
          </a:xfrm>
        </p:grpSpPr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1CD29FAC-E732-A147-8EED-8F1248AC0B2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64205343"/>
                </p:ext>
              </p:extLst>
            </p:nvPr>
          </p:nvGraphicFramePr>
          <p:xfrm>
            <a:off x="1593129" y="1503363"/>
            <a:ext cx="6334812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0E72D7B-05D4-CE45-9BBA-A1D75C042FB7}"/>
                </a:ext>
              </a:extLst>
            </p:cNvPr>
            <p:cNvSpPr/>
            <p:nvPr/>
          </p:nvSpPr>
          <p:spPr>
            <a:xfrm>
              <a:off x="5139868" y="1825407"/>
              <a:ext cx="27650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4472C4"/>
                  </a:solidFill>
                  <a:latin typeface="Avenir Roman" panose="02000503020000020003" pitchFamily="2" charset="0"/>
                </a:rPr>
                <a:t>Reading/Writing Papers</a:t>
              </a:r>
              <a:endParaRPr lang="en-US" b="1" dirty="0">
                <a:solidFill>
                  <a:srgbClr val="4472C4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1FF38E-AAF1-8E41-9C8F-1F1ADB75343F}"/>
                </a:ext>
              </a:extLst>
            </p:cNvPr>
            <p:cNvSpPr/>
            <p:nvPr/>
          </p:nvSpPr>
          <p:spPr>
            <a:xfrm>
              <a:off x="6001282" y="2512596"/>
              <a:ext cx="20541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ED7D31"/>
                  </a:solidFill>
                  <a:latin typeface="Avenir Roman" panose="02000503020000020003" pitchFamily="2" charset="0"/>
                </a:rPr>
                <a:t>Various Meetings</a:t>
              </a:r>
              <a:endParaRPr lang="en-US" b="1" dirty="0">
                <a:solidFill>
                  <a:srgbClr val="ED7D3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B8718F-C79E-6B4F-9E10-FF52241F1F69}"/>
                </a:ext>
              </a:extLst>
            </p:cNvPr>
            <p:cNvSpPr/>
            <p:nvPr/>
          </p:nvSpPr>
          <p:spPr>
            <a:xfrm>
              <a:off x="4059900" y="3606831"/>
              <a:ext cx="15359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Experiments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0939AED-CF51-E349-BB7B-5C7E007AEFAA}"/>
              </a:ext>
            </a:extLst>
          </p:cNvPr>
          <p:cNvSpPr/>
          <p:nvPr/>
        </p:nvSpPr>
        <p:spPr>
          <a:xfrm>
            <a:off x="332295" y="1409314"/>
            <a:ext cx="5465189" cy="861774"/>
          </a:xfrm>
          <a:prstGeom prst="rect">
            <a:avLst/>
          </a:prstGeom>
          <a:solidFill>
            <a:srgbClr val="FFFACA"/>
          </a:solidFill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FF0000"/>
                </a:solidFill>
              </a:rPr>
              <a:t>where does the time go?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time is your most precious resource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2C1B27-1C3C-CB48-A759-CC7E2E3C8FD2}"/>
              </a:ext>
            </a:extLst>
          </p:cNvPr>
          <p:cNvSpPr/>
          <p:nvPr/>
        </p:nvSpPr>
        <p:spPr>
          <a:xfrm>
            <a:off x="4899563" y="5686850"/>
            <a:ext cx="3808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EBF02"/>
                </a:solidFill>
                <a:latin typeface="Avenir Roman" panose="02000503020000020003" pitchFamily="2" charset="0"/>
              </a:rPr>
              <a:t>30 minutes per week = pure gold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690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D816-0E95-BD40-8102-26B2D2D1E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-25" t="-113" r="40341" b="33877"/>
          <a:stretch/>
        </p:blipFill>
        <p:spPr>
          <a:xfrm>
            <a:off x="-3799" y="1147483"/>
            <a:ext cx="9147799" cy="5710518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558ED5"/>
                </a:solidFill>
                <a:latin typeface="Helvetica"/>
                <a:cs typeface="Helvetica"/>
              </a:rPr>
              <a:t>networking for biomedical research scientists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it is 100% up to you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6A2259-2CCF-664A-9168-099F07A3E8BE}"/>
              </a:ext>
            </a:extLst>
          </p:cNvPr>
          <p:cNvSpPr/>
          <p:nvPr/>
        </p:nvSpPr>
        <p:spPr>
          <a:xfrm>
            <a:off x="33819" y="1049658"/>
            <a:ext cx="8619068" cy="582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FF0000"/>
                </a:solidFill>
                <a:latin typeface="Avenir Roman" panose="02000503020000020003" pitchFamily="2" charset="0"/>
              </a:rPr>
              <a:t>where to learn more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5C1F59-CC5C-0547-85CB-6A9C6106033C}"/>
              </a:ext>
            </a:extLst>
          </p:cNvPr>
          <p:cNvSpPr/>
          <p:nvPr/>
        </p:nvSpPr>
        <p:spPr>
          <a:xfrm>
            <a:off x="1362025" y="1838479"/>
            <a:ext cx="7781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venir Roman" panose="02000503020000020003" pitchFamily="2" charset="0"/>
                <a:hlinkClick r:id="rId4"/>
              </a:rPr>
              <a:t>How to Network Effectively, Science 2015</a:t>
            </a:r>
            <a:endParaRPr lang="en-US" sz="2400" dirty="0">
              <a:latin typeface="Avenir Roman" panose="02000503020000020003" pitchFamily="2" charset="0"/>
            </a:endParaRPr>
          </a:p>
          <a:p>
            <a:r>
              <a:rPr lang="en-US" sz="2400" dirty="0">
                <a:latin typeface="Avenir Roman" panose="02000503020000020003" pitchFamily="2" charset="0"/>
              </a:rPr>
              <a:t>A comprehensive collection of narratives and guides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21D94CB1-BF68-BA44-B24A-BEEA57BDB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026" y="5515964"/>
            <a:ext cx="7781974" cy="69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400" dirty="0">
                <a:solidFill>
                  <a:srgbClr val="0070C0"/>
                </a:solidFill>
                <a:latin typeface="Avenir Roman" panose="02000503020000020003" pitchFamily="2" charset="0"/>
              </a:rPr>
              <a:t>The Seven Habits of Highly Effective People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400" dirty="0">
                <a:latin typeface="Avenir Roman" panose="02000503020000020003" pitchFamily="2" charset="0"/>
              </a:rPr>
              <a:t>Stephen Covey, 1989, ISBN 0-671-70863-5</a:t>
            </a:r>
          </a:p>
        </p:txBody>
      </p:sp>
      <p:pic>
        <p:nvPicPr>
          <p:cNvPr id="12" name="Picture 9" descr="covey">
            <a:extLst>
              <a:ext uri="{FF2B5EF4-FFF2-40B4-BE49-F238E27FC236}">
                <a16:creationId xmlns:a16="http://schemas.microsoft.com/office/drawing/2014/main" id="{C02CB6A4-6139-3B4A-8E76-6019BA2DD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6" y="5063730"/>
            <a:ext cx="1064130" cy="16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043DBB-83E8-B245-B68A-A57A288FE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120" y="3237758"/>
            <a:ext cx="1119906" cy="17107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B89C65-994D-4B4C-94CC-6E6330507588}"/>
              </a:ext>
            </a:extLst>
          </p:cNvPr>
          <p:cNvSpPr/>
          <p:nvPr/>
        </p:nvSpPr>
        <p:spPr>
          <a:xfrm>
            <a:off x="1346126" y="3434096"/>
            <a:ext cx="7781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0070C0"/>
                </a:solidFill>
                <a:latin typeface="Avenir Roman" panose="02000503020000020003" pitchFamily="2" charset="0"/>
              </a:rPr>
              <a:t>Taking the Work Out of Networking: An Introvert's Guide to Making Connections That Count</a:t>
            </a:r>
          </a:p>
          <a:p>
            <a:pPr lvl="0">
              <a:defRPr/>
            </a:pPr>
            <a:r>
              <a:rPr lang="en-US" sz="2400" dirty="0">
                <a:latin typeface="Avenir Roman" panose="02000503020000020003" pitchFamily="2" charset="0"/>
              </a:rPr>
              <a:t>Karen </a:t>
            </a:r>
            <a:r>
              <a:rPr lang="en-US" sz="2400" dirty="0" err="1">
                <a:latin typeface="Avenir Roman" panose="02000503020000020003" pitchFamily="2" charset="0"/>
              </a:rPr>
              <a:t>Wickre</a:t>
            </a:r>
            <a:r>
              <a:rPr lang="en-US" sz="2400" dirty="0">
                <a:latin typeface="Avenir Roman" panose="02000503020000020003" pitchFamily="2" charset="0"/>
              </a:rPr>
              <a:t>, 2018, ISBN-10: 1501199277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3A61A-BF96-7E41-AED0-57F1FCC74CEE}"/>
              </a:ext>
            </a:extLst>
          </p:cNvPr>
          <p:cNvSpPr txBox="1"/>
          <p:nvPr/>
        </p:nvSpPr>
        <p:spPr>
          <a:xfrm>
            <a:off x="10488706" y="24115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C5AF4E-B2AC-954B-9621-817444AAFB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120" y="1699141"/>
            <a:ext cx="1104006" cy="14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04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9FEAE-B72A-6141-AEC4-ABCBC0E6D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F1CD9-EF42-9541-9E51-31E493FA7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18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558ED5"/>
                </a:solidFill>
                <a:latin typeface="Helvetica"/>
                <a:cs typeface="Helvetica"/>
              </a:rPr>
              <a:t>networking for biomedical research scientists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what is networking?</a:t>
            </a:r>
          </a:p>
        </p:txBody>
      </p:sp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74745EAB-A050-4543-BAA3-71EF64CDD6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8497" t="5733" r="8135" b="4177"/>
          <a:stretch/>
        </p:blipFill>
        <p:spPr>
          <a:xfrm>
            <a:off x="70542" y="1471867"/>
            <a:ext cx="5789931" cy="524450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F6BFBB3-02C5-0A40-A024-1DA0027C840B}"/>
              </a:ext>
            </a:extLst>
          </p:cNvPr>
          <p:cNvSpPr/>
          <p:nvPr/>
        </p:nvSpPr>
        <p:spPr>
          <a:xfrm>
            <a:off x="692728" y="1976032"/>
            <a:ext cx="7509163" cy="3031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i="1" dirty="0">
                <a:solidFill>
                  <a:srgbClr val="0070C0"/>
                </a:solidFill>
                <a:latin typeface="ProximaNova"/>
              </a:rPr>
              <a:t>Have fun making professional friends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i="1" dirty="0">
                <a:solidFill>
                  <a:srgbClr val="0070C0"/>
                </a:solidFill>
                <a:latin typeface="ProximaNova"/>
              </a:rPr>
              <a:t>Learning and developing yourself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i="1" dirty="0">
                <a:solidFill>
                  <a:srgbClr val="0070C0"/>
                </a:solidFill>
                <a:latin typeface="ProximaNova"/>
              </a:rPr>
              <a:t>Advocating your contributions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i="1" dirty="0">
                <a:solidFill>
                  <a:srgbClr val="0070C0"/>
                </a:solidFill>
                <a:latin typeface="ProximaNova"/>
              </a:rPr>
              <a:t>Promoting your science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i="1" dirty="0">
                <a:solidFill>
                  <a:srgbClr val="0070C0"/>
                </a:solidFill>
                <a:latin typeface="ProximaNova"/>
              </a:rPr>
              <a:t>Broadening and deepening your opportunities</a:t>
            </a:r>
            <a:endParaRPr lang="en-US" sz="2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6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D10FD2-93FA-7741-9708-0449D305E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9128" t="6806" r="9227" b="12831"/>
          <a:stretch/>
        </p:blipFill>
        <p:spPr>
          <a:xfrm>
            <a:off x="795867" y="1160980"/>
            <a:ext cx="8204200" cy="569702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558ED5"/>
                </a:solidFill>
                <a:latin typeface="Helvetica"/>
                <a:cs typeface="Helvetica"/>
              </a:rPr>
              <a:t>networking for biomedical research scientists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why bother?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6A2259-2CCF-664A-9168-099F07A3E8BE}"/>
              </a:ext>
            </a:extLst>
          </p:cNvPr>
          <p:cNvSpPr/>
          <p:nvPr/>
        </p:nvSpPr>
        <p:spPr>
          <a:xfrm>
            <a:off x="58208" y="1271451"/>
            <a:ext cx="9028642" cy="1073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200" dirty="0">
                <a:solidFill>
                  <a:srgbClr val="FF0000"/>
                </a:solidFill>
                <a:latin typeface="Avenir Roman" panose="02000503020000020003" pitchFamily="2" charset="0"/>
              </a:rPr>
              <a:t>“I’d rather focus on generating data and getting my publications out the door first, rather than waste time networking now”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BCAD04-FA6E-6A41-AD52-3EB1AE134D8F}"/>
              </a:ext>
            </a:extLst>
          </p:cNvPr>
          <p:cNvSpPr/>
          <p:nvPr/>
        </p:nvSpPr>
        <p:spPr>
          <a:xfrm>
            <a:off x="220133" y="2451045"/>
            <a:ext cx="86190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000" b="1" dirty="0">
                <a:latin typeface="Avenir Roman" panose="02000503020000020003" pitchFamily="2" charset="0"/>
              </a:rPr>
              <a:t>Case Study:</a:t>
            </a:r>
            <a:r>
              <a:rPr lang="en-US" altLang="en-US" sz="3000" dirty="0">
                <a:latin typeface="Avenir Roman" panose="02000503020000020003" pitchFamily="2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000" dirty="0">
                <a:latin typeface="Avenir Roman" panose="02000503020000020003" pitchFamily="2" charset="0"/>
              </a:rPr>
              <a:t>two students, nearly identical CVs, one gets a dream postdoc slot, the other doesn’t.  How?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3000" dirty="0">
              <a:latin typeface="Avenir Roman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000" dirty="0">
                <a:latin typeface="Avenir Roman" panose="02000503020000020003" pitchFamily="2" charset="0"/>
              </a:rPr>
              <a:t>two postdocs, nearly identical CVs, one gets a job interview, the other doesn’t.  Fair?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3000" dirty="0">
              <a:latin typeface="Avenir Roman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000" dirty="0">
                <a:latin typeface="Avenir Roman" panose="02000503020000020003" pitchFamily="2" charset="0"/>
              </a:rPr>
              <a:t>two techs, nearly identical CVs, one gets a job interview, the other doesn’t.  Why?</a:t>
            </a:r>
          </a:p>
        </p:txBody>
      </p:sp>
    </p:spTree>
    <p:extLst>
      <p:ext uri="{BB962C8B-B14F-4D97-AF65-F5344CB8AC3E}">
        <p14:creationId xmlns:p14="http://schemas.microsoft.com/office/powerpoint/2010/main" val="287488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D10FD2-93FA-7741-9708-0449D305E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9128" t="6806" r="9227" b="12831"/>
          <a:stretch/>
        </p:blipFill>
        <p:spPr>
          <a:xfrm>
            <a:off x="795867" y="1160980"/>
            <a:ext cx="8204200" cy="569702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558ED5"/>
                </a:solidFill>
                <a:latin typeface="Helvetica"/>
                <a:cs typeface="Helvetica"/>
              </a:rPr>
              <a:t>networking for biomedical research scientists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first, get a sponsor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6A2259-2CCF-664A-9168-099F07A3E8BE}"/>
              </a:ext>
            </a:extLst>
          </p:cNvPr>
          <p:cNvSpPr/>
          <p:nvPr/>
        </p:nvSpPr>
        <p:spPr>
          <a:xfrm>
            <a:off x="279376" y="1140824"/>
            <a:ext cx="8619068" cy="582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solidFill>
                  <a:srgbClr val="FF0000"/>
                </a:solidFill>
                <a:latin typeface="Avenir Roman" panose="02000503020000020003" pitchFamily="2" charset="0"/>
              </a:rPr>
              <a:t>the myth of meritocracy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2B38A1-C5F5-2F4A-8D18-E5F7232D2D54}"/>
              </a:ext>
            </a:extLst>
          </p:cNvPr>
          <p:cNvSpPr/>
          <p:nvPr/>
        </p:nvSpPr>
        <p:spPr>
          <a:xfrm>
            <a:off x="407386" y="5631567"/>
            <a:ext cx="7465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Carla Harris TedWomen 2018</a:t>
            </a:r>
            <a:r>
              <a:rPr lang="en-US" sz="2400" dirty="0"/>
              <a:t>: </a:t>
            </a:r>
            <a:r>
              <a:rPr lang="en-US" sz="2400" i="1" dirty="0"/>
              <a:t>the value of a sponsor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8043B7-8CCE-7349-9C4E-FFD21B7D780A}"/>
              </a:ext>
            </a:extLst>
          </p:cNvPr>
          <p:cNvSpPr/>
          <p:nvPr/>
        </p:nvSpPr>
        <p:spPr>
          <a:xfrm>
            <a:off x="200576" y="2675489"/>
            <a:ext cx="8473697" cy="2121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solidFill>
                  <a:schemeClr val="bg2">
                    <a:lumMod val="90000"/>
                  </a:schemeClr>
                </a:solidFill>
                <a:latin typeface="Avenir Roman" panose="02000503020000020003" pitchFamily="2" charset="0"/>
              </a:rPr>
              <a:t>“I’d rather focus on getting my publications out the door than to waste time networking”</a:t>
            </a:r>
          </a:p>
          <a:p>
            <a:pPr>
              <a:lnSpc>
                <a:spcPts val="4000"/>
              </a:lnSpc>
            </a:pP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Avenir Roman" panose="02000503020000020003" pitchFamily="2" charset="0"/>
            </a:endParaRPr>
          </a:p>
          <a:p>
            <a:pPr>
              <a:lnSpc>
                <a:spcPts val="4000"/>
              </a:lnSpc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Avenir Roman" panose="02000503020000020003" pitchFamily="2" charset="0"/>
              </a:rPr>
              <a:t>“In the end, all that really matters are publications”</a:t>
            </a:r>
          </a:p>
        </p:txBody>
      </p:sp>
      <p:pic>
        <p:nvPicPr>
          <p:cNvPr id="6" name="Picture 5" descr="A picture containing indoor, person, table&#10;&#10;Description automatically generated">
            <a:extLst>
              <a:ext uri="{FF2B5EF4-FFF2-40B4-BE49-F238E27FC236}">
                <a16:creationId xmlns:a16="http://schemas.microsoft.com/office/drawing/2014/main" id="{CAA40751-95D1-C749-A918-D9DAF1D065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750"/>
          <a:stretch/>
        </p:blipFill>
        <p:spPr>
          <a:xfrm>
            <a:off x="285245" y="1787155"/>
            <a:ext cx="8304357" cy="375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7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D10FD2-93FA-7741-9708-0449D305E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9128" t="6806" r="9227" b="12831"/>
          <a:stretch/>
        </p:blipFill>
        <p:spPr>
          <a:xfrm>
            <a:off x="795867" y="1160980"/>
            <a:ext cx="8204200" cy="569702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558ED5"/>
                </a:solidFill>
                <a:latin typeface="Helvetica"/>
                <a:cs typeface="Helvetica"/>
              </a:rPr>
              <a:t>networking for biomedical research scientists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who are your sponsors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6A2259-2CCF-664A-9168-099F07A3E8BE}"/>
              </a:ext>
            </a:extLst>
          </p:cNvPr>
          <p:cNvSpPr/>
          <p:nvPr/>
        </p:nvSpPr>
        <p:spPr>
          <a:xfrm>
            <a:off x="262466" y="1283805"/>
            <a:ext cx="8619068" cy="597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dirty="0">
                <a:solidFill>
                  <a:srgbClr val="FF0000"/>
                </a:solidFill>
                <a:latin typeface="Avenir Roman" panose="02000503020000020003" pitchFamily="2" charset="0"/>
              </a:rPr>
              <a:t>who is your number one sponsor?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C622AE-B5E1-A546-A0F1-CDFB11798A9B}"/>
              </a:ext>
            </a:extLst>
          </p:cNvPr>
          <p:cNvSpPr/>
          <p:nvPr/>
        </p:nvSpPr>
        <p:spPr>
          <a:xfrm>
            <a:off x="262466" y="4448486"/>
            <a:ext cx="8619068" cy="2137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latin typeface="Avenir Roman" panose="02000503020000020003" pitchFamily="2" charset="0"/>
              </a:rPr>
              <a:t>is one sponsor enough?  who else can help me?</a:t>
            </a:r>
            <a:endParaRPr lang="en-US" altLang="en-US" sz="2800" dirty="0">
              <a:latin typeface="Avenir Roman" panose="02000503020000020003" pitchFamily="2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venir Roman" panose="02000503020000020003" pitchFamily="2" charset="0"/>
              </a:rPr>
              <a:t>advisors, committee members, co-mentors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venir Roman" panose="02000503020000020003" pitchFamily="2" charset="0"/>
              </a:rPr>
              <a:t>experts in the field, do you know </a:t>
            </a:r>
            <a:r>
              <a:rPr lang="en-US" altLang="en-US" sz="2400" i="1" dirty="0">
                <a:solidFill>
                  <a:srgbClr val="FF0000"/>
                </a:solidFill>
                <a:latin typeface="Avenir Roman" panose="02000503020000020003" pitchFamily="2" charset="0"/>
              </a:rPr>
              <a:t>them</a:t>
            </a:r>
            <a:r>
              <a:rPr lang="en-US" altLang="en-US" sz="2400" dirty="0">
                <a:latin typeface="Avenir Roman" panose="02000503020000020003" pitchFamily="2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venir Roman" panose="02000503020000020003" pitchFamily="2" charset="0"/>
              </a:rPr>
              <a:t>do they know </a:t>
            </a:r>
            <a:r>
              <a:rPr lang="en-US" altLang="en-US" sz="2400" i="1" dirty="0">
                <a:solidFill>
                  <a:srgbClr val="FF0000"/>
                </a:solidFill>
                <a:latin typeface="Avenir Roman" panose="02000503020000020003" pitchFamily="2" charset="0"/>
              </a:rPr>
              <a:t>you</a:t>
            </a:r>
            <a:r>
              <a:rPr lang="en-US" altLang="en-US" sz="2400" dirty="0">
                <a:latin typeface="Avenir Roman" panose="02000503020000020003" pitchFamily="2" charset="0"/>
              </a:rPr>
              <a:t>?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225552-B524-7D46-AB18-4E84B5E9B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92" y="1943446"/>
            <a:ext cx="4352748" cy="24420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1A0D5E0-FE1E-0D4A-9E3B-08E623BA2AEE}"/>
              </a:ext>
            </a:extLst>
          </p:cNvPr>
          <p:cNvSpPr/>
          <p:nvPr/>
        </p:nvSpPr>
        <p:spPr>
          <a:xfrm>
            <a:off x="5584626" y="2530214"/>
            <a:ext cx="341544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ProximaNova"/>
              </a:rPr>
              <a:t>your goal:</a:t>
            </a:r>
          </a:p>
          <a:p>
            <a:r>
              <a:rPr lang="en-US" sz="2600" i="1" dirty="0">
                <a:solidFill>
                  <a:srgbClr val="0070C0"/>
                </a:solidFill>
                <a:latin typeface="ProximaNova"/>
              </a:rPr>
              <a:t>foster a long-term, meaningful partnership</a:t>
            </a:r>
            <a:endParaRPr lang="en-US" sz="2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0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558ED5"/>
                </a:solidFill>
                <a:latin typeface="Helvetica"/>
                <a:cs typeface="Helvetica"/>
              </a:rPr>
              <a:t>networking for biomedical research scientists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six degrees of separation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6A2259-2CCF-664A-9168-099F07A3E8BE}"/>
              </a:ext>
            </a:extLst>
          </p:cNvPr>
          <p:cNvSpPr/>
          <p:nvPr/>
        </p:nvSpPr>
        <p:spPr>
          <a:xfrm>
            <a:off x="133634" y="1283808"/>
            <a:ext cx="86190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let’s play the name game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B495DF-A646-4B46-B831-C41DEF5155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"/>
          </a:blip>
          <a:srcRect l="9128" t="6806" r="9227" b="12831"/>
          <a:stretch/>
        </p:blipFill>
        <p:spPr>
          <a:xfrm>
            <a:off x="795867" y="1160980"/>
            <a:ext cx="8204200" cy="5697020"/>
          </a:xfrm>
          <a:prstGeom prst="rect">
            <a:avLst/>
          </a:prstGeom>
        </p:spPr>
      </p:pic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74745EAB-A050-4543-BAA3-71EF64CDD6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97" t="5733" r="8135" b="4177"/>
          <a:stretch/>
        </p:blipFill>
        <p:spPr>
          <a:xfrm>
            <a:off x="128596" y="1890790"/>
            <a:ext cx="5362833" cy="48576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F6BFBB3-02C5-0A40-A024-1DA0027C840B}"/>
              </a:ext>
            </a:extLst>
          </p:cNvPr>
          <p:cNvSpPr/>
          <p:nvPr/>
        </p:nvSpPr>
        <p:spPr>
          <a:xfrm>
            <a:off x="5584626" y="2530214"/>
            <a:ext cx="34154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ProximaNova"/>
              </a:rPr>
              <a:t>how many: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1" dirty="0">
                <a:solidFill>
                  <a:srgbClr val="0070C0"/>
                </a:solidFill>
                <a:latin typeface="ProximaNova"/>
              </a:rPr>
              <a:t>UCSF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1" dirty="0">
                <a:solidFill>
                  <a:srgbClr val="0070C0"/>
                </a:solidFill>
                <a:latin typeface="ProximaNova"/>
              </a:rPr>
              <a:t>Prior Institution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1" dirty="0">
                <a:solidFill>
                  <a:srgbClr val="0070C0"/>
                </a:solidFill>
                <a:latin typeface="ProximaNova"/>
              </a:rPr>
              <a:t>Other Institutions</a:t>
            </a:r>
            <a:endParaRPr lang="en-US" sz="2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558ED5"/>
                </a:solidFill>
                <a:latin typeface="Helvetica"/>
                <a:cs typeface="Helvetica"/>
              </a:rPr>
              <a:t>networking for biomedical research scientists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affiliated student and postdoc alumni colleagues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918E33-7D90-AE43-9A2E-D5B98573E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76" y="1679078"/>
            <a:ext cx="7518773" cy="51977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997A16-BFBB-1640-9DB6-4991BA3A3840}"/>
              </a:ext>
            </a:extLst>
          </p:cNvPr>
          <p:cNvSpPr/>
          <p:nvPr/>
        </p:nvSpPr>
        <p:spPr>
          <a:xfrm>
            <a:off x="602684" y="1217413"/>
            <a:ext cx="4994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a really easy place to start: </a:t>
            </a:r>
            <a:r>
              <a:rPr lang="en-US" sz="2400" i="1" dirty="0">
                <a:solidFill>
                  <a:srgbClr val="FF0000"/>
                </a:solidFill>
              </a:rPr>
              <a:t>your family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686511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81C5F-C4A2-DF4B-A55F-C89023411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97" y="1411809"/>
            <a:ext cx="6484659" cy="5446191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558ED5"/>
                </a:solidFill>
                <a:latin typeface="Helvetica"/>
                <a:cs typeface="Helvetica"/>
              </a:rPr>
              <a:t>networking for biomedical research scientists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electronic networks for publications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22F378-1EEF-F940-871E-1BD0FFAFAB0F}"/>
              </a:ext>
            </a:extLst>
          </p:cNvPr>
          <p:cNvSpPr/>
          <p:nvPr/>
        </p:nvSpPr>
        <p:spPr>
          <a:xfrm>
            <a:off x="6512011" y="6488668"/>
            <a:ext cx="2631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https://profiles.ucsf.edu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A94964-BCD3-FA4E-AEBE-F40D5BD94DA5}"/>
              </a:ext>
            </a:extLst>
          </p:cNvPr>
          <p:cNvSpPr/>
          <p:nvPr/>
        </p:nvSpPr>
        <p:spPr>
          <a:xfrm>
            <a:off x="2184371" y="1077218"/>
            <a:ext cx="3770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your family is actually bigger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7333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558ED5"/>
                </a:solidFill>
                <a:latin typeface="Helvetica"/>
                <a:cs typeface="Helvetica"/>
              </a:rPr>
              <a:t>networking for biomedical research scientists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electronic networks for publications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6C1858-9725-134A-9CC7-B0577A863362}"/>
              </a:ext>
            </a:extLst>
          </p:cNvPr>
          <p:cNvSpPr/>
          <p:nvPr/>
        </p:nvSpPr>
        <p:spPr>
          <a:xfrm>
            <a:off x="5697900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https://www.semanticscholar.org/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9F6F6-ACB3-EB40-821C-1ACD942C4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43092"/>
            <a:ext cx="9144000" cy="39337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BAFAFF-8CA6-6449-A2BE-589AED3C3CED}"/>
              </a:ext>
            </a:extLst>
          </p:cNvPr>
          <p:cNvSpPr/>
          <p:nvPr/>
        </p:nvSpPr>
        <p:spPr>
          <a:xfrm>
            <a:off x="2498696" y="1181427"/>
            <a:ext cx="3373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your family is even bigger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759904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27114</TotalTime>
  <Words>1192</Words>
  <Application>Microsoft Macintosh PowerPoint</Application>
  <PresentationFormat>On-screen Show (4:3)</PresentationFormat>
  <Paragraphs>234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MS PGothic</vt:lpstr>
      <vt:lpstr>Arial</vt:lpstr>
      <vt:lpstr>Avenir Book</vt:lpstr>
      <vt:lpstr>Avenir Roman</vt:lpstr>
      <vt:lpstr>Calibri</vt:lpstr>
      <vt:lpstr>Calibri Light</vt:lpstr>
      <vt:lpstr>Helvetica</vt:lpstr>
      <vt:lpstr>ProximaNova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T McManus</dc:creator>
  <cp:lastModifiedBy>Michael T McManus</cp:lastModifiedBy>
  <cp:revision>794</cp:revision>
  <dcterms:created xsi:type="dcterms:W3CDTF">2014-04-02T00:19:28Z</dcterms:created>
  <dcterms:modified xsi:type="dcterms:W3CDTF">2019-04-12T04:05:25Z</dcterms:modified>
</cp:coreProperties>
</file>